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Default Extension="png" ContentType="image/png"/>
  <Default Extension="jpg" ContentType="image/jpg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</p:sldIdLst>
  <p:sldSz cx="4610100" cy="3460750"/>
  <p:notesSz cx="4610100" cy="346075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45757" y="1072832"/>
            <a:ext cx="3918585" cy="72675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691515" y="1938020"/>
            <a:ext cx="3227070" cy="8651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1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230505" y="795972"/>
            <a:ext cx="2005393" cy="22840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2374201" y="795972"/>
            <a:ext cx="2005393" cy="22840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569366"/>
            <a:ext cx="569595" cy="2886710"/>
          </a:xfrm>
          <a:custGeom>
            <a:avLst/>
            <a:gdLst/>
            <a:ahLst/>
            <a:cxnLst/>
            <a:rect l="l" t="t" r="r" b="b"/>
            <a:pathLst>
              <a:path w="569595" h="2886710">
                <a:moveTo>
                  <a:pt x="569366" y="0"/>
                </a:moveTo>
                <a:lnTo>
                  <a:pt x="0" y="0"/>
                </a:lnTo>
                <a:lnTo>
                  <a:pt x="0" y="2886633"/>
                </a:lnTo>
                <a:lnTo>
                  <a:pt x="569366" y="2886633"/>
                </a:lnTo>
                <a:lnTo>
                  <a:pt x="569366" y="0"/>
                </a:lnTo>
                <a:close/>
              </a:path>
            </a:pathLst>
          </a:custGeom>
          <a:solidFill>
            <a:srgbClr val="ABAF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64667" y="32852"/>
            <a:ext cx="3690620" cy="47180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11263" y="548297"/>
            <a:ext cx="3729812" cy="264571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1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1567434" y="3218497"/>
            <a:ext cx="1475232" cy="1730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230505" y="3218497"/>
            <a:ext cx="1060323" cy="1730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3319272" y="3218497"/>
            <a:ext cx="1060323" cy="1730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PMedina@citytech.cuny.edu" TargetMode="External"/></Relationships>
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slide" Target="slide1.xml"/><Relationship Id="rId3" Type="http://schemas.openxmlformats.org/officeDocument/2006/relationships/image" Target="../media/image7.jpg"/></Relationships>
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slide" Target="slide1.xml"/><Relationship Id="rId3" Type="http://schemas.openxmlformats.org/officeDocument/2006/relationships/image" Target="../media/image8.png"/></Relationships>
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slide" Target="slide1.xml"/></Relationships>
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slide" Target="slide1.xml"/></Relationships>
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slide" Target="slide1.xml"/></Relationships>
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slide" Target="slide1.xml"/><Relationship Id="rId3" Type="http://schemas.openxmlformats.org/officeDocument/2006/relationships/image" Target="../media/image9.jpg"/></Relationships>
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slide" Target="slide1.xml"/><Relationship Id="rId3" Type="http://schemas.openxmlformats.org/officeDocument/2006/relationships/image" Target="../media/image10.png"/></Relationships>
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slide" Target="slide1.xml"/><Relationship Id="rId3" Type="http://schemas.openxmlformats.org/officeDocument/2006/relationships/image" Target="../media/image11.png"/></Relationships>
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slide" Target="slide1.xml"/><Relationship Id="rId3" Type="http://schemas.openxmlformats.org/officeDocument/2006/relationships/image" Target="../media/image12.png"/><Relationship Id="rId4" Type="http://schemas.openxmlformats.org/officeDocument/2006/relationships/slide" Target="slide18.xml"/></Relationships>
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slide" Target="slide1.xml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slide" Target="slide1.xml"/><Relationship Id="rId3" Type="http://schemas.openxmlformats.org/officeDocument/2006/relationships/image" Target="../media/image1.png"/><Relationship Id="rId4" Type="http://schemas.openxmlformats.org/officeDocument/2006/relationships/image" Target="../media/image2.jpg"/></Relationships>
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slide" Target="slide1.xml"/><Relationship Id="rId3" Type="http://schemas.openxmlformats.org/officeDocument/2006/relationships/image" Target="../media/image13.jpg"/></Relationships>
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slide" Target="slide1.xml"/><Relationship Id="rId3" Type="http://schemas.openxmlformats.org/officeDocument/2006/relationships/image" Target="../media/image14.jpg"/></Relationships>
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slide" Target="slide1.xml"/><Relationship Id="rId3" Type="http://schemas.openxmlformats.org/officeDocument/2006/relationships/image" Target="../media/image15.jpg"/></Relationships>
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slide" Target="slide1.xml"/><Relationship Id="rId3" Type="http://schemas.openxmlformats.org/officeDocument/2006/relationships/image" Target="../media/image16.jpg"/></Relationships>
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slide" Target="slide1.xml"/><Relationship Id="rId3" Type="http://schemas.openxmlformats.org/officeDocument/2006/relationships/image" Target="../media/image17.jpg"/></Relationships>
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slide" Target="slide1.xml"/></Relationships>
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slide" Target="slide1.xml"/><Relationship Id="rId3" Type="http://schemas.openxmlformats.org/officeDocument/2006/relationships/image" Target="../media/image18.jpg"/></Relationships>
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.png"/></Relationships>
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slide" Target="slide1.xml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jpg"/><Relationship Id="rId6" Type="http://schemas.openxmlformats.org/officeDocument/2006/relationships/image" Target="../media/image11.png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slide" Target="slide1.xml"/><Relationship Id="rId3" Type="http://schemas.openxmlformats.org/officeDocument/2006/relationships/image" Target="../media/image3.jpg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slide" Target="slide1.xml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slide" Target="slide1.xml"/><Relationship Id="rId3" Type="http://schemas.openxmlformats.org/officeDocument/2006/relationships/image" Target="../media/image4.jpg"/><Relationship Id="rId4" Type="http://schemas.openxmlformats.org/officeDocument/2006/relationships/image" Target="../media/image1.png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slide" Target="slide1.xml"/><Relationship Id="rId3" Type="http://schemas.openxmlformats.org/officeDocument/2006/relationships/image" Target="../media/image5.jpg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slide" Target="slide1.xml"/></Relationships>
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slide" Target="slide1.xml"/><Relationship Id="rId3" Type="http://schemas.openxmlformats.org/officeDocument/2006/relationships/image" Target="../media/image6.jpg"/></Relationships>
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slide" Target="slide1.xml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51676" y="646396"/>
            <a:ext cx="466090" cy="100266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algn="ctr" marL="12065" marR="5080" indent="-635">
              <a:lnSpc>
                <a:spcPts val="700"/>
              </a:lnSpc>
              <a:spcBef>
                <a:spcPts val="135"/>
              </a:spcBef>
            </a:pPr>
            <a:r>
              <a:rPr dirty="0" sz="600">
                <a:solidFill>
                  <a:srgbClr val="403F3B"/>
                </a:solidFill>
                <a:latin typeface="Times New Roman"/>
                <a:cs typeface="Times New Roman"/>
              </a:rPr>
              <a:t>Enhancing</a:t>
            </a:r>
            <a:r>
              <a:rPr dirty="0" sz="600" spc="-5">
                <a:solidFill>
                  <a:srgbClr val="403F3B"/>
                </a:solidFill>
                <a:latin typeface="Times New Roman"/>
                <a:cs typeface="Times New Roman"/>
              </a:rPr>
              <a:t> </a:t>
            </a:r>
            <a:r>
              <a:rPr dirty="0" sz="600" spc="-25">
                <a:solidFill>
                  <a:srgbClr val="403F3B"/>
                </a:solidFill>
                <a:latin typeface="Times New Roman"/>
                <a:cs typeface="Times New Roman"/>
              </a:rPr>
              <a:t>3D</a:t>
            </a:r>
            <a:r>
              <a:rPr dirty="0" sz="600" spc="500">
                <a:solidFill>
                  <a:srgbClr val="403F3B"/>
                </a:solidFill>
                <a:latin typeface="Times New Roman"/>
                <a:cs typeface="Times New Roman"/>
              </a:rPr>
              <a:t> </a:t>
            </a:r>
            <a:r>
              <a:rPr dirty="0" sz="600">
                <a:solidFill>
                  <a:srgbClr val="403F3B"/>
                </a:solidFill>
                <a:latin typeface="Times New Roman"/>
                <a:cs typeface="Times New Roman"/>
              </a:rPr>
              <a:t>Point</a:t>
            </a:r>
            <a:r>
              <a:rPr dirty="0" sz="600" spc="-20">
                <a:solidFill>
                  <a:srgbClr val="403F3B"/>
                </a:solidFill>
                <a:latin typeface="Times New Roman"/>
                <a:cs typeface="Times New Roman"/>
              </a:rPr>
              <a:t> </a:t>
            </a:r>
            <a:r>
              <a:rPr dirty="0" sz="600" spc="-10">
                <a:solidFill>
                  <a:srgbClr val="403F3B"/>
                </a:solidFill>
                <a:latin typeface="Times New Roman"/>
                <a:cs typeface="Times New Roman"/>
              </a:rPr>
              <a:t>Cloud</a:t>
            </a:r>
            <a:r>
              <a:rPr dirty="0" sz="600" spc="500">
                <a:solidFill>
                  <a:srgbClr val="403F3B"/>
                </a:solidFill>
                <a:latin typeface="Times New Roman"/>
                <a:cs typeface="Times New Roman"/>
              </a:rPr>
              <a:t> </a:t>
            </a:r>
            <a:r>
              <a:rPr dirty="0" sz="600" spc="-10">
                <a:solidFill>
                  <a:srgbClr val="403F3B"/>
                </a:solidFill>
                <a:latin typeface="Times New Roman"/>
                <a:cs typeface="Times New Roman"/>
              </a:rPr>
              <a:t>Classification</a:t>
            </a:r>
            <a:r>
              <a:rPr dirty="0" sz="600" spc="500">
                <a:solidFill>
                  <a:srgbClr val="403F3B"/>
                </a:solidFill>
                <a:latin typeface="Times New Roman"/>
                <a:cs typeface="Times New Roman"/>
              </a:rPr>
              <a:t> </a:t>
            </a:r>
            <a:r>
              <a:rPr dirty="0" sz="600">
                <a:solidFill>
                  <a:srgbClr val="403F3B"/>
                </a:solidFill>
                <a:latin typeface="Times New Roman"/>
                <a:cs typeface="Times New Roman"/>
              </a:rPr>
              <a:t>with</a:t>
            </a:r>
            <a:r>
              <a:rPr dirty="0" sz="600" spc="-5">
                <a:solidFill>
                  <a:srgbClr val="403F3B"/>
                </a:solidFill>
                <a:latin typeface="Times New Roman"/>
                <a:cs typeface="Times New Roman"/>
              </a:rPr>
              <a:t> </a:t>
            </a:r>
            <a:r>
              <a:rPr dirty="0" sz="600" spc="-10">
                <a:solidFill>
                  <a:srgbClr val="403F3B"/>
                </a:solidFill>
                <a:latin typeface="Times New Roman"/>
                <a:cs typeface="Times New Roman"/>
              </a:rPr>
              <a:t>Measure-</a:t>
            </a:r>
            <a:r>
              <a:rPr dirty="0" sz="600" spc="500">
                <a:solidFill>
                  <a:srgbClr val="403F3B"/>
                </a:solidFill>
                <a:latin typeface="Times New Roman"/>
                <a:cs typeface="Times New Roman"/>
              </a:rPr>
              <a:t> </a:t>
            </a:r>
            <a:r>
              <a:rPr dirty="0" sz="600" spc="-10">
                <a:solidFill>
                  <a:srgbClr val="403F3B"/>
                </a:solidFill>
                <a:latin typeface="Times New Roman"/>
                <a:cs typeface="Times New Roman"/>
              </a:rPr>
              <a:t>Theoretic</a:t>
            </a:r>
            <a:r>
              <a:rPr dirty="0" sz="600" spc="500">
                <a:solidFill>
                  <a:srgbClr val="403F3B"/>
                </a:solidFill>
                <a:latin typeface="Times New Roman"/>
                <a:cs typeface="Times New Roman"/>
              </a:rPr>
              <a:t> </a:t>
            </a:r>
            <a:r>
              <a:rPr dirty="0" sz="600" spc="-10">
                <a:solidFill>
                  <a:srgbClr val="403F3B"/>
                </a:solidFill>
                <a:latin typeface="Times New Roman"/>
                <a:cs typeface="Times New Roman"/>
              </a:rPr>
              <a:t>Features:</a:t>
            </a:r>
            <a:r>
              <a:rPr dirty="0" sz="600" spc="500">
                <a:solidFill>
                  <a:srgbClr val="403F3B"/>
                </a:solidFill>
                <a:latin typeface="Times New Roman"/>
                <a:cs typeface="Times New Roman"/>
              </a:rPr>
              <a:t> </a:t>
            </a:r>
            <a:r>
              <a:rPr dirty="0" sz="600" spc="-10">
                <a:solidFill>
                  <a:srgbClr val="403F3B"/>
                </a:solidFill>
                <a:latin typeface="Times New Roman"/>
                <a:cs typeface="Times New Roman"/>
              </a:rPr>
              <a:t>Integrating</a:t>
            </a:r>
            <a:r>
              <a:rPr dirty="0" sz="600" spc="500">
                <a:solidFill>
                  <a:srgbClr val="403F3B"/>
                </a:solidFill>
                <a:latin typeface="Times New Roman"/>
                <a:cs typeface="Times New Roman"/>
              </a:rPr>
              <a:t> </a:t>
            </a:r>
            <a:r>
              <a:rPr dirty="0" sz="600" spc="-10">
                <a:solidFill>
                  <a:srgbClr val="403F3B"/>
                </a:solidFill>
                <a:latin typeface="Times New Roman"/>
                <a:cs typeface="Times New Roman"/>
              </a:rPr>
              <a:t>Product</a:t>
            </a:r>
            <a:r>
              <a:rPr dirty="0" sz="600" spc="500">
                <a:solidFill>
                  <a:srgbClr val="403F3B"/>
                </a:solidFill>
                <a:latin typeface="Times New Roman"/>
                <a:cs typeface="Times New Roman"/>
              </a:rPr>
              <a:t> </a:t>
            </a:r>
            <a:r>
              <a:rPr dirty="0" sz="600" spc="-10">
                <a:solidFill>
                  <a:srgbClr val="403F3B"/>
                </a:solidFill>
                <a:latin typeface="Times New Roman"/>
                <a:cs typeface="Times New Roman"/>
              </a:rPr>
              <a:t>Coefficients</a:t>
            </a:r>
            <a:r>
              <a:rPr dirty="0" sz="600" spc="500">
                <a:solidFill>
                  <a:srgbClr val="403F3B"/>
                </a:solidFill>
                <a:latin typeface="Times New Roman"/>
                <a:cs typeface="Times New Roman"/>
              </a:rPr>
              <a:t> </a:t>
            </a:r>
            <a:r>
              <a:rPr dirty="0" sz="600">
                <a:solidFill>
                  <a:srgbClr val="403F3B"/>
                </a:solidFill>
                <a:latin typeface="Times New Roman"/>
                <a:cs typeface="Times New Roman"/>
              </a:rPr>
              <a:t>into</a:t>
            </a:r>
            <a:r>
              <a:rPr dirty="0" sz="600" spc="-5">
                <a:solidFill>
                  <a:srgbClr val="403F3B"/>
                </a:solidFill>
                <a:latin typeface="Times New Roman"/>
                <a:cs typeface="Times New Roman"/>
              </a:rPr>
              <a:t> </a:t>
            </a:r>
            <a:r>
              <a:rPr dirty="0" sz="600" spc="-10">
                <a:solidFill>
                  <a:srgbClr val="403F3B"/>
                </a:solidFill>
                <a:latin typeface="Times New Roman"/>
                <a:cs typeface="Times New Roman"/>
              </a:rPr>
              <a:t>LiDAR</a:t>
            </a:r>
            <a:r>
              <a:rPr dirty="0" sz="600" spc="500">
                <a:solidFill>
                  <a:srgbClr val="403F3B"/>
                </a:solidFill>
                <a:latin typeface="Times New Roman"/>
                <a:cs typeface="Times New Roman"/>
              </a:rPr>
              <a:t> </a:t>
            </a:r>
            <a:r>
              <a:rPr dirty="0" sz="600" spc="-10">
                <a:solidFill>
                  <a:srgbClr val="403F3B"/>
                </a:solidFill>
                <a:latin typeface="Times New Roman"/>
                <a:cs typeface="Times New Roman"/>
              </a:rPr>
              <a:t>Analysis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3" name="object 3" descr=""/>
          <p:cNvSpPr/>
          <p:nvPr/>
        </p:nvSpPr>
        <p:spPr>
          <a:xfrm>
            <a:off x="0" y="0"/>
            <a:ext cx="4608195" cy="569595"/>
          </a:xfrm>
          <a:custGeom>
            <a:avLst/>
            <a:gdLst/>
            <a:ahLst/>
            <a:cxnLst/>
            <a:rect l="l" t="t" r="r" b="b"/>
            <a:pathLst>
              <a:path w="4608195" h="569595">
                <a:moveTo>
                  <a:pt x="4608004" y="0"/>
                </a:moveTo>
                <a:lnTo>
                  <a:pt x="0" y="0"/>
                </a:lnTo>
                <a:lnTo>
                  <a:pt x="0" y="569366"/>
                </a:lnTo>
                <a:lnTo>
                  <a:pt x="4608004" y="569366"/>
                </a:lnTo>
                <a:lnTo>
                  <a:pt x="460800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49363" y="733323"/>
            <a:ext cx="3679190" cy="821690"/>
          </a:xfrm>
          <a:prstGeom prst="rect"/>
          <a:solidFill>
            <a:srgbClr val="AC2B37"/>
          </a:solidFill>
        </p:spPr>
        <p:txBody>
          <a:bodyPr wrap="square" lIns="0" tIns="33020" rIns="0" bIns="0" rtlCol="0" vert="horz">
            <a:spAutoFit/>
          </a:bodyPr>
          <a:lstStyle/>
          <a:p>
            <a:pPr algn="ctr" marL="151130" marR="143510">
              <a:lnSpc>
                <a:spcPct val="106700"/>
              </a:lnSpc>
              <a:spcBef>
                <a:spcPts val="260"/>
              </a:spcBef>
            </a:pPr>
            <a:r>
              <a:rPr dirty="0"/>
              <a:t>Enhancing</a:t>
            </a:r>
            <a:r>
              <a:rPr dirty="0" spc="75"/>
              <a:t> </a:t>
            </a:r>
            <a:r>
              <a:rPr dirty="0"/>
              <a:t>3D</a:t>
            </a:r>
            <a:r>
              <a:rPr dirty="0" spc="75"/>
              <a:t> </a:t>
            </a:r>
            <a:r>
              <a:rPr dirty="0"/>
              <a:t>Point</a:t>
            </a:r>
            <a:r>
              <a:rPr dirty="0" spc="80"/>
              <a:t> </a:t>
            </a:r>
            <a:r>
              <a:rPr dirty="0"/>
              <a:t>Cloud</a:t>
            </a:r>
            <a:r>
              <a:rPr dirty="0" spc="75"/>
              <a:t> </a:t>
            </a:r>
            <a:r>
              <a:rPr dirty="0"/>
              <a:t>Classification</a:t>
            </a:r>
            <a:r>
              <a:rPr dirty="0" spc="75"/>
              <a:t> </a:t>
            </a:r>
            <a:r>
              <a:rPr dirty="0" spc="-20"/>
              <a:t>with </a:t>
            </a:r>
            <a:r>
              <a:rPr dirty="0"/>
              <a:t>Measure-Theoretic</a:t>
            </a:r>
            <a:r>
              <a:rPr dirty="0" spc="145"/>
              <a:t> </a:t>
            </a:r>
            <a:r>
              <a:rPr dirty="0"/>
              <a:t>Features:</a:t>
            </a:r>
            <a:r>
              <a:rPr dirty="0" spc="265"/>
              <a:t> </a:t>
            </a:r>
            <a:r>
              <a:rPr dirty="0" spc="-10"/>
              <a:t>Integrating </a:t>
            </a:r>
            <a:r>
              <a:rPr dirty="0"/>
              <a:t>Product</a:t>
            </a:r>
            <a:r>
              <a:rPr dirty="0" spc="45"/>
              <a:t> </a:t>
            </a:r>
            <a:r>
              <a:rPr dirty="0"/>
              <a:t>Coefficients</a:t>
            </a:r>
            <a:r>
              <a:rPr dirty="0" spc="45"/>
              <a:t> </a:t>
            </a:r>
            <a:r>
              <a:rPr dirty="0"/>
              <a:t>into</a:t>
            </a:r>
            <a:r>
              <a:rPr dirty="0" spc="50"/>
              <a:t> </a:t>
            </a:r>
            <a:r>
              <a:rPr dirty="0"/>
              <a:t>LiDAR</a:t>
            </a:r>
            <a:r>
              <a:rPr dirty="0" spc="45"/>
              <a:t> </a:t>
            </a:r>
            <a:r>
              <a:rPr dirty="0" spc="-10"/>
              <a:t>Analysis</a:t>
            </a:r>
          </a:p>
        </p:txBody>
      </p:sp>
      <p:sp>
        <p:nvSpPr>
          <p:cNvPr id="5" name="object 5" descr=""/>
          <p:cNvSpPr txBox="1"/>
          <p:nvPr/>
        </p:nvSpPr>
        <p:spPr>
          <a:xfrm>
            <a:off x="1093165" y="1977592"/>
            <a:ext cx="2991485" cy="124904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715010" marR="707390" indent="330835">
              <a:lnSpc>
                <a:spcPts val="950"/>
              </a:lnSpc>
              <a:spcBef>
                <a:spcPts val="135"/>
              </a:spcBef>
            </a:pPr>
            <a:r>
              <a:rPr dirty="0" sz="800">
                <a:latin typeface="Times New Roman"/>
                <a:cs typeface="Times New Roman"/>
              </a:rPr>
              <a:t>Patricia</a:t>
            </a:r>
            <a:r>
              <a:rPr dirty="0" sz="800" spc="-35">
                <a:latin typeface="Times New Roman"/>
                <a:cs typeface="Times New Roman"/>
              </a:rPr>
              <a:t> </a:t>
            </a:r>
            <a:r>
              <a:rPr dirty="0" sz="800">
                <a:latin typeface="Times New Roman"/>
                <a:cs typeface="Times New Roman"/>
              </a:rPr>
              <a:t>Medina,</a:t>
            </a:r>
            <a:r>
              <a:rPr dirty="0" sz="800" spc="-30">
                <a:latin typeface="Times New Roman"/>
                <a:cs typeface="Times New Roman"/>
              </a:rPr>
              <a:t> </a:t>
            </a:r>
            <a:r>
              <a:rPr dirty="0" sz="800" spc="-10">
                <a:latin typeface="Times New Roman"/>
                <a:cs typeface="Times New Roman"/>
              </a:rPr>
              <a:t>Ph.D.</a:t>
            </a:r>
            <a:r>
              <a:rPr dirty="0" sz="800" spc="500">
                <a:latin typeface="Times New Roman"/>
                <a:cs typeface="Times New Roman"/>
              </a:rPr>
              <a:t> </a:t>
            </a:r>
            <a:r>
              <a:rPr dirty="0" sz="800">
                <a:latin typeface="Times New Roman"/>
                <a:cs typeface="Times New Roman"/>
              </a:rPr>
              <a:t>Mathematical</a:t>
            </a:r>
            <a:r>
              <a:rPr dirty="0" sz="800" spc="-30">
                <a:latin typeface="Times New Roman"/>
                <a:cs typeface="Times New Roman"/>
              </a:rPr>
              <a:t> </a:t>
            </a:r>
            <a:r>
              <a:rPr dirty="0" sz="800">
                <a:latin typeface="Times New Roman"/>
                <a:cs typeface="Times New Roman"/>
              </a:rPr>
              <a:t>Sciences</a:t>
            </a:r>
            <a:r>
              <a:rPr dirty="0" sz="800" spc="-25">
                <a:latin typeface="Times New Roman"/>
                <a:cs typeface="Times New Roman"/>
              </a:rPr>
              <a:t> </a:t>
            </a:r>
            <a:r>
              <a:rPr dirty="0" sz="800" spc="-10">
                <a:latin typeface="Times New Roman"/>
                <a:cs typeface="Times New Roman"/>
              </a:rPr>
              <a:t>Department</a:t>
            </a:r>
            <a:r>
              <a:rPr dirty="0" sz="800" spc="500">
                <a:latin typeface="Times New Roman"/>
                <a:cs typeface="Times New Roman"/>
              </a:rPr>
              <a:t> </a:t>
            </a:r>
            <a:r>
              <a:rPr dirty="0" sz="800">
                <a:latin typeface="Times New Roman"/>
                <a:cs typeface="Times New Roman"/>
              </a:rPr>
              <a:t>New</a:t>
            </a:r>
            <a:r>
              <a:rPr dirty="0" sz="800" spc="-25">
                <a:latin typeface="Times New Roman"/>
                <a:cs typeface="Times New Roman"/>
              </a:rPr>
              <a:t> </a:t>
            </a:r>
            <a:r>
              <a:rPr dirty="0" sz="800" spc="-20">
                <a:latin typeface="Times New Roman"/>
                <a:cs typeface="Times New Roman"/>
              </a:rPr>
              <a:t>York</a:t>
            </a:r>
            <a:r>
              <a:rPr dirty="0" sz="800" spc="-30">
                <a:latin typeface="Times New Roman"/>
                <a:cs typeface="Times New Roman"/>
              </a:rPr>
              <a:t> </a:t>
            </a:r>
            <a:r>
              <a:rPr dirty="0" sz="800">
                <a:latin typeface="Times New Roman"/>
                <a:cs typeface="Times New Roman"/>
              </a:rPr>
              <a:t>City</a:t>
            </a:r>
            <a:r>
              <a:rPr dirty="0" sz="800" spc="-25">
                <a:latin typeface="Times New Roman"/>
                <a:cs typeface="Times New Roman"/>
              </a:rPr>
              <a:t> </a:t>
            </a:r>
            <a:r>
              <a:rPr dirty="0" sz="800">
                <a:latin typeface="Times New Roman"/>
                <a:cs typeface="Times New Roman"/>
              </a:rPr>
              <a:t>College</a:t>
            </a:r>
            <a:r>
              <a:rPr dirty="0" sz="800" spc="-25">
                <a:latin typeface="Times New Roman"/>
                <a:cs typeface="Times New Roman"/>
              </a:rPr>
              <a:t> </a:t>
            </a:r>
            <a:r>
              <a:rPr dirty="0" sz="800">
                <a:latin typeface="Times New Roman"/>
                <a:cs typeface="Times New Roman"/>
              </a:rPr>
              <a:t>of</a:t>
            </a:r>
            <a:r>
              <a:rPr dirty="0" sz="800" spc="-25">
                <a:latin typeface="Times New Roman"/>
                <a:cs typeface="Times New Roman"/>
              </a:rPr>
              <a:t> </a:t>
            </a:r>
            <a:r>
              <a:rPr dirty="0" sz="800" spc="-10">
                <a:latin typeface="Times New Roman"/>
                <a:cs typeface="Times New Roman"/>
              </a:rPr>
              <a:t>Technology</a:t>
            </a:r>
            <a:endParaRPr sz="800">
              <a:latin typeface="Times New Roman"/>
              <a:cs typeface="Times New Roman"/>
            </a:endParaRPr>
          </a:p>
          <a:p>
            <a:pPr marL="1066165">
              <a:lnSpc>
                <a:spcPts val="910"/>
              </a:lnSpc>
            </a:pPr>
            <a:r>
              <a:rPr dirty="0" sz="800">
                <a:latin typeface="Times New Roman"/>
                <a:cs typeface="Times New Roman"/>
              </a:rPr>
              <a:t>Brooklyn,</a:t>
            </a:r>
            <a:r>
              <a:rPr dirty="0" sz="800" spc="-25">
                <a:latin typeface="Times New Roman"/>
                <a:cs typeface="Times New Roman"/>
              </a:rPr>
              <a:t> </a:t>
            </a:r>
            <a:r>
              <a:rPr dirty="0" sz="800">
                <a:latin typeface="Times New Roman"/>
                <a:cs typeface="Times New Roman"/>
              </a:rPr>
              <a:t>NY</a:t>
            </a:r>
            <a:r>
              <a:rPr dirty="0" sz="800" spc="-20">
                <a:latin typeface="Times New Roman"/>
                <a:cs typeface="Times New Roman"/>
              </a:rPr>
              <a:t> </a:t>
            </a:r>
            <a:r>
              <a:rPr dirty="0" sz="800" spc="-10">
                <a:latin typeface="Times New Roman"/>
                <a:cs typeface="Times New Roman"/>
              </a:rPr>
              <a:t>11201</a:t>
            </a:r>
            <a:endParaRPr sz="800">
              <a:latin typeface="Times New Roman"/>
              <a:cs typeface="Times New Roman"/>
            </a:endParaRPr>
          </a:p>
          <a:p>
            <a:pPr algn="ctr" marL="12700" marR="5080" indent="-635">
              <a:lnSpc>
                <a:spcPts val="950"/>
              </a:lnSpc>
              <a:spcBef>
                <a:spcPts val="385"/>
              </a:spcBef>
            </a:pPr>
            <a:r>
              <a:rPr dirty="0" sz="800" spc="-10">
                <a:latin typeface="IBM 3270"/>
                <a:cs typeface="IBM 3270"/>
                <a:hlinkClick r:id="rId2"/>
              </a:rPr>
              <a:t>P</a:t>
            </a:r>
            <a:r>
              <a:rPr dirty="0" sz="800" spc="-10">
                <a:latin typeface="Times New Roman"/>
                <a:cs typeface="Times New Roman"/>
                <a:hlinkClick r:id="rId2"/>
              </a:rPr>
              <a:t>Medina@citytech.cuny.edu</a:t>
            </a:r>
            <a:r>
              <a:rPr dirty="0" sz="800" spc="500">
                <a:latin typeface="Times New Roman"/>
                <a:cs typeface="Times New Roman"/>
              </a:rPr>
              <a:t>                   </a:t>
            </a:r>
            <a:r>
              <a:rPr dirty="0" sz="800" b="1">
                <a:latin typeface="Times New Roman"/>
                <a:cs typeface="Times New Roman"/>
              </a:rPr>
              <a:t>Ninth</a:t>
            </a:r>
            <a:r>
              <a:rPr dirty="0" sz="800" spc="-25" b="1">
                <a:latin typeface="Times New Roman"/>
                <a:cs typeface="Times New Roman"/>
              </a:rPr>
              <a:t> </a:t>
            </a:r>
            <a:r>
              <a:rPr dirty="0" sz="800" b="1">
                <a:latin typeface="Times New Roman"/>
                <a:cs typeface="Times New Roman"/>
              </a:rPr>
              <a:t>International</a:t>
            </a:r>
            <a:r>
              <a:rPr dirty="0" sz="800" spc="-15" b="1">
                <a:latin typeface="Times New Roman"/>
                <a:cs typeface="Times New Roman"/>
              </a:rPr>
              <a:t> </a:t>
            </a:r>
            <a:r>
              <a:rPr dirty="0" sz="800" b="1">
                <a:latin typeface="Times New Roman"/>
                <a:cs typeface="Times New Roman"/>
              </a:rPr>
              <a:t>Conference</a:t>
            </a:r>
            <a:r>
              <a:rPr dirty="0" sz="800" spc="-10" b="1">
                <a:latin typeface="Times New Roman"/>
                <a:cs typeface="Times New Roman"/>
              </a:rPr>
              <a:t> </a:t>
            </a:r>
            <a:r>
              <a:rPr dirty="0" sz="800" b="1">
                <a:latin typeface="Times New Roman"/>
                <a:cs typeface="Times New Roman"/>
              </a:rPr>
              <a:t>on</a:t>
            </a:r>
            <a:r>
              <a:rPr dirty="0" sz="800" spc="-15" b="1">
                <a:latin typeface="Times New Roman"/>
                <a:cs typeface="Times New Roman"/>
              </a:rPr>
              <a:t> </a:t>
            </a:r>
            <a:r>
              <a:rPr dirty="0" sz="800" b="1">
                <a:latin typeface="Times New Roman"/>
                <a:cs typeface="Times New Roman"/>
              </a:rPr>
              <a:t>Data</a:t>
            </a:r>
            <a:r>
              <a:rPr dirty="0" sz="800" spc="-10" b="1">
                <a:latin typeface="Times New Roman"/>
                <a:cs typeface="Times New Roman"/>
              </a:rPr>
              <a:t> Management,</a:t>
            </a:r>
            <a:r>
              <a:rPr dirty="0" sz="800" spc="-15" b="1">
                <a:latin typeface="Times New Roman"/>
                <a:cs typeface="Times New Roman"/>
              </a:rPr>
              <a:t> </a:t>
            </a:r>
            <a:r>
              <a:rPr dirty="0" sz="800" b="1">
                <a:latin typeface="Times New Roman"/>
                <a:cs typeface="Times New Roman"/>
              </a:rPr>
              <a:t>Analytics</a:t>
            </a:r>
            <a:r>
              <a:rPr dirty="0" sz="800" spc="-10" b="1">
                <a:latin typeface="Times New Roman"/>
                <a:cs typeface="Times New Roman"/>
              </a:rPr>
              <a:t> </a:t>
            </a:r>
            <a:r>
              <a:rPr dirty="0" sz="800" spc="-25" b="1">
                <a:latin typeface="Times New Roman"/>
                <a:cs typeface="Times New Roman"/>
              </a:rPr>
              <a:t>and</a:t>
            </a:r>
            <a:r>
              <a:rPr dirty="0" sz="800" spc="500" b="1">
                <a:latin typeface="Times New Roman"/>
                <a:cs typeface="Times New Roman"/>
              </a:rPr>
              <a:t> </a:t>
            </a:r>
            <a:r>
              <a:rPr dirty="0" sz="800" spc="-10" b="1">
                <a:latin typeface="Times New Roman"/>
                <a:cs typeface="Times New Roman"/>
              </a:rPr>
              <a:t>Innovation–</a:t>
            </a:r>
            <a:r>
              <a:rPr dirty="0" sz="800" spc="-5" b="1">
                <a:latin typeface="Times New Roman"/>
                <a:cs typeface="Times New Roman"/>
              </a:rPr>
              <a:t> </a:t>
            </a:r>
            <a:r>
              <a:rPr dirty="0" sz="800" b="1">
                <a:latin typeface="Times New Roman"/>
                <a:cs typeface="Times New Roman"/>
              </a:rPr>
              <a:t>ICDMAI 2025, </a:t>
            </a:r>
            <a:r>
              <a:rPr dirty="0" sz="800" spc="-10" b="1">
                <a:latin typeface="Times New Roman"/>
                <a:cs typeface="Times New Roman"/>
              </a:rPr>
              <a:t>Kolkata,</a:t>
            </a:r>
            <a:r>
              <a:rPr dirty="0" sz="800" spc="-5" b="1">
                <a:latin typeface="Times New Roman"/>
                <a:cs typeface="Times New Roman"/>
              </a:rPr>
              <a:t> </a:t>
            </a:r>
            <a:r>
              <a:rPr dirty="0" sz="800" spc="-10" b="1">
                <a:latin typeface="Times New Roman"/>
                <a:cs typeface="Times New Roman"/>
              </a:rPr>
              <a:t>India</a:t>
            </a:r>
            <a:endParaRPr sz="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sz="8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dirty="0" sz="1100">
                <a:latin typeface="Times New Roman"/>
                <a:cs typeface="Times New Roman"/>
              </a:rPr>
              <a:t>January</a:t>
            </a:r>
            <a:r>
              <a:rPr dirty="0" sz="1100" spc="-35">
                <a:latin typeface="Times New Roman"/>
                <a:cs typeface="Times New Roman"/>
              </a:rPr>
              <a:t> </a:t>
            </a:r>
            <a:r>
              <a:rPr dirty="0" sz="1100">
                <a:latin typeface="Times New Roman"/>
                <a:cs typeface="Times New Roman"/>
              </a:rPr>
              <a:t>18th,</a:t>
            </a:r>
            <a:r>
              <a:rPr dirty="0" sz="1100" spc="-35">
                <a:latin typeface="Times New Roman"/>
                <a:cs typeface="Times New Roman"/>
              </a:rPr>
              <a:t> </a:t>
            </a:r>
            <a:r>
              <a:rPr dirty="0" sz="1100" spc="-20">
                <a:latin typeface="Times New Roman"/>
                <a:cs typeface="Times New Roman"/>
              </a:rPr>
              <a:t>2025</a:t>
            </a:r>
            <a:endParaRPr sz="1100">
              <a:latin typeface="Times New Roman"/>
              <a:cs typeface="Times New Roman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51676" y="646396"/>
            <a:ext cx="466090" cy="100266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algn="ctr" marL="12065" marR="5080" indent="-635">
              <a:lnSpc>
                <a:spcPts val="700"/>
              </a:lnSpc>
              <a:spcBef>
                <a:spcPts val="135"/>
              </a:spcBef>
            </a:pPr>
            <a:r>
              <a:rPr dirty="0" sz="60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Enhancing</a:t>
            </a:r>
            <a:r>
              <a:rPr dirty="0" sz="600" spc="-5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 </a:t>
            </a:r>
            <a:r>
              <a:rPr dirty="0" sz="600" spc="-25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3D</a:t>
            </a:r>
            <a:r>
              <a:rPr dirty="0" sz="600" spc="50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 </a:t>
            </a:r>
            <a:r>
              <a:rPr dirty="0" sz="60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Point</a:t>
            </a:r>
            <a:r>
              <a:rPr dirty="0" sz="600" spc="-2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 </a:t>
            </a:r>
            <a:r>
              <a:rPr dirty="0" sz="600" spc="-1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Cloud</a:t>
            </a:r>
            <a:r>
              <a:rPr dirty="0" sz="600" spc="50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 </a:t>
            </a:r>
            <a:r>
              <a:rPr dirty="0" sz="600" spc="-1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Classification</a:t>
            </a:r>
            <a:r>
              <a:rPr dirty="0" sz="600" spc="50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 </a:t>
            </a:r>
            <a:r>
              <a:rPr dirty="0" sz="60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with</a:t>
            </a:r>
            <a:r>
              <a:rPr dirty="0" sz="600" spc="-5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 </a:t>
            </a:r>
            <a:r>
              <a:rPr dirty="0" sz="600" spc="-1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Measure-</a:t>
            </a:r>
            <a:r>
              <a:rPr dirty="0" sz="600" spc="50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 </a:t>
            </a:r>
            <a:r>
              <a:rPr dirty="0" sz="600" spc="-1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Theoretic</a:t>
            </a:r>
            <a:r>
              <a:rPr dirty="0" sz="600" spc="50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 </a:t>
            </a:r>
            <a:r>
              <a:rPr dirty="0" sz="600" spc="-1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Features:</a:t>
            </a:r>
            <a:r>
              <a:rPr dirty="0" sz="600" spc="50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 </a:t>
            </a:r>
            <a:r>
              <a:rPr dirty="0" sz="600" spc="-1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Integrating</a:t>
            </a:r>
            <a:r>
              <a:rPr dirty="0" sz="600" spc="50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 </a:t>
            </a:r>
            <a:r>
              <a:rPr dirty="0" sz="600" spc="-1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Product</a:t>
            </a:r>
            <a:r>
              <a:rPr dirty="0" sz="600" spc="50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 </a:t>
            </a:r>
            <a:r>
              <a:rPr dirty="0" sz="600" spc="-1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Coefficients</a:t>
            </a:r>
            <a:r>
              <a:rPr dirty="0" sz="600" spc="50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 </a:t>
            </a:r>
            <a:r>
              <a:rPr dirty="0" sz="60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into</a:t>
            </a:r>
            <a:r>
              <a:rPr dirty="0" sz="600" spc="-5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 </a:t>
            </a:r>
            <a:r>
              <a:rPr dirty="0" sz="600" spc="-1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LiDAR</a:t>
            </a:r>
            <a:r>
              <a:rPr dirty="0" sz="600" spc="50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 </a:t>
            </a:r>
            <a:r>
              <a:rPr dirty="0" sz="600" spc="-1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Analysis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3" name="object 3" descr=""/>
          <p:cNvSpPr/>
          <p:nvPr/>
        </p:nvSpPr>
        <p:spPr>
          <a:xfrm>
            <a:off x="0" y="0"/>
            <a:ext cx="4608195" cy="569595"/>
          </a:xfrm>
          <a:custGeom>
            <a:avLst/>
            <a:gdLst/>
            <a:ahLst/>
            <a:cxnLst/>
            <a:rect l="l" t="t" r="r" b="b"/>
            <a:pathLst>
              <a:path w="4608195" h="569595">
                <a:moveTo>
                  <a:pt x="4608004" y="0"/>
                </a:moveTo>
                <a:lnTo>
                  <a:pt x="0" y="0"/>
                </a:lnTo>
                <a:lnTo>
                  <a:pt x="0" y="569366"/>
                </a:lnTo>
                <a:lnTo>
                  <a:pt x="4608004" y="569366"/>
                </a:lnTo>
                <a:lnTo>
                  <a:pt x="460800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1013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The</a:t>
            </a:r>
            <a:r>
              <a:rPr dirty="0" spc="45"/>
              <a:t> </a:t>
            </a:r>
            <a:r>
              <a:rPr dirty="0" spc="-20"/>
              <a:t>Data</a:t>
            </a:r>
          </a:p>
        </p:txBody>
      </p:sp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51406" y="859561"/>
            <a:ext cx="2225040" cy="1718310"/>
          </a:xfrm>
          <a:prstGeom prst="rect">
            <a:avLst/>
          </a:prstGeom>
        </p:spPr>
      </p:pic>
      <p:sp>
        <p:nvSpPr>
          <p:cNvPr id="6" name="object 6" descr=""/>
          <p:cNvSpPr txBox="1"/>
          <p:nvPr/>
        </p:nvSpPr>
        <p:spPr>
          <a:xfrm>
            <a:off x="736663" y="2679044"/>
            <a:ext cx="3704590" cy="48133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dirty="0" sz="1000">
                <a:solidFill>
                  <a:srgbClr val="3333B2"/>
                </a:solidFill>
                <a:latin typeface="Times New Roman"/>
                <a:cs typeface="Times New Roman"/>
              </a:rPr>
              <a:t>Figure:</a:t>
            </a:r>
            <a:r>
              <a:rPr dirty="0" sz="1000" spc="-30">
                <a:solidFill>
                  <a:srgbClr val="3333B2"/>
                </a:solidFill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Python</a:t>
            </a:r>
            <a:r>
              <a:rPr dirty="0" sz="1000" spc="-25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plot</a:t>
            </a:r>
            <a:r>
              <a:rPr dirty="0" sz="1000" spc="-25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representing</a:t>
            </a:r>
            <a:r>
              <a:rPr dirty="0" sz="1000" spc="-25">
                <a:latin typeface="Times New Roman"/>
                <a:cs typeface="Times New Roman"/>
              </a:rPr>
              <a:t> </a:t>
            </a:r>
            <a:r>
              <a:rPr dirty="0" sz="1000" spc="-10">
                <a:latin typeface="Times New Roman"/>
                <a:cs typeface="Times New Roman"/>
              </a:rPr>
              <a:t>LiDAR</a:t>
            </a:r>
            <a:r>
              <a:rPr dirty="0" sz="1000" spc="-25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point</a:t>
            </a:r>
            <a:r>
              <a:rPr dirty="0" sz="1000" spc="-25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cloud</a:t>
            </a:r>
            <a:r>
              <a:rPr dirty="0" sz="1000" spc="-30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of</a:t>
            </a:r>
            <a:r>
              <a:rPr dirty="0" sz="1000" spc="-25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a</a:t>
            </a:r>
            <a:r>
              <a:rPr dirty="0" sz="1000" spc="-25">
                <a:latin typeface="Times New Roman"/>
                <a:cs typeface="Times New Roman"/>
              </a:rPr>
              <a:t> </a:t>
            </a:r>
            <a:r>
              <a:rPr dirty="0" sz="1000" spc="-10">
                <a:latin typeface="Times New Roman"/>
                <a:cs typeface="Times New Roman"/>
              </a:rPr>
              <a:t>neighborhood </a:t>
            </a:r>
            <a:r>
              <a:rPr dirty="0" sz="1000">
                <a:latin typeface="Times New Roman"/>
                <a:cs typeface="Times New Roman"/>
              </a:rPr>
              <a:t>in</a:t>
            </a:r>
            <a:r>
              <a:rPr dirty="0" sz="1000" spc="-45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Australia</a:t>
            </a:r>
            <a:r>
              <a:rPr dirty="0" sz="1000" spc="-40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(about</a:t>
            </a:r>
            <a:r>
              <a:rPr dirty="0" sz="1000" spc="-45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270,000</a:t>
            </a:r>
            <a:r>
              <a:rPr dirty="0" sz="1000" spc="-40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points).</a:t>
            </a:r>
            <a:r>
              <a:rPr dirty="0" sz="1000" spc="15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Exact</a:t>
            </a:r>
            <a:r>
              <a:rPr dirty="0" sz="1000" spc="-45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coordinates</a:t>
            </a:r>
            <a:r>
              <a:rPr dirty="0" sz="1000" spc="-40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are</a:t>
            </a:r>
            <a:r>
              <a:rPr dirty="0" sz="1000" spc="-45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available.</a:t>
            </a:r>
            <a:r>
              <a:rPr dirty="0" sz="1000" spc="15">
                <a:latin typeface="Times New Roman"/>
                <a:cs typeface="Times New Roman"/>
              </a:rPr>
              <a:t> </a:t>
            </a:r>
            <a:r>
              <a:rPr dirty="0" sz="1000" spc="-20">
                <a:latin typeface="Times New Roman"/>
                <a:cs typeface="Times New Roman"/>
              </a:rPr>
              <a:t>Just </a:t>
            </a:r>
            <a:r>
              <a:rPr dirty="0" sz="1000">
                <a:latin typeface="Times New Roman"/>
                <a:cs typeface="Times New Roman"/>
              </a:rPr>
              <a:t>three</a:t>
            </a:r>
            <a:r>
              <a:rPr dirty="0" sz="1000" spc="-40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classes</a:t>
            </a:r>
            <a:r>
              <a:rPr dirty="0" sz="1000" spc="-35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for</a:t>
            </a:r>
            <a:r>
              <a:rPr dirty="0" sz="1000" spc="-35">
                <a:latin typeface="Times New Roman"/>
                <a:cs typeface="Times New Roman"/>
              </a:rPr>
              <a:t> </a:t>
            </a:r>
            <a:r>
              <a:rPr dirty="0" sz="1000" spc="-20">
                <a:latin typeface="Times New Roman"/>
                <a:cs typeface="Times New Roman"/>
              </a:rPr>
              <a:t>now.</a:t>
            </a:r>
            <a:endParaRPr sz="1000">
              <a:latin typeface="Times New Roman"/>
              <a:cs typeface="Times New Roman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51676" y="646396"/>
            <a:ext cx="466090" cy="100266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algn="ctr" marL="12065" marR="5080" indent="-635">
              <a:lnSpc>
                <a:spcPts val="700"/>
              </a:lnSpc>
              <a:spcBef>
                <a:spcPts val="135"/>
              </a:spcBef>
            </a:pPr>
            <a:r>
              <a:rPr dirty="0" sz="60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Enhancing</a:t>
            </a:r>
            <a:r>
              <a:rPr dirty="0" sz="600" spc="-5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 </a:t>
            </a:r>
            <a:r>
              <a:rPr dirty="0" sz="600" spc="-25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3D</a:t>
            </a:r>
            <a:r>
              <a:rPr dirty="0" sz="600" spc="50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 </a:t>
            </a:r>
            <a:r>
              <a:rPr dirty="0" sz="60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Point</a:t>
            </a:r>
            <a:r>
              <a:rPr dirty="0" sz="600" spc="-2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 </a:t>
            </a:r>
            <a:r>
              <a:rPr dirty="0" sz="600" spc="-1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Cloud</a:t>
            </a:r>
            <a:r>
              <a:rPr dirty="0" sz="600" spc="50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 </a:t>
            </a:r>
            <a:r>
              <a:rPr dirty="0" sz="600" spc="-1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Classification</a:t>
            </a:r>
            <a:r>
              <a:rPr dirty="0" sz="600" spc="50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 </a:t>
            </a:r>
            <a:r>
              <a:rPr dirty="0" sz="60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with</a:t>
            </a:r>
            <a:r>
              <a:rPr dirty="0" sz="600" spc="-5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 </a:t>
            </a:r>
            <a:r>
              <a:rPr dirty="0" sz="600" spc="-1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Measure-</a:t>
            </a:r>
            <a:r>
              <a:rPr dirty="0" sz="600" spc="50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 </a:t>
            </a:r>
            <a:r>
              <a:rPr dirty="0" sz="600" spc="-1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Theoretic</a:t>
            </a:r>
            <a:r>
              <a:rPr dirty="0" sz="600" spc="50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 </a:t>
            </a:r>
            <a:r>
              <a:rPr dirty="0" sz="600" spc="-1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Features:</a:t>
            </a:r>
            <a:r>
              <a:rPr dirty="0" sz="600" spc="50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 </a:t>
            </a:r>
            <a:r>
              <a:rPr dirty="0" sz="600" spc="-1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Integrating</a:t>
            </a:r>
            <a:r>
              <a:rPr dirty="0" sz="600" spc="50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 </a:t>
            </a:r>
            <a:r>
              <a:rPr dirty="0" sz="600" spc="-1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Product</a:t>
            </a:r>
            <a:r>
              <a:rPr dirty="0" sz="600" spc="50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 </a:t>
            </a:r>
            <a:r>
              <a:rPr dirty="0" sz="600" spc="-1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Coefficients</a:t>
            </a:r>
            <a:r>
              <a:rPr dirty="0" sz="600" spc="50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 </a:t>
            </a:r>
            <a:r>
              <a:rPr dirty="0" sz="60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into</a:t>
            </a:r>
            <a:r>
              <a:rPr dirty="0" sz="600" spc="-5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 </a:t>
            </a:r>
            <a:r>
              <a:rPr dirty="0" sz="600" spc="-1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LiDAR</a:t>
            </a:r>
            <a:r>
              <a:rPr dirty="0" sz="600" spc="50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 </a:t>
            </a:r>
            <a:r>
              <a:rPr dirty="0" sz="600" spc="-1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Analysis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3" name="object 3" descr=""/>
          <p:cNvSpPr/>
          <p:nvPr/>
        </p:nvSpPr>
        <p:spPr>
          <a:xfrm>
            <a:off x="0" y="0"/>
            <a:ext cx="4608195" cy="569595"/>
          </a:xfrm>
          <a:custGeom>
            <a:avLst/>
            <a:gdLst/>
            <a:ahLst/>
            <a:cxnLst/>
            <a:rect l="l" t="t" r="r" b="b"/>
            <a:pathLst>
              <a:path w="4608195" h="569595">
                <a:moveTo>
                  <a:pt x="4608004" y="0"/>
                </a:moveTo>
                <a:lnTo>
                  <a:pt x="0" y="0"/>
                </a:lnTo>
                <a:lnTo>
                  <a:pt x="0" y="569366"/>
                </a:lnTo>
                <a:lnTo>
                  <a:pt x="4608004" y="569366"/>
                </a:lnTo>
                <a:lnTo>
                  <a:pt x="460800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64667" y="-35473"/>
            <a:ext cx="3814445" cy="24447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One</a:t>
            </a:r>
            <a:r>
              <a:rPr dirty="0" spc="55"/>
              <a:t> </a:t>
            </a:r>
            <a:r>
              <a:rPr dirty="0"/>
              <a:t>way</a:t>
            </a:r>
            <a:r>
              <a:rPr dirty="0" spc="55"/>
              <a:t> </a:t>
            </a:r>
            <a:r>
              <a:rPr dirty="0"/>
              <a:t>we</a:t>
            </a:r>
            <a:r>
              <a:rPr dirty="0" spc="55"/>
              <a:t> </a:t>
            </a:r>
            <a:r>
              <a:rPr dirty="0"/>
              <a:t>did</a:t>
            </a:r>
            <a:r>
              <a:rPr dirty="0" spc="60"/>
              <a:t> </a:t>
            </a:r>
            <a:r>
              <a:rPr dirty="0"/>
              <a:t>feature</a:t>
            </a:r>
            <a:r>
              <a:rPr dirty="0" spc="55"/>
              <a:t> </a:t>
            </a:r>
            <a:r>
              <a:rPr dirty="0"/>
              <a:t>engineering</a:t>
            </a:r>
            <a:r>
              <a:rPr dirty="0" spc="55"/>
              <a:t> </a:t>
            </a:r>
            <a:r>
              <a:rPr dirty="0"/>
              <a:t>before.</a:t>
            </a:r>
            <a:r>
              <a:rPr dirty="0" spc="155"/>
              <a:t> </a:t>
            </a:r>
            <a:r>
              <a:rPr dirty="0" sz="600" spc="-20"/>
              <a:t>[F.</a:t>
            </a:r>
            <a:r>
              <a:rPr dirty="0" sz="600" spc="15"/>
              <a:t> </a:t>
            </a:r>
            <a:r>
              <a:rPr dirty="0" sz="600" spc="-40"/>
              <a:t>P.</a:t>
            </a:r>
            <a:r>
              <a:rPr dirty="0" sz="600" spc="15"/>
              <a:t> </a:t>
            </a:r>
            <a:r>
              <a:rPr dirty="0" sz="600"/>
              <a:t>Medina</a:t>
            </a:r>
            <a:r>
              <a:rPr dirty="0" sz="600" spc="20"/>
              <a:t> </a:t>
            </a:r>
            <a:r>
              <a:rPr dirty="0" sz="600" spc="-25"/>
              <a:t>and</a:t>
            </a:r>
            <a:endParaRPr sz="600"/>
          </a:p>
        </p:txBody>
      </p:sp>
      <p:sp>
        <p:nvSpPr>
          <p:cNvPr id="5" name="object 5" descr=""/>
          <p:cNvSpPr txBox="1"/>
          <p:nvPr/>
        </p:nvSpPr>
        <p:spPr>
          <a:xfrm>
            <a:off x="664667" y="298543"/>
            <a:ext cx="3528695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>
                <a:solidFill>
                  <a:srgbClr val="FFFFFF"/>
                </a:solidFill>
                <a:latin typeface="Times New Roman"/>
                <a:cs typeface="Times New Roman"/>
              </a:rPr>
              <a:t>R. Paffenroth, </a:t>
            </a:r>
            <a:r>
              <a:rPr dirty="0" sz="600" spc="-10">
                <a:solidFill>
                  <a:srgbClr val="FFFFFF"/>
                </a:solidFill>
                <a:latin typeface="Times New Roman"/>
                <a:cs typeface="Times New Roman"/>
              </a:rPr>
              <a:t>“Classification</a:t>
            </a:r>
            <a:r>
              <a:rPr dirty="0" sz="600" spc="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600" spc="-10">
                <a:solidFill>
                  <a:srgbClr val="FFFFFF"/>
                </a:solidFill>
                <a:latin typeface="Times New Roman"/>
                <a:cs typeface="Times New Roman"/>
              </a:rPr>
              <a:t>frameworks</a:t>
            </a:r>
            <a:r>
              <a:rPr dirty="0" sz="600">
                <a:solidFill>
                  <a:srgbClr val="FFFFFF"/>
                </a:solidFill>
                <a:latin typeface="Times New Roman"/>
                <a:cs typeface="Times New Roman"/>
              </a:rPr>
              <a:t> comparison</a:t>
            </a:r>
            <a:r>
              <a:rPr dirty="0" sz="600" spc="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600">
                <a:solidFill>
                  <a:srgbClr val="FFFFFF"/>
                </a:solidFill>
                <a:latin typeface="Times New Roman"/>
                <a:cs typeface="Times New Roman"/>
              </a:rPr>
              <a:t>on 3D</a:t>
            </a:r>
            <a:r>
              <a:rPr dirty="0" sz="600" spc="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600">
                <a:solidFill>
                  <a:srgbClr val="FFFFFF"/>
                </a:solidFill>
                <a:latin typeface="Times New Roman"/>
                <a:cs typeface="Times New Roman"/>
              </a:rPr>
              <a:t>point clouds”,</a:t>
            </a:r>
            <a:r>
              <a:rPr dirty="0" sz="600" spc="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600">
                <a:solidFill>
                  <a:srgbClr val="FFFFFF"/>
                </a:solidFill>
                <a:latin typeface="Times New Roman"/>
                <a:cs typeface="Times New Roman"/>
              </a:rPr>
              <a:t>2021 IEEE</a:t>
            </a:r>
            <a:r>
              <a:rPr dirty="0" sz="600" spc="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600">
                <a:solidFill>
                  <a:srgbClr val="FFFFFF"/>
                </a:solidFill>
                <a:latin typeface="Times New Roman"/>
                <a:cs typeface="Times New Roman"/>
              </a:rPr>
              <a:t>High Performance</a:t>
            </a:r>
            <a:r>
              <a:rPr dirty="0" sz="600" spc="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600" spc="-10">
                <a:solidFill>
                  <a:srgbClr val="FFFFFF"/>
                </a:solidFill>
                <a:latin typeface="Times New Roman"/>
                <a:cs typeface="Times New Roman"/>
              </a:rPr>
              <a:t>Extreme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664667" y="526293"/>
            <a:ext cx="3738879" cy="4622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>
                <a:solidFill>
                  <a:srgbClr val="FFFFFF"/>
                </a:solidFill>
                <a:latin typeface="Times New Roman"/>
                <a:cs typeface="Times New Roman"/>
              </a:rPr>
              <a:t>Computing</a:t>
            </a:r>
            <a:r>
              <a:rPr dirty="0" sz="600" spc="-1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600">
                <a:solidFill>
                  <a:srgbClr val="FFFFFF"/>
                </a:solidFill>
                <a:latin typeface="Times New Roman"/>
                <a:cs typeface="Times New Roman"/>
              </a:rPr>
              <a:t>Conference</a:t>
            </a:r>
            <a:r>
              <a:rPr dirty="0" sz="600" spc="-1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600">
                <a:solidFill>
                  <a:srgbClr val="FFFFFF"/>
                </a:solidFill>
                <a:latin typeface="Times New Roman"/>
                <a:cs typeface="Times New Roman"/>
              </a:rPr>
              <a:t>(HPEC),</a:t>
            </a:r>
            <a:r>
              <a:rPr dirty="0" sz="600" spc="-10">
                <a:solidFill>
                  <a:srgbClr val="FFFFFF"/>
                </a:solidFill>
                <a:latin typeface="Times New Roman"/>
                <a:cs typeface="Times New Roman"/>
              </a:rPr>
              <a:t> Waltham, </a:t>
            </a:r>
            <a:r>
              <a:rPr dirty="0" sz="600">
                <a:solidFill>
                  <a:srgbClr val="FFFFFF"/>
                </a:solidFill>
                <a:latin typeface="Times New Roman"/>
                <a:cs typeface="Times New Roman"/>
              </a:rPr>
              <a:t>MA,</a:t>
            </a:r>
            <a:r>
              <a:rPr dirty="0" sz="600" spc="-1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600">
                <a:solidFill>
                  <a:srgbClr val="FFFFFF"/>
                </a:solidFill>
                <a:latin typeface="Times New Roman"/>
                <a:cs typeface="Times New Roman"/>
              </a:rPr>
              <a:t>USA,</a:t>
            </a:r>
            <a:r>
              <a:rPr dirty="0" sz="600" spc="-1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600">
                <a:solidFill>
                  <a:srgbClr val="FFFFFF"/>
                </a:solidFill>
                <a:latin typeface="Times New Roman"/>
                <a:cs typeface="Times New Roman"/>
              </a:rPr>
              <a:t>2021,</a:t>
            </a:r>
            <a:r>
              <a:rPr dirty="0" sz="600" spc="-1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600">
                <a:solidFill>
                  <a:srgbClr val="FFFFFF"/>
                </a:solidFill>
                <a:latin typeface="Times New Roman"/>
                <a:cs typeface="Times New Roman"/>
              </a:rPr>
              <a:t>pp.</a:t>
            </a:r>
            <a:r>
              <a:rPr dirty="0" sz="600" spc="2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600" spc="-10">
                <a:solidFill>
                  <a:srgbClr val="FFFFFF"/>
                </a:solidFill>
                <a:latin typeface="Times New Roman"/>
                <a:cs typeface="Times New Roman"/>
              </a:rPr>
              <a:t>1-</a:t>
            </a:r>
            <a:r>
              <a:rPr dirty="0" sz="600" spc="-25">
                <a:solidFill>
                  <a:srgbClr val="FFFFFF"/>
                </a:solidFill>
                <a:latin typeface="Times New Roman"/>
                <a:cs typeface="Times New Roman"/>
              </a:rPr>
              <a:t>6]</a:t>
            </a:r>
            <a:endParaRPr sz="600">
              <a:latin typeface="Times New Roman"/>
              <a:cs typeface="Times New Roman"/>
            </a:endParaRPr>
          </a:p>
          <a:p>
            <a:pPr marL="84455" marR="5080">
              <a:lnSpc>
                <a:spcPct val="102600"/>
              </a:lnSpc>
              <a:spcBef>
                <a:spcPts val="15"/>
              </a:spcBef>
            </a:pPr>
            <a:r>
              <a:rPr dirty="0" sz="1100" spc="-50">
                <a:latin typeface="Times New Roman"/>
                <a:cs typeface="Times New Roman"/>
              </a:rPr>
              <a:t>We</a:t>
            </a:r>
            <a:r>
              <a:rPr dirty="0" sz="1100" spc="-20">
                <a:latin typeface="Times New Roman"/>
                <a:cs typeface="Times New Roman"/>
              </a:rPr>
              <a:t> </a:t>
            </a:r>
            <a:r>
              <a:rPr dirty="0" sz="1100">
                <a:latin typeface="Times New Roman"/>
                <a:cs typeface="Times New Roman"/>
              </a:rPr>
              <a:t>illustrate</a:t>
            </a:r>
            <a:r>
              <a:rPr dirty="0" sz="1100" spc="-40">
                <a:latin typeface="Times New Roman"/>
                <a:cs typeface="Times New Roman"/>
              </a:rPr>
              <a:t> </a:t>
            </a:r>
            <a:r>
              <a:rPr dirty="0" sz="1100">
                <a:latin typeface="Times New Roman"/>
                <a:cs typeface="Times New Roman"/>
              </a:rPr>
              <a:t>how</a:t>
            </a:r>
            <a:r>
              <a:rPr dirty="0" sz="1100" spc="-30">
                <a:latin typeface="Times New Roman"/>
                <a:cs typeface="Times New Roman"/>
              </a:rPr>
              <a:t> </a:t>
            </a:r>
            <a:r>
              <a:rPr dirty="0" sz="1100">
                <a:latin typeface="Times New Roman"/>
                <a:cs typeface="Times New Roman"/>
              </a:rPr>
              <a:t>to</a:t>
            </a:r>
            <a:r>
              <a:rPr dirty="0" sz="1100" spc="-25">
                <a:latin typeface="Times New Roman"/>
                <a:cs typeface="Times New Roman"/>
              </a:rPr>
              <a:t> </a:t>
            </a:r>
            <a:r>
              <a:rPr dirty="0" sz="1100">
                <a:latin typeface="Times New Roman"/>
                <a:cs typeface="Times New Roman"/>
              </a:rPr>
              <a:t>obtain</a:t>
            </a:r>
            <a:r>
              <a:rPr dirty="0" sz="1100" spc="-30">
                <a:latin typeface="Times New Roman"/>
                <a:cs typeface="Times New Roman"/>
              </a:rPr>
              <a:t> </a:t>
            </a:r>
            <a:r>
              <a:rPr dirty="0" sz="1100">
                <a:latin typeface="Times New Roman"/>
                <a:cs typeface="Times New Roman"/>
              </a:rPr>
              <a:t>the</a:t>
            </a:r>
            <a:r>
              <a:rPr dirty="0" sz="1100" spc="-30">
                <a:latin typeface="Times New Roman"/>
                <a:cs typeface="Times New Roman"/>
              </a:rPr>
              <a:t> </a:t>
            </a:r>
            <a:r>
              <a:rPr dirty="0" sz="1100">
                <a:latin typeface="Times New Roman"/>
                <a:cs typeface="Times New Roman"/>
              </a:rPr>
              <a:t>second</a:t>
            </a:r>
            <a:r>
              <a:rPr dirty="0" sz="1100" spc="-25">
                <a:latin typeface="Times New Roman"/>
                <a:cs typeface="Times New Roman"/>
              </a:rPr>
              <a:t> </a:t>
            </a:r>
            <a:r>
              <a:rPr dirty="0" sz="1100">
                <a:latin typeface="Times New Roman"/>
                <a:cs typeface="Times New Roman"/>
              </a:rPr>
              <a:t>row</a:t>
            </a:r>
            <a:r>
              <a:rPr dirty="0" sz="1100" spc="-30">
                <a:latin typeface="Times New Roman"/>
                <a:cs typeface="Times New Roman"/>
              </a:rPr>
              <a:t> </a:t>
            </a:r>
            <a:r>
              <a:rPr dirty="0" sz="1100">
                <a:latin typeface="Times New Roman"/>
                <a:cs typeface="Times New Roman"/>
              </a:rPr>
              <a:t>of</a:t>
            </a:r>
            <a:r>
              <a:rPr dirty="0" sz="1100" spc="-30">
                <a:latin typeface="Times New Roman"/>
                <a:cs typeface="Times New Roman"/>
              </a:rPr>
              <a:t> </a:t>
            </a:r>
            <a:r>
              <a:rPr dirty="0" sz="1100">
                <a:latin typeface="Times New Roman"/>
                <a:cs typeface="Times New Roman"/>
              </a:rPr>
              <a:t>the</a:t>
            </a:r>
            <a:r>
              <a:rPr dirty="0" sz="1100" spc="-30">
                <a:latin typeface="Times New Roman"/>
                <a:cs typeface="Times New Roman"/>
              </a:rPr>
              <a:t> </a:t>
            </a:r>
            <a:r>
              <a:rPr dirty="0" sz="1100">
                <a:latin typeface="Times New Roman"/>
                <a:cs typeface="Times New Roman"/>
              </a:rPr>
              <a:t>neighbor</a:t>
            </a:r>
            <a:r>
              <a:rPr dirty="0" sz="1100" spc="-25">
                <a:latin typeface="Times New Roman"/>
                <a:cs typeface="Times New Roman"/>
              </a:rPr>
              <a:t> </a:t>
            </a:r>
            <a:r>
              <a:rPr dirty="0" sz="1100" spc="-10">
                <a:latin typeface="Times New Roman"/>
                <a:cs typeface="Times New Roman"/>
              </a:rPr>
              <a:t>matrix </a:t>
            </a:r>
            <a:r>
              <a:rPr dirty="0" sz="1100">
                <a:latin typeface="Times New Roman"/>
                <a:cs typeface="Times New Roman"/>
              </a:rPr>
              <a:t>in</a:t>
            </a:r>
            <a:r>
              <a:rPr dirty="0" sz="1100" spc="-20">
                <a:latin typeface="Times New Roman"/>
                <a:cs typeface="Times New Roman"/>
              </a:rPr>
              <a:t> </a:t>
            </a:r>
            <a:r>
              <a:rPr dirty="0" sz="1100">
                <a:latin typeface="Times New Roman"/>
                <a:cs typeface="Times New Roman"/>
              </a:rPr>
              <a:t>Fig.</a:t>
            </a:r>
            <a:r>
              <a:rPr dirty="0" sz="1100" spc="45">
                <a:latin typeface="Times New Roman"/>
                <a:cs typeface="Times New Roman"/>
              </a:rPr>
              <a:t> </a:t>
            </a:r>
            <a:r>
              <a:rPr dirty="0" sz="1100" spc="-25">
                <a:latin typeface="Times New Roman"/>
                <a:cs typeface="Times New Roman"/>
              </a:rPr>
              <a:t>5.</a:t>
            </a:r>
            <a:endParaRPr sz="1100">
              <a:latin typeface="Times New Roman"/>
              <a:cs typeface="Times New Roman"/>
            </a:endParaRPr>
          </a:p>
        </p:txBody>
      </p:sp>
      <p:pic>
        <p:nvPicPr>
          <p:cNvPr id="7" name="object 7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27298" y="1115604"/>
            <a:ext cx="2837035" cy="1269596"/>
          </a:xfrm>
          <a:prstGeom prst="rect">
            <a:avLst/>
          </a:prstGeom>
        </p:spPr>
      </p:pic>
      <p:sp>
        <p:nvSpPr>
          <p:cNvPr id="8" name="object 8" descr=""/>
          <p:cNvSpPr txBox="1"/>
          <p:nvPr/>
        </p:nvSpPr>
        <p:spPr>
          <a:xfrm>
            <a:off x="736663" y="2551994"/>
            <a:ext cx="3704590" cy="784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dirty="0" sz="1000">
                <a:solidFill>
                  <a:srgbClr val="3333B2"/>
                </a:solidFill>
                <a:latin typeface="Times New Roman"/>
                <a:cs typeface="Times New Roman"/>
              </a:rPr>
              <a:t>Figure:</a:t>
            </a:r>
            <a:r>
              <a:rPr dirty="0" sz="1000" spc="-20">
                <a:solidFill>
                  <a:srgbClr val="3333B2"/>
                </a:solidFill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Forming</a:t>
            </a:r>
            <a:r>
              <a:rPr dirty="0" sz="1000" spc="-20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the</a:t>
            </a:r>
            <a:r>
              <a:rPr dirty="0" sz="1000" spc="-20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second</a:t>
            </a:r>
            <a:r>
              <a:rPr dirty="0" sz="1000" spc="-20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row</a:t>
            </a:r>
            <a:r>
              <a:rPr dirty="0" sz="1000" spc="-20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by</a:t>
            </a:r>
            <a:r>
              <a:rPr dirty="0" sz="1000" spc="-20">
                <a:latin typeface="Times New Roman"/>
                <a:cs typeface="Times New Roman"/>
              </a:rPr>
              <a:t> </a:t>
            </a:r>
            <a:r>
              <a:rPr dirty="0" sz="1000" spc="-10">
                <a:latin typeface="Times New Roman"/>
                <a:cs typeface="Times New Roman"/>
              </a:rPr>
              <a:t>concatenating</a:t>
            </a:r>
            <a:r>
              <a:rPr dirty="0" sz="1000" spc="-20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the</a:t>
            </a:r>
            <a:r>
              <a:rPr dirty="0" sz="1000" spc="-20">
                <a:latin typeface="Times New Roman"/>
                <a:cs typeface="Times New Roman"/>
              </a:rPr>
              <a:t> </a:t>
            </a:r>
            <a:r>
              <a:rPr dirty="0" sz="1000" spc="-10">
                <a:latin typeface="Times New Roman"/>
                <a:cs typeface="Times New Roman"/>
              </a:rPr>
              <a:t>features</a:t>
            </a:r>
            <a:r>
              <a:rPr dirty="0" sz="1000" spc="-20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of</a:t>
            </a:r>
            <a:r>
              <a:rPr dirty="0" sz="1000" spc="-20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of</a:t>
            </a:r>
            <a:r>
              <a:rPr dirty="0" sz="1000" spc="-15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the</a:t>
            </a:r>
            <a:r>
              <a:rPr dirty="0" sz="1000" spc="-20">
                <a:latin typeface="Times New Roman"/>
                <a:cs typeface="Times New Roman"/>
              </a:rPr>
              <a:t> </a:t>
            </a:r>
            <a:r>
              <a:rPr dirty="0" sz="1000" spc="-50">
                <a:latin typeface="Times New Roman"/>
                <a:cs typeface="Times New Roman"/>
              </a:rPr>
              <a:t>3</a:t>
            </a:r>
            <a:r>
              <a:rPr dirty="0" sz="1000">
                <a:latin typeface="Times New Roman"/>
                <a:cs typeface="Times New Roman"/>
              </a:rPr>
              <a:t> nearest</a:t>
            </a:r>
            <a:r>
              <a:rPr dirty="0" sz="1000" spc="-30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neighbors</a:t>
            </a:r>
            <a:r>
              <a:rPr dirty="0" sz="1000" spc="-30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to</a:t>
            </a:r>
            <a:r>
              <a:rPr dirty="0" sz="1000" spc="-30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the</a:t>
            </a:r>
            <a:r>
              <a:rPr dirty="0" sz="1000" spc="-30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the</a:t>
            </a:r>
            <a:r>
              <a:rPr dirty="0" sz="1000" spc="-25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second</a:t>
            </a:r>
            <a:r>
              <a:rPr dirty="0" sz="1000" spc="-30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example</a:t>
            </a:r>
            <a:r>
              <a:rPr dirty="0" sz="1000" spc="-30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in</a:t>
            </a:r>
            <a:r>
              <a:rPr dirty="0" sz="1000" spc="-30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the</a:t>
            </a:r>
            <a:r>
              <a:rPr dirty="0" sz="1000" spc="-25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original</a:t>
            </a:r>
            <a:r>
              <a:rPr dirty="0" sz="1000" spc="-30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data</a:t>
            </a:r>
            <a:r>
              <a:rPr dirty="0" sz="1000" spc="-30">
                <a:latin typeface="Times New Roman"/>
                <a:cs typeface="Times New Roman"/>
              </a:rPr>
              <a:t> </a:t>
            </a:r>
            <a:r>
              <a:rPr dirty="0" sz="1000" spc="-10">
                <a:latin typeface="Times New Roman"/>
                <a:cs typeface="Times New Roman"/>
              </a:rPr>
              <a:t>frame. </a:t>
            </a:r>
            <a:r>
              <a:rPr dirty="0" sz="1000">
                <a:latin typeface="Times New Roman"/>
                <a:cs typeface="Times New Roman"/>
              </a:rPr>
              <a:t>The</a:t>
            </a:r>
            <a:r>
              <a:rPr dirty="0" sz="1000" spc="-65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neighbors</a:t>
            </a:r>
            <a:r>
              <a:rPr dirty="0" sz="1000" spc="-25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are</a:t>
            </a:r>
            <a:r>
              <a:rPr dirty="0" sz="1000" spc="-25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computed</a:t>
            </a:r>
            <a:r>
              <a:rPr dirty="0" sz="1000" spc="-25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respect</a:t>
            </a:r>
            <a:r>
              <a:rPr dirty="0" sz="1000" spc="-25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to</a:t>
            </a:r>
            <a:r>
              <a:rPr dirty="0" sz="1000" spc="-25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the</a:t>
            </a:r>
            <a:r>
              <a:rPr dirty="0" sz="1000" spc="-25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spatial</a:t>
            </a:r>
            <a:r>
              <a:rPr dirty="0" sz="1000" spc="-25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coordinates</a:t>
            </a:r>
            <a:r>
              <a:rPr dirty="0" sz="1000" spc="-25">
                <a:latin typeface="Times New Roman"/>
                <a:cs typeface="Times New Roman"/>
              </a:rPr>
              <a:t> </a:t>
            </a:r>
            <a:r>
              <a:rPr dirty="0" sz="1000" spc="-10">
                <a:latin typeface="LM Roman 10"/>
                <a:cs typeface="LM Roman 10"/>
              </a:rPr>
              <a:t>(</a:t>
            </a:r>
            <a:r>
              <a:rPr dirty="0" sz="1000" spc="-10" i="1">
                <a:latin typeface="Times New Roman"/>
                <a:cs typeface="Times New Roman"/>
              </a:rPr>
              <a:t>x</a:t>
            </a:r>
            <a:r>
              <a:rPr dirty="0" sz="1000" spc="-10" i="1">
                <a:latin typeface="LM Roman Dunhill 10"/>
                <a:cs typeface="LM Roman Dunhill 10"/>
              </a:rPr>
              <a:t>,</a:t>
            </a:r>
            <a:r>
              <a:rPr dirty="0" sz="1000" spc="-225" i="1">
                <a:latin typeface="LM Roman Dunhill 10"/>
                <a:cs typeface="LM Roman Dunhill 10"/>
              </a:rPr>
              <a:t> </a:t>
            </a:r>
            <a:r>
              <a:rPr dirty="0" sz="1000" spc="-10" i="1">
                <a:latin typeface="Times New Roman"/>
                <a:cs typeface="Times New Roman"/>
              </a:rPr>
              <a:t>y</a:t>
            </a:r>
            <a:r>
              <a:rPr dirty="0" sz="1000" spc="-10" i="1">
                <a:latin typeface="LM Roman Dunhill 10"/>
                <a:cs typeface="LM Roman Dunhill 10"/>
              </a:rPr>
              <a:t>,</a:t>
            </a:r>
            <a:r>
              <a:rPr dirty="0" sz="1000" spc="-225" i="1">
                <a:latin typeface="LM Roman Dunhill 10"/>
                <a:cs typeface="LM Roman Dunhill 10"/>
              </a:rPr>
              <a:t> </a:t>
            </a:r>
            <a:r>
              <a:rPr dirty="0" sz="1000" spc="-10" i="1">
                <a:latin typeface="Times New Roman"/>
                <a:cs typeface="Times New Roman"/>
              </a:rPr>
              <a:t>z</a:t>
            </a:r>
            <a:r>
              <a:rPr dirty="0" sz="1000" spc="-10">
                <a:latin typeface="LM Roman 10"/>
                <a:cs typeface="LM Roman 10"/>
              </a:rPr>
              <a:t>)</a:t>
            </a:r>
            <a:r>
              <a:rPr dirty="0" sz="1000" spc="-85">
                <a:latin typeface="LM Roman 10"/>
                <a:cs typeface="LM Roman 10"/>
              </a:rPr>
              <a:t> </a:t>
            </a:r>
            <a:r>
              <a:rPr dirty="0" sz="1000" spc="-25">
                <a:latin typeface="Times New Roman"/>
                <a:cs typeface="Times New Roman"/>
              </a:rPr>
              <a:t>of </a:t>
            </a:r>
            <a:r>
              <a:rPr dirty="0" sz="1000">
                <a:latin typeface="Times New Roman"/>
                <a:cs typeface="Times New Roman"/>
              </a:rPr>
              <a:t>the</a:t>
            </a:r>
            <a:r>
              <a:rPr dirty="0" sz="1000" spc="-35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design</a:t>
            </a:r>
            <a:r>
              <a:rPr dirty="0" sz="1000" spc="-15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point.</a:t>
            </a:r>
            <a:r>
              <a:rPr dirty="0" sz="1000" spc="35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Observe</a:t>
            </a:r>
            <a:r>
              <a:rPr dirty="0" sz="1000" spc="-15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that</a:t>
            </a:r>
            <a:r>
              <a:rPr dirty="0" sz="1000" spc="-20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if</a:t>
            </a:r>
            <a:r>
              <a:rPr dirty="0" sz="1000" spc="-20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the</a:t>
            </a:r>
            <a:r>
              <a:rPr dirty="0" sz="1000" spc="-15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original</a:t>
            </a:r>
            <a:r>
              <a:rPr dirty="0" sz="1000" spc="-20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data</a:t>
            </a:r>
            <a:r>
              <a:rPr dirty="0" sz="1000" spc="-20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has</a:t>
            </a:r>
            <a:r>
              <a:rPr dirty="0" sz="1000" spc="-15">
                <a:latin typeface="Times New Roman"/>
                <a:cs typeface="Times New Roman"/>
              </a:rPr>
              <a:t> </a:t>
            </a:r>
            <a:r>
              <a:rPr dirty="0" sz="1000" i="1">
                <a:latin typeface="Times New Roman"/>
                <a:cs typeface="Times New Roman"/>
              </a:rPr>
              <a:t>N</a:t>
            </a:r>
            <a:r>
              <a:rPr dirty="0" sz="1000" spc="15" i="1">
                <a:latin typeface="Times New Roman"/>
                <a:cs typeface="Times New Roman"/>
              </a:rPr>
              <a:t> </a:t>
            </a:r>
            <a:r>
              <a:rPr dirty="0" sz="1000" spc="-10">
                <a:latin typeface="LM Roman 10"/>
                <a:cs typeface="LM Roman 10"/>
              </a:rPr>
              <a:t>=</a:t>
            </a:r>
            <a:r>
              <a:rPr dirty="0" sz="1000" spc="-114">
                <a:latin typeface="LM Roman 10"/>
                <a:cs typeface="LM Roman 10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7</a:t>
            </a:r>
            <a:r>
              <a:rPr dirty="0" sz="1000" spc="-20">
                <a:latin typeface="Times New Roman"/>
                <a:cs typeface="Times New Roman"/>
              </a:rPr>
              <a:t> </a:t>
            </a:r>
            <a:r>
              <a:rPr dirty="0" sz="1000" spc="-10">
                <a:latin typeface="Times New Roman"/>
                <a:cs typeface="Times New Roman"/>
              </a:rPr>
              <a:t>features,</a:t>
            </a:r>
            <a:r>
              <a:rPr dirty="0" sz="1000" spc="-20">
                <a:latin typeface="Times New Roman"/>
                <a:cs typeface="Times New Roman"/>
              </a:rPr>
              <a:t> </a:t>
            </a:r>
            <a:r>
              <a:rPr dirty="0" sz="1000" spc="-25">
                <a:latin typeface="Times New Roman"/>
                <a:cs typeface="Times New Roman"/>
              </a:rPr>
              <a:t>the </a:t>
            </a:r>
            <a:r>
              <a:rPr dirty="0" sz="1000">
                <a:latin typeface="Times New Roman"/>
                <a:cs typeface="Times New Roman"/>
              </a:rPr>
              <a:t>neighbor</a:t>
            </a:r>
            <a:r>
              <a:rPr dirty="0" sz="1000" spc="-30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matrix</a:t>
            </a:r>
            <a:r>
              <a:rPr dirty="0" sz="1000" spc="-10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has</a:t>
            </a:r>
            <a:r>
              <a:rPr dirty="0" sz="1000" spc="-10">
                <a:latin typeface="Times New Roman"/>
                <a:cs typeface="Times New Roman"/>
              </a:rPr>
              <a:t> </a:t>
            </a:r>
            <a:r>
              <a:rPr dirty="0" sz="1000" spc="-10">
                <a:latin typeface="LM Roman 10"/>
                <a:cs typeface="LM Roman 10"/>
              </a:rPr>
              <a:t>(</a:t>
            </a:r>
            <a:r>
              <a:rPr dirty="0" sz="1000" spc="-10">
                <a:latin typeface="Times New Roman"/>
                <a:cs typeface="Times New Roman"/>
              </a:rPr>
              <a:t>3</a:t>
            </a:r>
            <a:r>
              <a:rPr dirty="0" sz="1000" spc="-114">
                <a:latin typeface="Times New Roman"/>
                <a:cs typeface="Times New Roman"/>
              </a:rPr>
              <a:t> </a:t>
            </a:r>
            <a:r>
              <a:rPr dirty="0" sz="1000" spc="-10">
                <a:latin typeface="LM Roman 10"/>
                <a:cs typeface="LM Roman 10"/>
              </a:rPr>
              <a:t>+</a:t>
            </a:r>
            <a:r>
              <a:rPr dirty="0" sz="1000" spc="-195">
                <a:latin typeface="LM Roman 10"/>
                <a:cs typeface="LM Roman 10"/>
              </a:rPr>
              <a:t> </a:t>
            </a:r>
            <a:r>
              <a:rPr dirty="0" sz="1000" spc="-10">
                <a:latin typeface="Times New Roman"/>
                <a:cs typeface="Times New Roman"/>
              </a:rPr>
              <a:t>1</a:t>
            </a:r>
            <a:r>
              <a:rPr dirty="0" sz="1000" spc="-10">
                <a:latin typeface="LM Roman 10"/>
                <a:cs typeface="LM Roman 10"/>
              </a:rPr>
              <a:t>)</a:t>
            </a:r>
            <a:r>
              <a:rPr dirty="0" sz="1000" spc="-195">
                <a:latin typeface="LM Roman 10"/>
                <a:cs typeface="LM Roman 10"/>
              </a:rPr>
              <a:t> </a:t>
            </a:r>
            <a:r>
              <a:rPr dirty="0" sz="1000" i="1">
                <a:latin typeface="DejaVu Sans Condensed"/>
                <a:cs typeface="DejaVu Sans Condensed"/>
              </a:rPr>
              <a:t>×</a:t>
            </a:r>
            <a:r>
              <a:rPr dirty="0" sz="1000" spc="-150" i="1">
                <a:latin typeface="DejaVu Sans Condensed"/>
                <a:cs typeface="DejaVu Sans Condensed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7</a:t>
            </a:r>
            <a:r>
              <a:rPr dirty="0" sz="1000" spc="-35">
                <a:latin typeface="Times New Roman"/>
                <a:cs typeface="Times New Roman"/>
              </a:rPr>
              <a:t> </a:t>
            </a:r>
            <a:r>
              <a:rPr dirty="0" sz="1000" spc="-10">
                <a:latin typeface="LM Roman 10"/>
                <a:cs typeface="LM Roman 10"/>
              </a:rPr>
              <a:t>=</a:t>
            </a:r>
            <a:r>
              <a:rPr dirty="0" sz="1000" spc="-114">
                <a:latin typeface="LM Roman 10"/>
                <a:cs typeface="LM Roman 10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28</a:t>
            </a:r>
            <a:r>
              <a:rPr dirty="0" sz="1000" spc="-10">
                <a:latin typeface="Times New Roman"/>
                <a:cs typeface="Times New Roman"/>
              </a:rPr>
              <a:t> features.</a:t>
            </a:r>
            <a:endParaRPr sz="1000">
              <a:latin typeface="Times New Roman"/>
              <a:cs typeface="Times New Roman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51676" y="646396"/>
            <a:ext cx="466090" cy="100266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algn="ctr" marL="12065" marR="5080" indent="-635">
              <a:lnSpc>
                <a:spcPts val="700"/>
              </a:lnSpc>
              <a:spcBef>
                <a:spcPts val="135"/>
              </a:spcBef>
            </a:pPr>
            <a:r>
              <a:rPr dirty="0" sz="60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Enhancing</a:t>
            </a:r>
            <a:r>
              <a:rPr dirty="0" sz="600" spc="-5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 </a:t>
            </a:r>
            <a:r>
              <a:rPr dirty="0" sz="600" spc="-25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3D</a:t>
            </a:r>
            <a:r>
              <a:rPr dirty="0" sz="600" spc="50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 </a:t>
            </a:r>
            <a:r>
              <a:rPr dirty="0" sz="60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Point</a:t>
            </a:r>
            <a:r>
              <a:rPr dirty="0" sz="600" spc="-2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 </a:t>
            </a:r>
            <a:r>
              <a:rPr dirty="0" sz="600" spc="-1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Cloud</a:t>
            </a:r>
            <a:r>
              <a:rPr dirty="0" sz="600" spc="50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 </a:t>
            </a:r>
            <a:r>
              <a:rPr dirty="0" sz="600" spc="-1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Classification</a:t>
            </a:r>
            <a:r>
              <a:rPr dirty="0" sz="600" spc="50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 </a:t>
            </a:r>
            <a:r>
              <a:rPr dirty="0" sz="60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with</a:t>
            </a:r>
            <a:r>
              <a:rPr dirty="0" sz="600" spc="-5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 </a:t>
            </a:r>
            <a:r>
              <a:rPr dirty="0" sz="600" spc="-1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Measure-</a:t>
            </a:r>
            <a:r>
              <a:rPr dirty="0" sz="600" spc="50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 </a:t>
            </a:r>
            <a:r>
              <a:rPr dirty="0" sz="600" spc="-1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Theoretic</a:t>
            </a:r>
            <a:r>
              <a:rPr dirty="0" sz="600" spc="50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 </a:t>
            </a:r>
            <a:r>
              <a:rPr dirty="0" sz="600" spc="-1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Features:</a:t>
            </a:r>
            <a:r>
              <a:rPr dirty="0" sz="600" spc="50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 </a:t>
            </a:r>
            <a:r>
              <a:rPr dirty="0" sz="600" spc="-1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Integrating</a:t>
            </a:r>
            <a:r>
              <a:rPr dirty="0" sz="600" spc="50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 </a:t>
            </a:r>
            <a:r>
              <a:rPr dirty="0" sz="600" spc="-1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Product</a:t>
            </a:r>
            <a:r>
              <a:rPr dirty="0" sz="600" spc="50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 </a:t>
            </a:r>
            <a:r>
              <a:rPr dirty="0" sz="600" spc="-1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Coefficients</a:t>
            </a:r>
            <a:r>
              <a:rPr dirty="0" sz="600" spc="50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 </a:t>
            </a:r>
            <a:r>
              <a:rPr dirty="0" sz="60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into</a:t>
            </a:r>
            <a:r>
              <a:rPr dirty="0" sz="600" spc="-5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 </a:t>
            </a:r>
            <a:r>
              <a:rPr dirty="0" sz="600" spc="-1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LiDAR</a:t>
            </a:r>
            <a:r>
              <a:rPr dirty="0" sz="600" spc="50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 </a:t>
            </a:r>
            <a:r>
              <a:rPr dirty="0" sz="600" spc="-1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Analysis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3" name="object 3" descr=""/>
          <p:cNvSpPr/>
          <p:nvPr/>
        </p:nvSpPr>
        <p:spPr>
          <a:xfrm>
            <a:off x="0" y="0"/>
            <a:ext cx="4608195" cy="569595"/>
          </a:xfrm>
          <a:custGeom>
            <a:avLst/>
            <a:gdLst/>
            <a:ahLst/>
            <a:cxnLst/>
            <a:rect l="l" t="t" r="r" b="b"/>
            <a:pathLst>
              <a:path w="4608195" h="569595">
                <a:moveTo>
                  <a:pt x="4608004" y="0"/>
                </a:moveTo>
                <a:lnTo>
                  <a:pt x="0" y="0"/>
                </a:lnTo>
                <a:lnTo>
                  <a:pt x="0" y="569366"/>
                </a:lnTo>
                <a:lnTo>
                  <a:pt x="4608004" y="569366"/>
                </a:lnTo>
                <a:lnTo>
                  <a:pt x="460800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540" rIns="0" bIns="0" rtlCol="0" vert="horz">
            <a:spAutoFit/>
          </a:bodyPr>
          <a:lstStyle/>
          <a:p>
            <a:pPr marL="12700" marR="5080">
              <a:lnSpc>
                <a:spcPct val="106700"/>
              </a:lnSpc>
              <a:spcBef>
                <a:spcPts val="20"/>
              </a:spcBef>
            </a:pPr>
            <a:r>
              <a:rPr dirty="0"/>
              <a:t>Another</a:t>
            </a:r>
            <a:r>
              <a:rPr dirty="0" spc="70"/>
              <a:t> </a:t>
            </a:r>
            <a:r>
              <a:rPr dirty="0"/>
              <a:t>idea</a:t>
            </a:r>
            <a:r>
              <a:rPr dirty="0" spc="70"/>
              <a:t> </a:t>
            </a:r>
            <a:r>
              <a:rPr dirty="0"/>
              <a:t>to</a:t>
            </a:r>
            <a:r>
              <a:rPr dirty="0" spc="70"/>
              <a:t> </a:t>
            </a:r>
            <a:r>
              <a:rPr dirty="0"/>
              <a:t>do</a:t>
            </a:r>
            <a:r>
              <a:rPr dirty="0" spc="75"/>
              <a:t> </a:t>
            </a:r>
            <a:r>
              <a:rPr dirty="0"/>
              <a:t>feature</a:t>
            </a:r>
            <a:r>
              <a:rPr dirty="0" spc="70"/>
              <a:t> </a:t>
            </a:r>
            <a:r>
              <a:rPr dirty="0"/>
              <a:t>engineering</a:t>
            </a:r>
            <a:r>
              <a:rPr dirty="0" spc="70"/>
              <a:t> </a:t>
            </a:r>
            <a:r>
              <a:rPr dirty="0" spc="-10"/>
              <a:t>before </a:t>
            </a:r>
            <a:r>
              <a:rPr dirty="0"/>
              <a:t>applying</a:t>
            </a:r>
            <a:r>
              <a:rPr dirty="0" spc="75"/>
              <a:t> </a:t>
            </a:r>
            <a:r>
              <a:rPr dirty="0"/>
              <a:t>typical</a:t>
            </a:r>
            <a:r>
              <a:rPr dirty="0" spc="75"/>
              <a:t> </a:t>
            </a:r>
            <a:r>
              <a:rPr dirty="0"/>
              <a:t>ML</a:t>
            </a:r>
            <a:r>
              <a:rPr dirty="0" spc="80"/>
              <a:t> </a:t>
            </a:r>
            <a:r>
              <a:rPr dirty="0" spc="-10"/>
              <a:t>algorithm</a:t>
            </a:r>
          </a:p>
        </p:txBody>
      </p:sp>
      <p:grpSp>
        <p:nvGrpSpPr>
          <p:cNvPr id="5" name="object 5" descr=""/>
          <p:cNvGrpSpPr/>
          <p:nvPr/>
        </p:nvGrpSpPr>
        <p:grpSpPr>
          <a:xfrm>
            <a:off x="894841" y="880478"/>
            <a:ext cx="1265555" cy="1061720"/>
            <a:chOff x="894841" y="880478"/>
            <a:chExt cx="1265555" cy="1061720"/>
          </a:xfrm>
        </p:grpSpPr>
        <p:sp>
          <p:nvSpPr>
            <p:cNvPr id="6" name="object 6" descr=""/>
            <p:cNvSpPr/>
            <p:nvPr/>
          </p:nvSpPr>
          <p:spPr>
            <a:xfrm>
              <a:off x="894842" y="880478"/>
              <a:ext cx="62865" cy="806450"/>
            </a:xfrm>
            <a:custGeom>
              <a:avLst/>
              <a:gdLst/>
              <a:ahLst/>
              <a:cxnLst/>
              <a:rect l="l" t="t" r="r" b="b"/>
              <a:pathLst>
                <a:path w="62865" h="806450">
                  <a:moveTo>
                    <a:pt x="62344" y="743978"/>
                  </a:moveTo>
                  <a:lnTo>
                    <a:pt x="0" y="743978"/>
                  </a:lnTo>
                  <a:lnTo>
                    <a:pt x="0" y="806323"/>
                  </a:lnTo>
                  <a:lnTo>
                    <a:pt x="62344" y="806323"/>
                  </a:lnTo>
                  <a:lnTo>
                    <a:pt x="62344" y="743978"/>
                  </a:lnTo>
                  <a:close/>
                </a:path>
                <a:path w="62865" h="806450">
                  <a:moveTo>
                    <a:pt x="62344" y="367271"/>
                  </a:moveTo>
                  <a:lnTo>
                    <a:pt x="5410" y="367271"/>
                  </a:lnTo>
                  <a:lnTo>
                    <a:pt x="5410" y="424205"/>
                  </a:lnTo>
                  <a:lnTo>
                    <a:pt x="62344" y="424205"/>
                  </a:lnTo>
                  <a:lnTo>
                    <a:pt x="62344" y="367271"/>
                  </a:lnTo>
                  <a:close/>
                </a:path>
                <a:path w="62865" h="806450">
                  <a:moveTo>
                    <a:pt x="62344" y="0"/>
                  </a:moveTo>
                  <a:lnTo>
                    <a:pt x="0" y="0"/>
                  </a:lnTo>
                  <a:lnTo>
                    <a:pt x="0" y="62344"/>
                  </a:lnTo>
                  <a:lnTo>
                    <a:pt x="62344" y="62344"/>
                  </a:lnTo>
                  <a:lnTo>
                    <a:pt x="6234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2157539" y="1767395"/>
              <a:ext cx="0" cy="172085"/>
            </a:xfrm>
            <a:custGeom>
              <a:avLst/>
              <a:gdLst/>
              <a:ahLst/>
              <a:cxnLst/>
              <a:rect l="l" t="t" r="r" b="b"/>
              <a:pathLst>
                <a:path w="0" h="172085">
                  <a:moveTo>
                    <a:pt x="0" y="172072"/>
                  </a:moveTo>
                  <a:lnTo>
                    <a:pt x="0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 descr=""/>
          <p:cNvSpPr txBox="1"/>
          <p:nvPr/>
        </p:nvSpPr>
        <p:spPr>
          <a:xfrm>
            <a:off x="1013752" y="803597"/>
            <a:ext cx="3342004" cy="92392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dirty="0" sz="1000">
                <a:latin typeface="Times New Roman"/>
                <a:cs typeface="Times New Roman"/>
              </a:rPr>
              <a:t>The</a:t>
            </a:r>
            <a:r>
              <a:rPr dirty="0" sz="1000" spc="-35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original</a:t>
            </a:r>
            <a:r>
              <a:rPr dirty="0" sz="1000" spc="-15">
                <a:latin typeface="Times New Roman"/>
                <a:cs typeface="Times New Roman"/>
              </a:rPr>
              <a:t> </a:t>
            </a:r>
            <a:r>
              <a:rPr dirty="0" sz="1000" spc="-10">
                <a:latin typeface="Times New Roman"/>
                <a:cs typeface="Times New Roman"/>
              </a:rPr>
              <a:t>features</a:t>
            </a:r>
            <a:r>
              <a:rPr dirty="0" sz="1000" spc="-15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include:</a:t>
            </a:r>
            <a:r>
              <a:rPr dirty="0" sz="1000" spc="45">
                <a:latin typeface="Times New Roman"/>
                <a:cs typeface="Times New Roman"/>
              </a:rPr>
              <a:t> </a:t>
            </a:r>
            <a:r>
              <a:rPr dirty="0" sz="1000" spc="-10" i="1">
                <a:latin typeface="Times New Roman"/>
                <a:cs typeface="Times New Roman"/>
              </a:rPr>
              <a:t>x</a:t>
            </a:r>
            <a:r>
              <a:rPr dirty="0" sz="1000" spc="-10" i="1">
                <a:latin typeface="LM Roman Dunhill 10"/>
                <a:cs typeface="LM Roman Dunhill 10"/>
              </a:rPr>
              <a:t>,</a:t>
            </a:r>
            <a:r>
              <a:rPr dirty="0" sz="1000" spc="-114" i="1">
                <a:latin typeface="LM Roman Dunhill 10"/>
                <a:cs typeface="LM Roman Dunhill 10"/>
              </a:rPr>
              <a:t> </a:t>
            </a:r>
            <a:r>
              <a:rPr dirty="0" sz="1000" spc="-10" i="1">
                <a:latin typeface="Times New Roman"/>
                <a:cs typeface="Times New Roman"/>
              </a:rPr>
              <a:t>y</a:t>
            </a:r>
            <a:r>
              <a:rPr dirty="0" sz="1000" spc="-10" i="1">
                <a:latin typeface="LM Roman Dunhill 10"/>
                <a:cs typeface="LM Roman Dunhill 10"/>
              </a:rPr>
              <a:t>,</a:t>
            </a:r>
            <a:r>
              <a:rPr dirty="0" sz="1000" spc="-114" i="1">
                <a:latin typeface="LM Roman Dunhill 10"/>
                <a:cs typeface="LM Roman Dunhill 10"/>
              </a:rPr>
              <a:t> </a:t>
            </a:r>
            <a:r>
              <a:rPr dirty="0" sz="1000" i="1">
                <a:latin typeface="Times New Roman"/>
                <a:cs typeface="Times New Roman"/>
              </a:rPr>
              <a:t>z</a:t>
            </a:r>
            <a:r>
              <a:rPr dirty="0" sz="1000" i="1">
                <a:latin typeface="LM Roman Dunhill 10"/>
                <a:cs typeface="LM Roman Dunhill 10"/>
              </a:rPr>
              <a:t>,</a:t>
            </a:r>
            <a:r>
              <a:rPr dirty="0" sz="1000">
                <a:latin typeface="Times New Roman"/>
                <a:cs typeface="Times New Roman"/>
              </a:rPr>
              <a:t>,</a:t>
            </a:r>
            <a:r>
              <a:rPr dirty="0" sz="1000" spc="-15">
                <a:latin typeface="Times New Roman"/>
                <a:cs typeface="Times New Roman"/>
              </a:rPr>
              <a:t> </a:t>
            </a:r>
            <a:r>
              <a:rPr dirty="0" sz="1000" spc="-10">
                <a:latin typeface="Times New Roman"/>
                <a:cs typeface="Times New Roman"/>
              </a:rPr>
              <a:t>intensity,</a:t>
            </a:r>
            <a:r>
              <a:rPr dirty="0" sz="1000" spc="-15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RGB,</a:t>
            </a:r>
            <a:r>
              <a:rPr dirty="0" sz="1000" spc="-15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number</a:t>
            </a:r>
            <a:r>
              <a:rPr dirty="0" sz="1000" spc="-15">
                <a:latin typeface="Times New Roman"/>
                <a:cs typeface="Times New Roman"/>
              </a:rPr>
              <a:t> </a:t>
            </a:r>
            <a:r>
              <a:rPr dirty="0" sz="1000" spc="-25">
                <a:latin typeface="Times New Roman"/>
                <a:cs typeface="Times New Roman"/>
              </a:rPr>
              <a:t>of </a:t>
            </a:r>
            <a:r>
              <a:rPr dirty="0" sz="1000">
                <a:latin typeface="Times New Roman"/>
                <a:cs typeface="Times New Roman"/>
              </a:rPr>
              <a:t>returns</a:t>
            </a:r>
            <a:r>
              <a:rPr dirty="0" sz="1000" spc="-25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and</a:t>
            </a:r>
            <a:r>
              <a:rPr dirty="0" sz="1000" spc="-25">
                <a:latin typeface="Times New Roman"/>
                <a:cs typeface="Times New Roman"/>
              </a:rPr>
              <a:t> </a:t>
            </a:r>
            <a:r>
              <a:rPr dirty="0" sz="1000" b="1">
                <a:latin typeface="Times New Roman"/>
                <a:cs typeface="Times New Roman"/>
              </a:rPr>
              <a:t>and</a:t>
            </a:r>
            <a:r>
              <a:rPr dirty="0" sz="1000" spc="-20" b="1">
                <a:latin typeface="Times New Roman"/>
                <a:cs typeface="Times New Roman"/>
              </a:rPr>
              <a:t> </a:t>
            </a:r>
            <a:r>
              <a:rPr dirty="0" sz="1000" b="1">
                <a:latin typeface="Times New Roman"/>
                <a:cs typeface="Times New Roman"/>
              </a:rPr>
              <a:t>we</a:t>
            </a:r>
            <a:r>
              <a:rPr dirty="0" sz="1000" spc="-25" b="1">
                <a:latin typeface="Times New Roman"/>
                <a:cs typeface="Times New Roman"/>
              </a:rPr>
              <a:t> </a:t>
            </a:r>
            <a:r>
              <a:rPr dirty="0" sz="1000" b="1">
                <a:latin typeface="Times New Roman"/>
                <a:cs typeface="Times New Roman"/>
              </a:rPr>
              <a:t>can</a:t>
            </a:r>
            <a:r>
              <a:rPr dirty="0" sz="1000" spc="-20" b="1">
                <a:latin typeface="Times New Roman"/>
                <a:cs typeface="Times New Roman"/>
              </a:rPr>
              <a:t> </a:t>
            </a:r>
            <a:r>
              <a:rPr dirty="0" sz="1000" b="1">
                <a:latin typeface="Times New Roman"/>
                <a:cs typeface="Times New Roman"/>
              </a:rPr>
              <a:t>add</a:t>
            </a:r>
            <a:r>
              <a:rPr dirty="0" sz="1000" spc="-25" b="1">
                <a:latin typeface="Times New Roman"/>
                <a:cs typeface="Times New Roman"/>
              </a:rPr>
              <a:t> </a:t>
            </a:r>
            <a:r>
              <a:rPr dirty="0" sz="1000" b="1">
                <a:latin typeface="Times New Roman"/>
                <a:cs typeface="Times New Roman"/>
              </a:rPr>
              <a:t>new</a:t>
            </a:r>
            <a:r>
              <a:rPr dirty="0" sz="1000" spc="-25" b="1">
                <a:latin typeface="Times New Roman"/>
                <a:cs typeface="Times New Roman"/>
              </a:rPr>
              <a:t> </a:t>
            </a:r>
            <a:r>
              <a:rPr dirty="0" sz="1000" b="1">
                <a:latin typeface="Times New Roman"/>
                <a:cs typeface="Times New Roman"/>
              </a:rPr>
              <a:t>features</a:t>
            </a:r>
            <a:r>
              <a:rPr dirty="0" sz="1000" spc="-20" b="1">
                <a:latin typeface="Times New Roman"/>
                <a:cs typeface="Times New Roman"/>
              </a:rPr>
              <a:t> </a:t>
            </a:r>
            <a:r>
              <a:rPr dirty="0" sz="1000" spc="-10" b="1">
                <a:latin typeface="Times New Roman"/>
                <a:cs typeface="Times New Roman"/>
              </a:rPr>
              <a:t>(feature</a:t>
            </a:r>
            <a:r>
              <a:rPr dirty="0" sz="1000" spc="-25" b="1">
                <a:latin typeface="Times New Roman"/>
                <a:cs typeface="Times New Roman"/>
              </a:rPr>
              <a:t> </a:t>
            </a:r>
            <a:r>
              <a:rPr dirty="0" sz="1000" spc="-10" b="1">
                <a:latin typeface="Times New Roman"/>
                <a:cs typeface="Times New Roman"/>
              </a:rPr>
              <a:t>engineering)</a:t>
            </a:r>
            <a:endParaRPr sz="1000">
              <a:latin typeface="Times New Roman"/>
              <a:cs typeface="Times New Roman"/>
            </a:endParaRPr>
          </a:p>
          <a:p>
            <a:pPr marL="12700" marR="248920">
              <a:lnSpc>
                <a:spcPct val="112900"/>
              </a:lnSpc>
              <a:spcBef>
                <a:spcPts val="295"/>
              </a:spcBef>
            </a:pPr>
            <a:r>
              <a:rPr dirty="0" sz="1000" spc="-55">
                <a:latin typeface="Times New Roman"/>
                <a:cs typeface="Times New Roman"/>
              </a:rPr>
              <a:t>We</a:t>
            </a:r>
            <a:r>
              <a:rPr dirty="0" sz="1000" spc="-10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store</a:t>
            </a:r>
            <a:r>
              <a:rPr dirty="0" sz="1000" spc="-20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the</a:t>
            </a:r>
            <a:r>
              <a:rPr dirty="0" sz="1000" spc="-10">
                <a:latin typeface="Times New Roman"/>
                <a:cs typeface="Times New Roman"/>
              </a:rPr>
              <a:t> vector</a:t>
            </a:r>
            <a:r>
              <a:rPr dirty="0" sz="1000" spc="-15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containing</a:t>
            </a:r>
            <a:r>
              <a:rPr dirty="0" sz="1000" spc="-15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the</a:t>
            </a:r>
            <a:r>
              <a:rPr dirty="0" sz="1000" spc="-10">
                <a:latin typeface="Times New Roman"/>
                <a:cs typeface="Times New Roman"/>
              </a:rPr>
              <a:t> classification</a:t>
            </a:r>
            <a:r>
              <a:rPr dirty="0" sz="1000" spc="-15">
                <a:latin typeface="Times New Roman"/>
                <a:cs typeface="Times New Roman"/>
              </a:rPr>
              <a:t> </a:t>
            </a:r>
            <a:r>
              <a:rPr dirty="0" sz="1000" spc="-10">
                <a:latin typeface="Times New Roman"/>
                <a:cs typeface="Times New Roman"/>
              </a:rPr>
              <a:t>given</a:t>
            </a:r>
            <a:r>
              <a:rPr dirty="0" sz="1000" spc="-15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by</a:t>
            </a:r>
            <a:r>
              <a:rPr dirty="0" sz="1000" spc="-10">
                <a:latin typeface="Times New Roman"/>
                <a:cs typeface="Times New Roman"/>
              </a:rPr>
              <a:t> </a:t>
            </a:r>
            <a:r>
              <a:rPr dirty="0" sz="1000" spc="-25">
                <a:latin typeface="Times New Roman"/>
                <a:cs typeface="Times New Roman"/>
              </a:rPr>
              <a:t>the </a:t>
            </a:r>
            <a:r>
              <a:rPr dirty="0" sz="1000">
                <a:latin typeface="Times New Roman"/>
                <a:cs typeface="Times New Roman"/>
              </a:rPr>
              <a:t>software</a:t>
            </a:r>
            <a:r>
              <a:rPr dirty="0" sz="1000" spc="-40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(e.g.</a:t>
            </a:r>
            <a:r>
              <a:rPr dirty="0" sz="1000" spc="15">
                <a:latin typeface="Times New Roman"/>
                <a:cs typeface="Times New Roman"/>
              </a:rPr>
              <a:t> </a:t>
            </a:r>
            <a:r>
              <a:rPr dirty="0" sz="1000" spc="-10">
                <a:latin typeface="Times New Roman"/>
                <a:cs typeface="Times New Roman"/>
              </a:rPr>
              <a:t>LASTool)</a:t>
            </a:r>
            <a:endParaRPr sz="1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55"/>
              </a:spcBef>
            </a:pPr>
            <a:r>
              <a:rPr dirty="0" sz="1100">
                <a:latin typeface="Times New Roman"/>
                <a:cs typeface="Times New Roman"/>
              </a:rPr>
              <a:t>Choose</a:t>
            </a:r>
            <a:r>
              <a:rPr dirty="0" sz="1100" spc="-30">
                <a:latin typeface="Times New Roman"/>
                <a:cs typeface="Times New Roman"/>
              </a:rPr>
              <a:t> </a:t>
            </a:r>
            <a:r>
              <a:rPr dirty="0" sz="1100">
                <a:latin typeface="Times New Roman"/>
                <a:cs typeface="Times New Roman"/>
              </a:rPr>
              <a:t>80%</a:t>
            </a:r>
            <a:r>
              <a:rPr dirty="0" sz="1100" spc="-25">
                <a:latin typeface="Times New Roman"/>
                <a:cs typeface="Times New Roman"/>
              </a:rPr>
              <a:t> </a:t>
            </a:r>
            <a:r>
              <a:rPr dirty="0" sz="1100">
                <a:latin typeface="Times New Roman"/>
                <a:cs typeface="Times New Roman"/>
              </a:rPr>
              <a:t>for</a:t>
            </a:r>
            <a:r>
              <a:rPr dirty="0" sz="1100" spc="-25">
                <a:latin typeface="Times New Roman"/>
                <a:cs typeface="Times New Roman"/>
              </a:rPr>
              <a:t> </a:t>
            </a:r>
            <a:r>
              <a:rPr dirty="0" sz="1100">
                <a:latin typeface="Times New Roman"/>
                <a:cs typeface="Times New Roman"/>
              </a:rPr>
              <a:t>testing</a:t>
            </a:r>
            <a:r>
              <a:rPr dirty="0" sz="1100" spc="-25">
                <a:latin typeface="Times New Roman"/>
                <a:cs typeface="Times New Roman"/>
              </a:rPr>
              <a:t> </a:t>
            </a:r>
            <a:r>
              <a:rPr dirty="0" sz="1100">
                <a:latin typeface="Times New Roman"/>
                <a:cs typeface="Times New Roman"/>
              </a:rPr>
              <a:t>and</a:t>
            </a:r>
            <a:r>
              <a:rPr dirty="0" sz="1100" spc="-25">
                <a:latin typeface="Times New Roman"/>
                <a:cs typeface="Times New Roman"/>
              </a:rPr>
              <a:t> </a:t>
            </a:r>
            <a:r>
              <a:rPr dirty="0" sz="1100">
                <a:latin typeface="Times New Roman"/>
                <a:cs typeface="Times New Roman"/>
              </a:rPr>
              <a:t>20%</a:t>
            </a:r>
            <a:r>
              <a:rPr dirty="0" sz="1100" spc="-25">
                <a:latin typeface="Times New Roman"/>
                <a:cs typeface="Times New Roman"/>
              </a:rPr>
              <a:t> </a:t>
            </a:r>
            <a:r>
              <a:rPr dirty="0" sz="1100">
                <a:latin typeface="Times New Roman"/>
                <a:cs typeface="Times New Roman"/>
              </a:rPr>
              <a:t>for</a:t>
            </a:r>
            <a:r>
              <a:rPr dirty="0" sz="1100" spc="-25">
                <a:latin typeface="Times New Roman"/>
                <a:cs typeface="Times New Roman"/>
              </a:rPr>
              <a:t> </a:t>
            </a:r>
            <a:r>
              <a:rPr dirty="0" sz="1100" spc="-10">
                <a:latin typeface="Times New Roman"/>
                <a:cs typeface="Times New Roman"/>
              </a:rPr>
              <a:t>training: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2160066" y="1767395"/>
            <a:ext cx="438784" cy="516255"/>
          </a:xfrm>
          <a:prstGeom prst="rect">
            <a:avLst/>
          </a:prstGeom>
          <a:solidFill>
            <a:srgbClr val="FF9999"/>
          </a:solidFill>
        </p:spPr>
        <p:txBody>
          <a:bodyPr wrap="square" lIns="0" tIns="1270" rIns="0" bIns="0" rtlCol="0" vert="horz">
            <a:spAutoFit/>
          </a:bodyPr>
          <a:lstStyle/>
          <a:p>
            <a:pPr marL="75565">
              <a:lnSpc>
                <a:spcPct val="100000"/>
              </a:lnSpc>
              <a:spcBef>
                <a:spcPts val="10"/>
              </a:spcBef>
            </a:pPr>
            <a:r>
              <a:rPr dirty="0" baseline="7575" sz="1650" spc="-15" i="1">
                <a:latin typeface="Times New Roman"/>
                <a:cs typeface="Times New Roman"/>
              </a:rPr>
              <a:t>X</a:t>
            </a:r>
            <a:r>
              <a:rPr dirty="0" sz="800" spc="-10" i="1">
                <a:latin typeface="Times New Roman"/>
                <a:cs typeface="Times New Roman"/>
              </a:rPr>
              <a:t>train</a:t>
            </a:r>
            <a:endParaRPr sz="800">
              <a:latin typeface="Times New Roman"/>
              <a:cs typeface="Times New Roman"/>
            </a:endParaRPr>
          </a:p>
        </p:txBody>
      </p:sp>
      <p:grpSp>
        <p:nvGrpSpPr>
          <p:cNvPr id="10" name="object 10" descr=""/>
          <p:cNvGrpSpPr/>
          <p:nvPr/>
        </p:nvGrpSpPr>
        <p:grpSpPr>
          <a:xfrm>
            <a:off x="2152472" y="1764855"/>
            <a:ext cx="1149985" cy="698500"/>
            <a:chOff x="2152472" y="1764855"/>
            <a:chExt cx="1149985" cy="698500"/>
          </a:xfrm>
        </p:grpSpPr>
        <p:sp>
          <p:nvSpPr>
            <p:cNvPr id="11" name="object 11" descr=""/>
            <p:cNvSpPr/>
            <p:nvPr/>
          </p:nvSpPr>
          <p:spPr>
            <a:xfrm>
              <a:off x="2600756" y="1767395"/>
              <a:ext cx="0" cy="172085"/>
            </a:xfrm>
            <a:custGeom>
              <a:avLst/>
              <a:gdLst/>
              <a:ahLst/>
              <a:cxnLst/>
              <a:rect l="l" t="t" r="r" b="b"/>
              <a:pathLst>
                <a:path w="0" h="172085">
                  <a:moveTo>
                    <a:pt x="0" y="172072"/>
                  </a:moveTo>
                  <a:lnTo>
                    <a:pt x="0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2157539" y="1939480"/>
              <a:ext cx="0" cy="172085"/>
            </a:xfrm>
            <a:custGeom>
              <a:avLst/>
              <a:gdLst/>
              <a:ahLst/>
              <a:cxnLst/>
              <a:rect l="l" t="t" r="r" b="b"/>
              <a:pathLst>
                <a:path w="0" h="172085">
                  <a:moveTo>
                    <a:pt x="0" y="172072"/>
                  </a:moveTo>
                  <a:lnTo>
                    <a:pt x="0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2600756" y="1939480"/>
              <a:ext cx="0" cy="172085"/>
            </a:xfrm>
            <a:custGeom>
              <a:avLst/>
              <a:gdLst/>
              <a:ahLst/>
              <a:cxnLst/>
              <a:rect l="l" t="t" r="r" b="b"/>
              <a:pathLst>
                <a:path w="0" h="172085">
                  <a:moveTo>
                    <a:pt x="0" y="172072"/>
                  </a:moveTo>
                  <a:lnTo>
                    <a:pt x="0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2157539" y="2111552"/>
              <a:ext cx="0" cy="172085"/>
            </a:xfrm>
            <a:custGeom>
              <a:avLst/>
              <a:gdLst/>
              <a:ahLst/>
              <a:cxnLst/>
              <a:rect l="l" t="t" r="r" b="b"/>
              <a:pathLst>
                <a:path w="0" h="172085">
                  <a:moveTo>
                    <a:pt x="0" y="172072"/>
                  </a:moveTo>
                  <a:lnTo>
                    <a:pt x="0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2600756" y="2111552"/>
              <a:ext cx="0" cy="172085"/>
            </a:xfrm>
            <a:custGeom>
              <a:avLst/>
              <a:gdLst/>
              <a:ahLst/>
              <a:cxnLst/>
              <a:rect l="l" t="t" r="r" b="b"/>
              <a:pathLst>
                <a:path w="0" h="172085">
                  <a:moveTo>
                    <a:pt x="0" y="172072"/>
                  </a:moveTo>
                  <a:lnTo>
                    <a:pt x="0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2155012" y="2286152"/>
              <a:ext cx="1144905" cy="0"/>
            </a:xfrm>
            <a:custGeom>
              <a:avLst/>
              <a:gdLst/>
              <a:ahLst/>
              <a:cxnLst/>
              <a:rect l="l" t="t" r="r" b="b"/>
              <a:pathLst>
                <a:path w="1144904" h="0">
                  <a:moveTo>
                    <a:pt x="0" y="0"/>
                  </a:moveTo>
                  <a:lnTo>
                    <a:pt x="1144447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2157539" y="2288692"/>
              <a:ext cx="0" cy="172085"/>
            </a:xfrm>
            <a:custGeom>
              <a:avLst/>
              <a:gdLst/>
              <a:ahLst/>
              <a:cxnLst/>
              <a:rect l="l" t="t" r="r" b="b"/>
              <a:pathLst>
                <a:path w="0" h="172085">
                  <a:moveTo>
                    <a:pt x="0" y="172072"/>
                  </a:moveTo>
                  <a:lnTo>
                    <a:pt x="0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" name="object 18" descr=""/>
          <p:cNvSpPr txBox="1"/>
          <p:nvPr/>
        </p:nvSpPr>
        <p:spPr>
          <a:xfrm>
            <a:off x="2666504" y="1736609"/>
            <a:ext cx="57023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302895" algn="l"/>
              </a:tabLst>
            </a:pPr>
            <a:r>
              <a:rPr dirty="0" sz="1100" spc="210" i="1">
                <a:latin typeface="DejaVu Sans Condensed"/>
                <a:cs typeface="DejaVu Sans Condensed"/>
              </a:rPr>
              <a:t>←</a:t>
            </a:r>
            <a:r>
              <a:rPr dirty="0" sz="1100" i="1">
                <a:latin typeface="DejaVu Sans Condensed"/>
                <a:cs typeface="DejaVu Sans Condensed"/>
              </a:rPr>
              <a:t>	</a:t>
            </a:r>
            <a:r>
              <a:rPr dirty="0" sz="1100" spc="-25">
                <a:latin typeface="Times New Roman"/>
                <a:cs typeface="Times New Roman"/>
              </a:rPr>
              <a:t>80%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2160066" y="2288692"/>
            <a:ext cx="438784" cy="344170"/>
          </a:xfrm>
          <a:prstGeom prst="rect">
            <a:avLst/>
          </a:prstGeom>
          <a:solidFill>
            <a:srgbClr val="CCFFCC"/>
          </a:solidFill>
        </p:spPr>
        <p:txBody>
          <a:bodyPr wrap="square" lIns="0" tIns="1270" rIns="0" bIns="0" rtlCol="0" vert="horz">
            <a:spAutoFit/>
          </a:bodyPr>
          <a:lstStyle/>
          <a:p>
            <a:pPr marL="102235">
              <a:lnSpc>
                <a:spcPct val="100000"/>
              </a:lnSpc>
              <a:spcBef>
                <a:spcPts val="10"/>
              </a:spcBef>
            </a:pPr>
            <a:r>
              <a:rPr dirty="0" baseline="7575" sz="1650" spc="-15" i="1">
                <a:latin typeface="Times New Roman"/>
                <a:cs typeface="Times New Roman"/>
              </a:rPr>
              <a:t>X</a:t>
            </a:r>
            <a:r>
              <a:rPr dirty="0" sz="800" spc="-10" i="1">
                <a:latin typeface="Times New Roman"/>
                <a:cs typeface="Times New Roman"/>
              </a:rPr>
              <a:t>test</a:t>
            </a:r>
            <a:endParaRPr sz="800">
              <a:latin typeface="Times New Roman"/>
              <a:cs typeface="Times New Roman"/>
            </a:endParaRPr>
          </a:p>
        </p:txBody>
      </p:sp>
      <p:grpSp>
        <p:nvGrpSpPr>
          <p:cNvPr id="20" name="object 20" descr=""/>
          <p:cNvGrpSpPr/>
          <p:nvPr/>
        </p:nvGrpSpPr>
        <p:grpSpPr>
          <a:xfrm>
            <a:off x="894841" y="2288692"/>
            <a:ext cx="1708785" cy="653415"/>
            <a:chOff x="894841" y="2288692"/>
            <a:chExt cx="1708785" cy="653415"/>
          </a:xfrm>
        </p:grpSpPr>
        <p:sp>
          <p:nvSpPr>
            <p:cNvPr id="21" name="object 21" descr=""/>
            <p:cNvSpPr/>
            <p:nvPr/>
          </p:nvSpPr>
          <p:spPr>
            <a:xfrm>
              <a:off x="2600756" y="2288692"/>
              <a:ext cx="0" cy="172085"/>
            </a:xfrm>
            <a:custGeom>
              <a:avLst/>
              <a:gdLst/>
              <a:ahLst/>
              <a:cxnLst/>
              <a:rect l="l" t="t" r="r" b="b"/>
              <a:pathLst>
                <a:path w="0" h="172085">
                  <a:moveTo>
                    <a:pt x="0" y="172072"/>
                  </a:moveTo>
                  <a:lnTo>
                    <a:pt x="0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2157539" y="2460764"/>
              <a:ext cx="0" cy="172085"/>
            </a:xfrm>
            <a:custGeom>
              <a:avLst/>
              <a:gdLst/>
              <a:ahLst/>
              <a:cxnLst/>
              <a:rect l="l" t="t" r="r" b="b"/>
              <a:pathLst>
                <a:path w="0" h="172085">
                  <a:moveTo>
                    <a:pt x="0" y="172072"/>
                  </a:moveTo>
                  <a:lnTo>
                    <a:pt x="0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2600756" y="2460764"/>
              <a:ext cx="0" cy="172085"/>
            </a:xfrm>
            <a:custGeom>
              <a:avLst/>
              <a:gdLst/>
              <a:ahLst/>
              <a:cxnLst/>
              <a:rect l="l" t="t" r="r" b="b"/>
              <a:pathLst>
                <a:path w="0" h="172085">
                  <a:moveTo>
                    <a:pt x="0" y="172072"/>
                  </a:moveTo>
                  <a:lnTo>
                    <a:pt x="0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 descr=""/>
            <p:cNvSpPr/>
            <p:nvPr/>
          </p:nvSpPr>
          <p:spPr>
            <a:xfrm>
              <a:off x="894841" y="2879458"/>
              <a:ext cx="62865" cy="62865"/>
            </a:xfrm>
            <a:custGeom>
              <a:avLst/>
              <a:gdLst/>
              <a:ahLst/>
              <a:cxnLst/>
              <a:rect l="l" t="t" r="r" b="b"/>
              <a:pathLst>
                <a:path w="62865" h="62864">
                  <a:moveTo>
                    <a:pt x="62344" y="0"/>
                  </a:moveTo>
                  <a:lnTo>
                    <a:pt x="0" y="0"/>
                  </a:lnTo>
                  <a:lnTo>
                    <a:pt x="0" y="62344"/>
                  </a:lnTo>
                  <a:lnTo>
                    <a:pt x="62344" y="62344"/>
                  </a:lnTo>
                  <a:lnTo>
                    <a:pt x="6234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5" name="object 25" descr=""/>
          <p:cNvSpPr txBox="1"/>
          <p:nvPr/>
        </p:nvSpPr>
        <p:spPr>
          <a:xfrm>
            <a:off x="2666504" y="2257893"/>
            <a:ext cx="57023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302895" algn="l"/>
              </a:tabLst>
            </a:pPr>
            <a:r>
              <a:rPr dirty="0" sz="1100" spc="210" i="1">
                <a:latin typeface="DejaVu Sans Condensed"/>
                <a:cs typeface="DejaVu Sans Condensed"/>
              </a:rPr>
              <a:t>←</a:t>
            </a:r>
            <a:r>
              <a:rPr dirty="0" sz="1100" i="1">
                <a:latin typeface="DejaVu Sans Condensed"/>
                <a:cs typeface="DejaVu Sans Condensed"/>
              </a:rPr>
              <a:t>	</a:t>
            </a:r>
            <a:r>
              <a:rPr dirty="0" sz="1100" spc="-25">
                <a:latin typeface="Times New Roman"/>
                <a:cs typeface="Times New Roman"/>
              </a:rPr>
              <a:t>20%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26" name="object 26" descr=""/>
          <p:cNvSpPr txBox="1"/>
          <p:nvPr/>
        </p:nvSpPr>
        <p:spPr>
          <a:xfrm>
            <a:off x="1013752" y="2550369"/>
            <a:ext cx="3190240" cy="604520"/>
          </a:xfrm>
          <a:prstGeom prst="rect">
            <a:avLst/>
          </a:prstGeom>
        </p:spPr>
        <p:txBody>
          <a:bodyPr wrap="square" lIns="0" tIns="53975" rIns="0" bIns="0" rtlCol="0" vert="horz">
            <a:spAutoFit/>
          </a:bodyPr>
          <a:lstStyle/>
          <a:p>
            <a:pPr marL="12700" indent="229870">
              <a:lnSpc>
                <a:spcPct val="100000"/>
              </a:lnSpc>
              <a:spcBef>
                <a:spcPts val="425"/>
              </a:spcBef>
            </a:pPr>
            <a:r>
              <a:rPr dirty="0" sz="1000" spc="-55">
                <a:latin typeface="Times New Roman"/>
                <a:cs typeface="Times New Roman"/>
              </a:rPr>
              <a:t>We</a:t>
            </a:r>
            <a:r>
              <a:rPr dirty="0" sz="1000" spc="-10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also</a:t>
            </a:r>
            <a:r>
              <a:rPr dirty="0" sz="1000" spc="-30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store</a:t>
            </a:r>
            <a:r>
              <a:rPr dirty="0" sz="1000" spc="-20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actual</a:t>
            </a:r>
            <a:r>
              <a:rPr dirty="0" sz="1000" spc="-20">
                <a:latin typeface="Times New Roman"/>
                <a:cs typeface="Times New Roman"/>
              </a:rPr>
              <a:t> </a:t>
            </a:r>
            <a:r>
              <a:rPr dirty="0" sz="1000" spc="-10">
                <a:latin typeface="Times New Roman"/>
                <a:cs typeface="Times New Roman"/>
              </a:rPr>
              <a:t>classification</a:t>
            </a:r>
            <a:r>
              <a:rPr dirty="0" sz="1000" spc="-20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value</a:t>
            </a:r>
            <a:r>
              <a:rPr dirty="0" sz="1000" spc="-20">
                <a:latin typeface="Times New Roman"/>
                <a:cs typeface="Times New Roman"/>
              </a:rPr>
              <a:t> </a:t>
            </a:r>
            <a:r>
              <a:rPr dirty="0" sz="1000" i="1">
                <a:latin typeface="Times New Roman"/>
                <a:cs typeface="Times New Roman"/>
              </a:rPr>
              <a:t>y</a:t>
            </a:r>
            <a:r>
              <a:rPr dirty="0" sz="1000" spc="-20" i="1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and</a:t>
            </a:r>
            <a:r>
              <a:rPr dirty="0" sz="1000" spc="-20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prediction</a:t>
            </a:r>
            <a:r>
              <a:rPr dirty="0" sz="1000" spc="-20">
                <a:latin typeface="Times New Roman"/>
                <a:cs typeface="Times New Roman"/>
              </a:rPr>
              <a:t> </a:t>
            </a:r>
            <a:r>
              <a:rPr dirty="0" sz="1000" spc="-125" i="1">
                <a:latin typeface="Times New Roman"/>
                <a:cs typeface="Times New Roman"/>
              </a:rPr>
              <a:t>y</a:t>
            </a:r>
            <a:r>
              <a:rPr dirty="0" sz="1000" spc="-125">
                <a:latin typeface="Times New Roman"/>
                <a:cs typeface="Times New Roman"/>
              </a:rPr>
              <a:t>ˆ</a:t>
            </a:r>
            <a:endParaRPr sz="1000">
              <a:latin typeface="Times New Roman"/>
              <a:cs typeface="Times New Roman"/>
            </a:endParaRPr>
          </a:p>
          <a:p>
            <a:pPr marL="12700" marR="33020">
              <a:lnSpc>
                <a:spcPct val="102699"/>
              </a:lnSpc>
              <a:spcBef>
                <a:spcPts val="320"/>
              </a:spcBef>
            </a:pPr>
            <a:r>
              <a:rPr dirty="0" sz="1100" spc="-50">
                <a:solidFill>
                  <a:srgbClr val="0000FF"/>
                </a:solidFill>
                <a:latin typeface="Times New Roman"/>
                <a:cs typeface="Times New Roman"/>
              </a:rPr>
              <a:t>We</a:t>
            </a:r>
            <a:r>
              <a:rPr dirty="0" sz="1100" spc="-2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dirty="0" sz="1100">
                <a:solidFill>
                  <a:srgbClr val="0000FF"/>
                </a:solidFill>
                <a:latin typeface="Times New Roman"/>
                <a:cs typeface="Times New Roman"/>
              </a:rPr>
              <a:t>can</a:t>
            </a:r>
            <a:r>
              <a:rPr dirty="0" sz="1100" spc="-3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dirty="0" sz="1100">
                <a:solidFill>
                  <a:srgbClr val="0000FF"/>
                </a:solidFill>
                <a:latin typeface="Times New Roman"/>
                <a:cs typeface="Times New Roman"/>
              </a:rPr>
              <a:t>use</a:t>
            </a:r>
            <a:r>
              <a:rPr dirty="0" sz="1100" spc="-25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dirty="0" u="sng" sz="110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</a:rPr>
              <a:t>product</a:t>
            </a:r>
            <a:r>
              <a:rPr dirty="0" u="sng" sz="1100" spc="-25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sz="1100" spc="-1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</a:rPr>
              <a:t>coefficients</a:t>
            </a:r>
            <a:r>
              <a:rPr dirty="0" u="none" sz="1100" spc="-25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dirty="0" u="none" sz="1100">
                <a:solidFill>
                  <a:srgbClr val="0000FF"/>
                </a:solidFill>
                <a:latin typeface="Times New Roman"/>
                <a:cs typeface="Times New Roman"/>
              </a:rPr>
              <a:t>to</a:t>
            </a:r>
            <a:r>
              <a:rPr dirty="0" u="none" sz="1100" spc="-25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dirty="0" u="none" sz="1100">
                <a:solidFill>
                  <a:srgbClr val="0000FF"/>
                </a:solidFill>
                <a:latin typeface="Times New Roman"/>
                <a:cs typeface="Times New Roman"/>
              </a:rPr>
              <a:t>generate</a:t>
            </a:r>
            <a:r>
              <a:rPr dirty="0" u="none" sz="1100" spc="-25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dirty="0" u="none" sz="1100">
                <a:solidFill>
                  <a:srgbClr val="0000FF"/>
                </a:solidFill>
                <a:latin typeface="Times New Roman"/>
                <a:cs typeface="Times New Roman"/>
              </a:rPr>
              <a:t>new</a:t>
            </a:r>
            <a:r>
              <a:rPr dirty="0" u="none" sz="1100" spc="-25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dirty="0" u="none" sz="1100" spc="-10">
                <a:solidFill>
                  <a:srgbClr val="0000FF"/>
                </a:solidFill>
                <a:latin typeface="Times New Roman"/>
                <a:cs typeface="Times New Roman"/>
              </a:rPr>
              <a:t>features </a:t>
            </a:r>
            <a:r>
              <a:rPr dirty="0" u="none" sz="1100">
                <a:solidFill>
                  <a:srgbClr val="0000FF"/>
                </a:solidFill>
                <a:latin typeface="Times New Roman"/>
                <a:cs typeface="Times New Roman"/>
              </a:rPr>
              <a:t>from</a:t>
            </a:r>
            <a:r>
              <a:rPr dirty="0" u="none" sz="1100" spc="-3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dirty="0" u="none" sz="1100">
                <a:solidFill>
                  <a:srgbClr val="0000FF"/>
                </a:solidFill>
                <a:latin typeface="Times New Roman"/>
                <a:cs typeface="Times New Roman"/>
              </a:rPr>
              <a:t>the</a:t>
            </a:r>
            <a:r>
              <a:rPr dirty="0" u="none" sz="1100" spc="-3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dirty="0" u="none" sz="1100">
                <a:solidFill>
                  <a:srgbClr val="0000FF"/>
                </a:solidFill>
                <a:latin typeface="Times New Roman"/>
                <a:cs typeface="Times New Roman"/>
              </a:rPr>
              <a:t>original</a:t>
            </a:r>
            <a:r>
              <a:rPr dirty="0" u="none" sz="1100" spc="-25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dirty="0" u="none" sz="1100" spc="-20">
                <a:solidFill>
                  <a:srgbClr val="0000FF"/>
                </a:solidFill>
                <a:latin typeface="Times New Roman"/>
                <a:cs typeface="Times New Roman"/>
              </a:rPr>
              <a:t>data</a:t>
            </a:r>
            <a:endParaRPr sz="1100">
              <a:latin typeface="Times New Roman"/>
              <a:cs typeface="Times New Roman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51676" y="646396"/>
            <a:ext cx="466090" cy="100266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algn="ctr" marL="12065" marR="5080" indent="-635">
              <a:lnSpc>
                <a:spcPts val="700"/>
              </a:lnSpc>
              <a:spcBef>
                <a:spcPts val="135"/>
              </a:spcBef>
            </a:pPr>
            <a:r>
              <a:rPr dirty="0" sz="60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Enhancing</a:t>
            </a:r>
            <a:r>
              <a:rPr dirty="0" sz="600" spc="-5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 </a:t>
            </a:r>
            <a:r>
              <a:rPr dirty="0" sz="600" spc="-25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3D</a:t>
            </a:r>
            <a:r>
              <a:rPr dirty="0" sz="600" spc="50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 </a:t>
            </a:r>
            <a:r>
              <a:rPr dirty="0" sz="60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Point</a:t>
            </a:r>
            <a:r>
              <a:rPr dirty="0" sz="600" spc="-2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 </a:t>
            </a:r>
            <a:r>
              <a:rPr dirty="0" sz="600" spc="-1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Cloud</a:t>
            </a:r>
            <a:r>
              <a:rPr dirty="0" sz="600" spc="50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 </a:t>
            </a:r>
            <a:r>
              <a:rPr dirty="0" sz="600" spc="-1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Classification</a:t>
            </a:r>
            <a:r>
              <a:rPr dirty="0" sz="600" spc="50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 </a:t>
            </a:r>
            <a:r>
              <a:rPr dirty="0" sz="60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with</a:t>
            </a:r>
            <a:r>
              <a:rPr dirty="0" sz="600" spc="-5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 </a:t>
            </a:r>
            <a:r>
              <a:rPr dirty="0" sz="600" spc="-1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Measure-</a:t>
            </a:r>
            <a:r>
              <a:rPr dirty="0" sz="600" spc="50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 </a:t>
            </a:r>
            <a:r>
              <a:rPr dirty="0" sz="600" spc="-1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Theoretic</a:t>
            </a:r>
            <a:r>
              <a:rPr dirty="0" sz="600" spc="50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 </a:t>
            </a:r>
            <a:r>
              <a:rPr dirty="0" sz="600" spc="-1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Features:</a:t>
            </a:r>
            <a:r>
              <a:rPr dirty="0" sz="600" spc="50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 </a:t>
            </a:r>
            <a:r>
              <a:rPr dirty="0" sz="600" spc="-1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Integrating</a:t>
            </a:r>
            <a:r>
              <a:rPr dirty="0" sz="600" spc="50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 </a:t>
            </a:r>
            <a:r>
              <a:rPr dirty="0" sz="600" spc="-1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Product</a:t>
            </a:r>
            <a:r>
              <a:rPr dirty="0" sz="600" spc="50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 </a:t>
            </a:r>
            <a:r>
              <a:rPr dirty="0" sz="600" spc="-1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Coefficients</a:t>
            </a:r>
            <a:r>
              <a:rPr dirty="0" sz="600" spc="50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 </a:t>
            </a:r>
            <a:r>
              <a:rPr dirty="0" sz="60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into</a:t>
            </a:r>
            <a:r>
              <a:rPr dirty="0" sz="600" spc="-5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 </a:t>
            </a:r>
            <a:r>
              <a:rPr dirty="0" sz="600" spc="-1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LiDAR</a:t>
            </a:r>
            <a:r>
              <a:rPr dirty="0" sz="600" spc="50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 </a:t>
            </a:r>
            <a:r>
              <a:rPr dirty="0" sz="600" spc="-1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Analysis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3" name="object 3" descr=""/>
          <p:cNvSpPr/>
          <p:nvPr/>
        </p:nvSpPr>
        <p:spPr>
          <a:xfrm>
            <a:off x="0" y="0"/>
            <a:ext cx="4608195" cy="569595"/>
          </a:xfrm>
          <a:custGeom>
            <a:avLst/>
            <a:gdLst/>
            <a:ahLst/>
            <a:cxnLst/>
            <a:rect l="l" t="t" r="r" b="b"/>
            <a:pathLst>
              <a:path w="4608195" h="569595">
                <a:moveTo>
                  <a:pt x="4608004" y="0"/>
                </a:moveTo>
                <a:lnTo>
                  <a:pt x="0" y="0"/>
                </a:lnTo>
                <a:lnTo>
                  <a:pt x="0" y="569366"/>
                </a:lnTo>
                <a:lnTo>
                  <a:pt x="4608004" y="569366"/>
                </a:lnTo>
                <a:lnTo>
                  <a:pt x="460800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540" rIns="0" bIns="0" rtlCol="0" vert="horz">
            <a:spAutoFit/>
          </a:bodyPr>
          <a:lstStyle/>
          <a:p>
            <a:pPr marL="12700" marR="5080">
              <a:lnSpc>
                <a:spcPct val="106700"/>
              </a:lnSpc>
              <a:spcBef>
                <a:spcPts val="20"/>
              </a:spcBef>
            </a:pPr>
            <a:r>
              <a:rPr dirty="0"/>
              <a:t>An</a:t>
            </a:r>
            <a:r>
              <a:rPr dirty="0" spc="45"/>
              <a:t> </a:t>
            </a:r>
            <a:r>
              <a:rPr dirty="0"/>
              <a:t>example</a:t>
            </a:r>
            <a:r>
              <a:rPr dirty="0" spc="45"/>
              <a:t> </a:t>
            </a:r>
            <a:r>
              <a:rPr dirty="0"/>
              <a:t>of</a:t>
            </a:r>
            <a:r>
              <a:rPr dirty="0" spc="50"/>
              <a:t> </a:t>
            </a:r>
            <a:r>
              <a:rPr dirty="0"/>
              <a:t>a</a:t>
            </a:r>
            <a:r>
              <a:rPr dirty="0" spc="45"/>
              <a:t> </a:t>
            </a:r>
            <a:r>
              <a:rPr dirty="0"/>
              <a:t>general</a:t>
            </a:r>
            <a:r>
              <a:rPr dirty="0" spc="50"/>
              <a:t> </a:t>
            </a:r>
            <a:r>
              <a:rPr dirty="0"/>
              <a:t>ML</a:t>
            </a:r>
            <a:r>
              <a:rPr dirty="0" spc="45"/>
              <a:t> </a:t>
            </a:r>
            <a:r>
              <a:rPr dirty="0" spc="-10"/>
              <a:t>classification framework</a:t>
            </a:r>
          </a:p>
        </p:txBody>
      </p:sp>
      <p:sp>
        <p:nvSpPr>
          <p:cNvPr id="5" name="object 5" descr=""/>
          <p:cNvSpPr/>
          <p:nvPr/>
        </p:nvSpPr>
        <p:spPr>
          <a:xfrm>
            <a:off x="854697" y="1029703"/>
            <a:ext cx="102870" cy="102870"/>
          </a:xfrm>
          <a:custGeom>
            <a:avLst/>
            <a:gdLst/>
            <a:ahLst/>
            <a:cxnLst/>
            <a:rect l="l" t="t" r="r" b="b"/>
            <a:pathLst>
              <a:path w="102869" h="102869">
                <a:moveTo>
                  <a:pt x="102489" y="0"/>
                </a:moveTo>
                <a:lnTo>
                  <a:pt x="0" y="0"/>
                </a:lnTo>
                <a:lnTo>
                  <a:pt x="0" y="102488"/>
                </a:lnTo>
                <a:lnTo>
                  <a:pt x="102489" y="102488"/>
                </a:lnTo>
                <a:lnTo>
                  <a:pt x="102489" y="0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/>
          <p:nvPr/>
        </p:nvSpPr>
        <p:spPr>
          <a:xfrm>
            <a:off x="854697" y="1239735"/>
            <a:ext cx="102870" cy="102870"/>
          </a:xfrm>
          <a:custGeom>
            <a:avLst/>
            <a:gdLst/>
            <a:ahLst/>
            <a:cxnLst/>
            <a:rect l="l" t="t" r="r" b="b"/>
            <a:pathLst>
              <a:path w="102869" h="102869">
                <a:moveTo>
                  <a:pt x="102489" y="0"/>
                </a:moveTo>
                <a:lnTo>
                  <a:pt x="0" y="0"/>
                </a:lnTo>
                <a:lnTo>
                  <a:pt x="0" y="102488"/>
                </a:lnTo>
                <a:lnTo>
                  <a:pt x="102489" y="102488"/>
                </a:lnTo>
                <a:lnTo>
                  <a:pt x="102489" y="0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 descr=""/>
          <p:cNvSpPr/>
          <p:nvPr/>
        </p:nvSpPr>
        <p:spPr>
          <a:xfrm>
            <a:off x="1177340" y="1788363"/>
            <a:ext cx="57150" cy="360680"/>
          </a:xfrm>
          <a:custGeom>
            <a:avLst/>
            <a:gdLst/>
            <a:ahLst/>
            <a:cxnLst/>
            <a:rect l="l" t="t" r="r" b="b"/>
            <a:pathLst>
              <a:path w="57150" h="360680">
                <a:moveTo>
                  <a:pt x="56934" y="303657"/>
                </a:moveTo>
                <a:lnTo>
                  <a:pt x="0" y="303657"/>
                </a:lnTo>
                <a:lnTo>
                  <a:pt x="0" y="360591"/>
                </a:lnTo>
                <a:lnTo>
                  <a:pt x="56934" y="360591"/>
                </a:lnTo>
                <a:lnTo>
                  <a:pt x="56934" y="303657"/>
                </a:lnTo>
                <a:close/>
              </a:path>
              <a:path w="57150" h="360680">
                <a:moveTo>
                  <a:pt x="56934" y="0"/>
                </a:moveTo>
                <a:lnTo>
                  <a:pt x="0" y="0"/>
                </a:lnTo>
                <a:lnTo>
                  <a:pt x="0" y="56934"/>
                </a:lnTo>
                <a:lnTo>
                  <a:pt x="56934" y="56934"/>
                </a:lnTo>
                <a:lnTo>
                  <a:pt x="56934" y="0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 descr=""/>
          <p:cNvSpPr/>
          <p:nvPr/>
        </p:nvSpPr>
        <p:spPr>
          <a:xfrm>
            <a:off x="854697" y="2426550"/>
            <a:ext cx="102870" cy="102870"/>
          </a:xfrm>
          <a:custGeom>
            <a:avLst/>
            <a:gdLst/>
            <a:ahLst/>
            <a:cxnLst/>
            <a:rect l="l" t="t" r="r" b="b"/>
            <a:pathLst>
              <a:path w="102869" h="102869">
                <a:moveTo>
                  <a:pt x="102489" y="0"/>
                </a:moveTo>
                <a:lnTo>
                  <a:pt x="0" y="0"/>
                </a:lnTo>
                <a:lnTo>
                  <a:pt x="0" y="102488"/>
                </a:lnTo>
                <a:lnTo>
                  <a:pt x="102489" y="102488"/>
                </a:lnTo>
                <a:lnTo>
                  <a:pt x="102489" y="0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 descr=""/>
          <p:cNvSpPr/>
          <p:nvPr/>
        </p:nvSpPr>
        <p:spPr>
          <a:xfrm>
            <a:off x="854697" y="2808655"/>
            <a:ext cx="102870" cy="102870"/>
          </a:xfrm>
          <a:custGeom>
            <a:avLst/>
            <a:gdLst/>
            <a:ahLst/>
            <a:cxnLst/>
            <a:rect l="l" t="t" r="r" b="b"/>
            <a:pathLst>
              <a:path w="102869" h="102869">
                <a:moveTo>
                  <a:pt x="102489" y="0"/>
                </a:moveTo>
                <a:lnTo>
                  <a:pt x="0" y="0"/>
                </a:lnTo>
                <a:lnTo>
                  <a:pt x="0" y="102489"/>
                </a:lnTo>
                <a:lnTo>
                  <a:pt x="102489" y="102489"/>
                </a:lnTo>
                <a:lnTo>
                  <a:pt x="102489" y="0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 descr="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425904" rIns="0" bIns="0" rtlCol="0" vert="horz">
            <a:spAutoFit/>
          </a:bodyPr>
          <a:lstStyle/>
          <a:p>
            <a:pPr marL="313690" indent="-144780">
              <a:lnSpc>
                <a:spcPct val="100000"/>
              </a:lnSpc>
              <a:spcBef>
                <a:spcPts val="434"/>
              </a:spcBef>
              <a:buClr>
                <a:srgbClr val="FFFFFF"/>
              </a:buClr>
              <a:buSzPct val="72727"/>
              <a:buAutoNum type="arabicPlain"/>
              <a:tabLst>
                <a:tab pos="314325" algn="l"/>
              </a:tabLst>
            </a:pPr>
            <a:r>
              <a:rPr dirty="0"/>
              <a:t>Feature</a:t>
            </a:r>
            <a:r>
              <a:rPr dirty="0" spc="-40"/>
              <a:t> </a:t>
            </a:r>
            <a:r>
              <a:rPr dirty="0" spc="-10"/>
              <a:t>engineering</a:t>
            </a:r>
          </a:p>
          <a:p>
            <a:pPr marL="313055" marR="74930" indent="-144780">
              <a:lnSpc>
                <a:spcPct val="102600"/>
              </a:lnSpc>
              <a:spcBef>
                <a:spcPts val="300"/>
              </a:spcBef>
              <a:buClr>
                <a:srgbClr val="FFFFFF"/>
              </a:buClr>
              <a:buSzPct val="72727"/>
              <a:buAutoNum type="arabicPlain"/>
              <a:tabLst>
                <a:tab pos="314960" algn="l"/>
              </a:tabLst>
            </a:pPr>
            <a:r>
              <a:rPr dirty="0"/>
              <a:t>Perform</a:t>
            </a:r>
            <a:r>
              <a:rPr dirty="0" spc="-25"/>
              <a:t> </a:t>
            </a:r>
            <a:r>
              <a:rPr dirty="0" spc="-10"/>
              <a:t>dimensionality</a:t>
            </a:r>
            <a:r>
              <a:rPr dirty="0" spc="-20"/>
              <a:t> </a:t>
            </a:r>
            <a:r>
              <a:rPr dirty="0"/>
              <a:t>reduction</a:t>
            </a:r>
            <a:r>
              <a:rPr dirty="0" spc="-20"/>
              <a:t> </a:t>
            </a:r>
            <a:r>
              <a:rPr dirty="0"/>
              <a:t>using</a:t>
            </a:r>
            <a:r>
              <a:rPr dirty="0" spc="-20"/>
              <a:t> </a:t>
            </a:r>
            <a:r>
              <a:rPr dirty="0"/>
              <a:t>either</a:t>
            </a:r>
            <a:r>
              <a:rPr dirty="0" spc="-20"/>
              <a:t> </a:t>
            </a:r>
            <a:r>
              <a:rPr dirty="0"/>
              <a:t>PCA</a:t>
            </a:r>
            <a:r>
              <a:rPr dirty="0" spc="-20"/>
              <a:t> </a:t>
            </a:r>
            <a:r>
              <a:rPr dirty="0"/>
              <a:t>(for</a:t>
            </a:r>
            <a:r>
              <a:rPr dirty="0" spc="-25"/>
              <a:t> </a:t>
            </a:r>
            <a:r>
              <a:rPr dirty="0" spc="-50"/>
              <a:t>a </a:t>
            </a:r>
            <a:r>
              <a:rPr dirty="0" spc="-50"/>
              <a:t>	</a:t>
            </a:r>
            <a:r>
              <a:rPr dirty="0"/>
              <a:t>linear</a:t>
            </a:r>
            <a:r>
              <a:rPr dirty="0" spc="-20"/>
              <a:t> </a:t>
            </a:r>
            <a:r>
              <a:rPr dirty="0"/>
              <a:t>projection)</a:t>
            </a:r>
            <a:r>
              <a:rPr dirty="0" spc="-20"/>
              <a:t> </a:t>
            </a:r>
            <a:r>
              <a:rPr dirty="0"/>
              <a:t>or</a:t>
            </a:r>
            <a:r>
              <a:rPr dirty="0" spc="-15"/>
              <a:t> </a:t>
            </a:r>
            <a:r>
              <a:rPr dirty="0"/>
              <a:t>a</a:t>
            </a:r>
            <a:r>
              <a:rPr dirty="0" spc="-20"/>
              <a:t> </a:t>
            </a:r>
            <a:r>
              <a:rPr dirty="0" spc="-10"/>
              <a:t>3-</a:t>
            </a:r>
            <a:r>
              <a:rPr dirty="0"/>
              <a:t>layer</a:t>
            </a:r>
            <a:r>
              <a:rPr dirty="0" spc="-20"/>
              <a:t> </a:t>
            </a:r>
            <a:r>
              <a:rPr dirty="0" spc="-10"/>
              <a:t>auto-</a:t>
            </a:r>
            <a:r>
              <a:rPr dirty="0"/>
              <a:t>encoder</a:t>
            </a:r>
            <a:r>
              <a:rPr dirty="0" spc="-15"/>
              <a:t> </a:t>
            </a:r>
            <a:r>
              <a:rPr dirty="0"/>
              <a:t>(for</a:t>
            </a:r>
            <a:r>
              <a:rPr dirty="0" spc="-20"/>
              <a:t> </a:t>
            </a:r>
            <a:r>
              <a:rPr dirty="0"/>
              <a:t>a</a:t>
            </a:r>
            <a:r>
              <a:rPr dirty="0" spc="-20"/>
              <a:t> </a:t>
            </a:r>
            <a:r>
              <a:rPr dirty="0" spc="-10"/>
              <a:t>non-linear 	projection)</a:t>
            </a:r>
          </a:p>
          <a:p>
            <a:pPr marL="591820" marR="5080">
              <a:lnSpc>
                <a:spcPct val="100000"/>
              </a:lnSpc>
              <a:spcBef>
                <a:spcPts val="175"/>
              </a:spcBef>
            </a:pPr>
            <a:r>
              <a:rPr dirty="0" sz="1000"/>
              <a:t>If</a:t>
            </a:r>
            <a:r>
              <a:rPr dirty="0" sz="1000" spc="-25"/>
              <a:t> </a:t>
            </a:r>
            <a:r>
              <a:rPr dirty="0" sz="1000"/>
              <a:t>using</a:t>
            </a:r>
            <a:r>
              <a:rPr dirty="0" sz="1000" spc="-25"/>
              <a:t> </a:t>
            </a:r>
            <a:r>
              <a:rPr dirty="0" sz="1000"/>
              <a:t>PCA,</a:t>
            </a:r>
            <a:r>
              <a:rPr dirty="0" sz="1000" spc="-25"/>
              <a:t> </a:t>
            </a:r>
            <a:r>
              <a:rPr dirty="0" sz="1000"/>
              <a:t>then</a:t>
            </a:r>
            <a:r>
              <a:rPr dirty="0" sz="1000" spc="-25"/>
              <a:t> </a:t>
            </a:r>
            <a:r>
              <a:rPr dirty="0" sz="1000"/>
              <a:t>use</a:t>
            </a:r>
            <a:r>
              <a:rPr dirty="0" sz="1000" spc="-25"/>
              <a:t> </a:t>
            </a:r>
            <a:r>
              <a:rPr dirty="0" sz="1000"/>
              <a:t>the</a:t>
            </a:r>
            <a:r>
              <a:rPr dirty="0" sz="1000" spc="-20"/>
              <a:t> </a:t>
            </a:r>
            <a:r>
              <a:rPr dirty="0" sz="1000"/>
              <a:t>projected</a:t>
            </a:r>
            <a:r>
              <a:rPr dirty="0" sz="1000" spc="-25"/>
              <a:t> </a:t>
            </a:r>
            <a:r>
              <a:rPr dirty="0" sz="1000" spc="-10"/>
              <a:t>features</a:t>
            </a:r>
            <a:r>
              <a:rPr dirty="0" sz="1000" spc="-25"/>
              <a:t> </a:t>
            </a:r>
            <a:r>
              <a:rPr dirty="0" sz="1000"/>
              <a:t>as</a:t>
            </a:r>
            <a:r>
              <a:rPr dirty="0" sz="1000" spc="-25"/>
              <a:t> </a:t>
            </a:r>
            <a:r>
              <a:rPr dirty="0" sz="1000"/>
              <a:t>the</a:t>
            </a:r>
            <a:r>
              <a:rPr dirty="0" sz="1000" spc="-25"/>
              <a:t> </a:t>
            </a:r>
            <a:r>
              <a:rPr dirty="0" sz="1000" spc="-10"/>
              <a:t>predictors </a:t>
            </a:r>
            <a:r>
              <a:rPr dirty="0" sz="1000"/>
              <a:t>for</a:t>
            </a:r>
            <a:r>
              <a:rPr dirty="0" sz="1000" spc="-25"/>
              <a:t> </a:t>
            </a:r>
            <a:r>
              <a:rPr dirty="0" sz="1000"/>
              <a:t>our</a:t>
            </a:r>
            <a:r>
              <a:rPr dirty="0" sz="1000" spc="-25"/>
              <a:t> </a:t>
            </a:r>
            <a:r>
              <a:rPr dirty="0" sz="1000" spc="-10"/>
              <a:t>learning</a:t>
            </a:r>
            <a:endParaRPr sz="1000"/>
          </a:p>
          <a:p>
            <a:pPr marL="591820" marR="249554">
              <a:lnSpc>
                <a:spcPts val="1200"/>
              </a:lnSpc>
              <a:spcBef>
                <a:spcPts val="30"/>
              </a:spcBef>
            </a:pPr>
            <a:r>
              <a:rPr dirty="0" sz="1000"/>
              <a:t>If</a:t>
            </a:r>
            <a:r>
              <a:rPr dirty="0" sz="1000" spc="-20"/>
              <a:t> </a:t>
            </a:r>
            <a:r>
              <a:rPr dirty="0" sz="1000"/>
              <a:t>using</a:t>
            </a:r>
            <a:r>
              <a:rPr dirty="0" sz="1000" spc="-20"/>
              <a:t> </a:t>
            </a:r>
            <a:r>
              <a:rPr dirty="0" sz="1000"/>
              <a:t>an</a:t>
            </a:r>
            <a:r>
              <a:rPr dirty="0" sz="1000" spc="-20"/>
              <a:t> </a:t>
            </a:r>
            <a:r>
              <a:rPr dirty="0" sz="1000" spc="-10"/>
              <a:t>auto-encoder,</a:t>
            </a:r>
            <a:r>
              <a:rPr dirty="0" sz="1000" spc="-20"/>
              <a:t> </a:t>
            </a:r>
            <a:r>
              <a:rPr dirty="0" sz="1000"/>
              <a:t>then</a:t>
            </a:r>
            <a:r>
              <a:rPr dirty="0" sz="1000" spc="-15"/>
              <a:t> </a:t>
            </a:r>
            <a:r>
              <a:rPr dirty="0" sz="1000"/>
              <a:t>use</a:t>
            </a:r>
            <a:r>
              <a:rPr dirty="0" sz="1000" spc="-20"/>
              <a:t> </a:t>
            </a:r>
            <a:r>
              <a:rPr dirty="0" sz="1000"/>
              <a:t>the</a:t>
            </a:r>
            <a:r>
              <a:rPr dirty="0" sz="1000" spc="-20"/>
              <a:t> </a:t>
            </a:r>
            <a:r>
              <a:rPr dirty="0" sz="1000"/>
              <a:t>hidden</a:t>
            </a:r>
            <a:r>
              <a:rPr dirty="0" sz="1000" spc="-20"/>
              <a:t> </a:t>
            </a:r>
            <a:r>
              <a:rPr dirty="0" sz="1000"/>
              <a:t>layer</a:t>
            </a:r>
            <a:r>
              <a:rPr dirty="0" sz="1000" spc="-15"/>
              <a:t> </a:t>
            </a:r>
            <a:r>
              <a:rPr dirty="0" sz="1000"/>
              <a:t>as</a:t>
            </a:r>
            <a:r>
              <a:rPr dirty="0" sz="1000" spc="-20"/>
              <a:t> </a:t>
            </a:r>
            <a:r>
              <a:rPr dirty="0" sz="1000" spc="-25"/>
              <a:t>the </a:t>
            </a:r>
            <a:r>
              <a:rPr dirty="0" sz="1000"/>
              <a:t>predictors</a:t>
            </a:r>
            <a:r>
              <a:rPr dirty="0" sz="1000" spc="-35"/>
              <a:t> </a:t>
            </a:r>
            <a:r>
              <a:rPr dirty="0" sz="1000"/>
              <a:t>for</a:t>
            </a:r>
            <a:r>
              <a:rPr dirty="0" sz="1000" spc="-30"/>
              <a:t> </a:t>
            </a:r>
            <a:r>
              <a:rPr dirty="0" sz="1000"/>
              <a:t>our</a:t>
            </a:r>
            <a:r>
              <a:rPr dirty="0" sz="1000" spc="-30"/>
              <a:t> </a:t>
            </a:r>
            <a:r>
              <a:rPr dirty="0" sz="1000" spc="-10"/>
              <a:t>learning</a:t>
            </a:r>
            <a:endParaRPr sz="1000"/>
          </a:p>
          <a:p>
            <a:pPr marL="313055" marR="864235" indent="-144780">
              <a:lnSpc>
                <a:spcPct val="102600"/>
              </a:lnSpc>
              <a:spcBef>
                <a:spcPts val="275"/>
              </a:spcBef>
              <a:buClr>
                <a:srgbClr val="FFFFFF"/>
              </a:buClr>
              <a:buSzPct val="72727"/>
              <a:buAutoNum type="arabicPlain" startAt="3"/>
              <a:tabLst>
                <a:tab pos="314960" algn="l"/>
              </a:tabLst>
            </a:pPr>
            <a:r>
              <a:rPr dirty="0"/>
              <a:t>Classifier:</a:t>
            </a:r>
            <a:r>
              <a:rPr dirty="0" spc="15"/>
              <a:t> </a:t>
            </a:r>
            <a:r>
              <a:rPr dirty="0" spc="-10"/>
              <a:t>K-</a:t>
            </a:r>
            <a:r>
              <a:rPr dirty="0"/>
              <a:t>nearest</a:t>
            </a:r>
            <a:r>
              <a:rPr dirty="0" spc="-40"/>
              <a:t> </a:t>
            </a:r>
            <a:r>
              <a:rPr dirty="0" spc="-10"/>
              <a:t>neighbor,</a:t>
            </a:r>
            <a:r>
              <a:rPr dirty="0" spc="-35"/>
              <a:t> </a:t>
            </a:r>
            <a:r>
              <a:rPr dirty="0"/>
              <a:t>random</a:t>
            </a:r>
            <a:r>
              <a:rPr dirty="0" spc="-40"/>
              <a:t> </a:t>
            </a:r>
            <a:r>
              <a:rPr dirty="0" spc="-10"/>
              <a:t>forest, </a:t>
            </a:r>
            <a:r>
              <a:rPr dirty="0" spc="-10"/>
              <a:t>	</a:t>
            </a:r>
            <a:r>
              <a:rPr dirty="0" u="sng" spc="-10">
                <a:uFill>
                  <a:solidFill>
                    <a:srgbClr val="000000"/>
                  </a:solidFill>
                </a:uFill>
              </a:rPr>
              <a:t>feed-</a:t>
            </a:r>
            <a:r>
              <a:rPr dirty="0" u="sng">
                <a:uFill>
                  <a:solidFill>
                    <a:srgbClr val="000000"/>
                  </a:solidFill>
                </a:uFill>
              </a:rPr>
              <a:t>forward</a:t>
            </a:r>
            <a:r>
              <a:rPr dirty="0" u="sng" spc="-30">
                <a:uFill>
                  <a:solidFill>
                    <a:srgbClr val="000000"/>
                  </a:solidFill>
                </a:uFill>
              </a:rPr>
              <a:t> </a:t>
            </a:r>
            <a:r>
              <a:rPr dirty="0" u="sng">
                <a:uFill>
                  <a:solidFill>
                    <a:srgbClr val="000000"/>
                  </a:solidFill>
                </a:uFill>
              </a:rPr>
              <a:t>neural</a:t>
            </a:r>
            <a:r>
              <a:rPr dirty="0" u="sng" spc="-25">
                <a:uFill>
                  <a:solidFill>
                    <a:srgbClr val="000000"/>
                  </a:solidFill>
                </a:uFill>
              </a:rPr>
              <a:t> </a:t>
            </a:r>
            <a:r>
              <a:rPr dirty="0" u="sng" spc="-10">
                <a:uFill>
                  <a:solidFill>
                    <a:srgbClr val="000000"/>
                  </a:solidFill>
                </a:uFill>
              </a:rPr>
              <a:t>network</a:t>
            </a:r>
          </a:p>
          <a:p>
            <a:pPr marL="313690" indent="-144780">
              <a:lnSpc>
                <a:spcPct val="100000"/>
              </a:lnSpc>
              <a:spcBef>
                <a:spcPts val="334"/>
              </a:spcBef>
              <a:buClr>
                <a:srgbClr val="FFFFFF"/>
              </a:buClr>
              <a:buSzPct val="72727"/>
              <a:buAutoNum type="arabicPlain" startAt="3"/>
              <a:tabLst>
                <a:tab pos="314325" algn="l"/>
              </a:tabLst>
            </a:pPr>
            <a:r>
              <a:rPr dirty="0" spc="-10"/>
              <a:t>Cross-validation</a:t>
            </a:r>
            <a:r>
              <a:rPr dirty="0" spc="15"/>
              <a:t> </a:t>
            </a:r>
            <a:r>
              <a:rPr dirty="0"/>
              <a:t>(f1</a:t>
            </a:r>
            <a:r>
              <a:rPr dirty="0" spc="15"/>
              <a:t> </a:t>
            </a:r>
            <a:r>
              <a:rPr dirty="0" spc="-10"/>
              <a:t>scores)</a:t>
            </a:r>
          </a:p>
        </p:txBody>
      </p:sp>
    </p:spTree>
  </p:cSld>
  <p:clrMapOvr>
    <a:masterClrMapping/>
  </p:clrMapOvr>
  <p:transition spd="fast">
    <p:cut thruBlk="0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51676" y="646396"/>
            <a:ext cx="466090" cy="100266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algn="ctr" marL="12065" marR="5080" indent="-635">
              <a:lnSpc>
                <a:spcPts val="700"/>
              </a:lnSpc>
              <a:spcBef>
                <a:spcPts val="135"/>
              </a:spcBef>
            </a:pPr>
            <a:r>
              <a:rPr dirty="0" sz="60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Enhancing</a:t>
            </a:r>
            <a:r>
              <a:rPr dirty="0" sz="600" spc="-5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 </a:t>
            </a:r>
            <a:r>
              <a:rPr dirty="0" sz="600" spc="-25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3D</a:t>
            </a:r>
            <a:r>
              <a:rPr dirty="0" sz="600" spc="50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 </a:t>
            </a:r>
            <a:r>
              <a:rPr dirty="0" sz="60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Point</a:t>
            </a:r>
            <a:r>
              <a:rPr dirty="0" sz="600" spc="-2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 </a:t>
            </a:r>
            <a:r>
              <a:rPr dirty="0" sz="600" spc="-1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Cloud</a:t>
            </a:r>
            <a:r>
              <a:rPr dirty="0" sz="600" spc="50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 </a:t>
            </a:r>
            <a:r>
              <a:rPr dirty="0" sz="600" spc="-1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Classification</a:t>
            </a:r>
            <a:r>
              <a:rPr dirty="0" sz="600" spc="50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 </a:t>
            </a:r>
            <a:r>
              <a:rPr dirty="0" sz="60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with</a:t>
            </a:r>
            <a:r>
              <a:rPr dirty="0" sz="600" spc="-5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 </a:t>
            </a:r>
            <a:r>
              <a:rPr dirty="0" sz="600" spc="-1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Measure-</a:t>
            </a:r>
            <a:r>
              <a:rPr dirty="0" sz="600" spc="50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 </a:t>
            </a:r>
            <a:r>
              <a:rPr dirty="0" sz="600" spc="-1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Theoretic</a:t>
            </a:r>
            <a:r>
              <a:rPr dirty="0" sz="600" spc="50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 </a:t>
            </a:r>
            <a:r>
              <a:rPr dirty="0" sz="600" spc="-1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Features:</a:t>
            </a:r>
            <a:r>
              <a:rPr dirty="0" sz="600" spc="50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 </a:t>
            </a:r>
            <a:r>
              <a:rPr dirty="0" sz="600" spc="-1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Integrating</a:t>
            </a:r>
            <a:r>
              <a:rPr dirty="0" sz="600" spc="50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 </a:t>
            </a:r>
            <a:r>
              <a:rPr dirty="0" sz="600" spc="-1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Product</a:t>
            </a:r>
            <a:r>
              <a:rPr dirty="0" sz="600" spc="50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 </a:t>
            </a:r>
            <a:r>
              <a:rPr dirty="0" sz="600" spc="-1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Coefficients</a:t>
            </a:r>
            <a:r>
              <a:rPr dirty="0" sz="600" spc="50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 </a:t>
            </a:r>
            <a:r>
              <a:rPr dirty="0" sz="60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into</a:t>
            </a:r>
            <a:r>
              <a:rPr dirty="0" sz="600" spc="-5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 </a:t>
            </a:r>
            <a:r>
              <a:rPr dirty="0" sz="600" spc="-1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LiDAR</a:t>
            </a:r>
            <a:r>
              <a:rPr dirty="0" sz="600" spc="50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 </a:t>
            </a:r>
            <a:r>
              <a:rPr dirty="0" sz="600" spc="-1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Analysis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3" name="object 3" descr=""/>
          <p:cNvSpPr/>
          <p:nvPr/>
        </p:nvSpPr>
        <p:spPr>
          <a:xfrm>
            <a:off x="0" y="0"/>
            <a:ext cx="4608195" cy="569595"/>
          </a:xfrm>
          <a:custGeom>
            <a:avLst/>
            <a:gdLst/>
            <a:ahLst/>
            <a:cxnLst/>
            <a:rect l="l" t="t" r="r" b="b"/>
            <a:pathLst>
              <a:path w="4608195" h="569595">
                <a:moveTo>
                  <a:pt x="4608004" y="0"/>
                </a:moveTo>
                <a:lnTo>
                  <a:pt x="0" y="0"/>
                </a:lnTo>
                <a:lnTo>
                  <a:pt x="0" y="569366"/>
                </a:lnTo>
                <a:lnTo>
                  <a:pt x="4608004" y="569366"/>
                </a:lnTo>
                <a:lnTo>
                  <a:pt x="460800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36663" y="590193"/>
            <a:ext cx="3538854" cy="363855"/>
          </a:xfrm>
          <a:prstGeom prst="rect"/>
        </p:spPr>
        <p:txBody>
          <a:bodyPr wrap="square" lIns="0" tIns="6985" rIns="0" bIns="0" rtlCol="0" vert="horz">
            <a:spAutoFit/>
          </a:bodyPr>
          <a:lstStyle/>
          <a:p>
            <a:pPr marL="12700" marR="5080">
              <a:lnSpc>
                <a:spcPct val="102600"/>
              </a:lnSpc>
              <a:spcBef>
                <a:spcPts val="55"/>
              </a:spcBef>
            </a:pPr>
            <a:r>
              <a:rPr dirty="0" sz="1100">
                <a:solidFill>
                  <a:srgbClr val="000000"/>
                </a:solidFill>
              </a:rPr>
              <a:t>The</a:t>
            </a:r>
            <a:r>
              <a:rPr dirty="0" sz="1100" spc="-30">
                <a:solidFill>
                  <a:srgbClr val="000000"/>
                </a:solidFill>
              </a:rPr>
              <a:t> </a:t>
            </a:r>
            <a:r>
              <a:rPr dirty="0" sz="1100">
                <a:solidFill>
                  <a:srgbClr val="000000"/>
                </a:solidFill>
              </a:rPr>
              <a:t>metric</a:t>
            </a:r>
            <a:r>
              <a:rPr dirty="0" sz="1100" spc="-25">
                <a:solidFill>
                  <a:srgbClr val="000000"/>
                </a:solidFill>
              </a:rPr>
              <a:t> </a:t>
            </a:r>
            <a:r>
              <a:rPr dirty="0" sz="1100">
                <a:solidFill>
                  <a:srgbClr val="000000"/>
                </a:solidFill>
              </a:rPr>
              <a:t>that</a:t>
            </a:r>
            <a:r>
              <a:rPr dirty="0" sz="1100" spc="-25">
                <a:solidFill>
                  <a:srgbClr val="000000"/>
                </a:solidFill>
              </a:rPr>
              <a:t> </a:t>
            </a:r>
            <a:r>
              <a:rPr dirty="0" sz="1100">
                <a:solidFill>
                  <a:srgbClr val="000000"/>
                </a:solidFill>
              </a:rPr>
              <a:t>we</a:t>
            </a:r>
            <a:r>
              <a:rPr dirty="0" sz="1100" spc="-25">
                <a:solidFill>
                  <a:srgbClr val="000000"/>
                </a:solidFill>
              </a:rPr>
              <a:t> </a:t>
            </a:r>
            <a:r>
              <a:rPr dirty="0" sz="1100">
                <a:solidFill>
                  <a:srgbClr val="000000"/>
                </a:solidFill>
              </a:rPr>
              <a:t>use</a:t>
            </a:r>
            <a:r>
              <a:rPr dirty="0" sz="1100" spc="-25">
                <a:solidFill>
                  <a:srgbClr val="000000"/>
                </a:solidFill>
              </a:rPr>
              <a:t> </a:t>
            </a:r>
            <a:r>
              <a:rPr dirty="0" sz="1100">
                <a:solidFill>
                  <a:srgbClr val="000000"/>
                </a:solidFill>
              </a:rPr>
              <a:t>to</a:t>
            </a:r>
            <a:r>
              <a:rPr dirty="0" sz="1100" spc="-25">
                <a:solidFill>
                  <a:srgbClr val="000000"/>
                </a:solidFill>
              </a:rPr>
              <a:t> </a:t>
            </a:r>
            <a:r>
              <a:rPr dirty="0" sz="1100">
                <a:solidFill>
                  <a:srgbClr val="000000"/>
                </a:solidFill>
              </a:rPr>
              <a:t>measure</a:t>
            </a:r>
            <a:r>
              <a:rPr dirty="0" sz="1100" spc="-25">
                <a:solidFill>
                  <a:srgbClr val="000000"/>
                </a:solidFill>
              </a:rPr>
              <a:t> </a:t>
            </a:r>
            <a:r>
              <a:rPr dirty="0" sz="1100">
                <a:solidFill>
                  <a:srgbClr val="000000"/>
                </a:solidFill>
              </a:rPr>
              <a:t>precision</a:t>
            </a:r>
            <a:r>
              <a:rPr dirty="0" sz="1100" spc="-25">
                <a:solidFill>
                  <a:srgbClr val="000000"/>
                </a:solidFill>
              </a:rPr>
              <a:t> </a:t>
            </a:r>
            <a:r>
              <a:rPr dirty="0" sz="1100">
                <a:solidFill>
                  <a:srgbClr val="000000"/>
                </a:solidFill>
              </a:rPr>
              <a:t>of</a:t>
            </a:r>
            <a:r>
              <a:rPr dirty="0" sz="1100" spc="-25">
                <a:solidFill>
                  <a:srgbClr val="000000"/>
                </a:solidFill>
              </a:rPr>
              <a:t> </a:t>
            </a:r>
            <a:r>
              <a:rPr dirty="0" sz="1100">
                <a:solidFill>
                  <a:srgbClr val="000000"/>
                </a:solidFill>
              </a:rPr>
              <a:t>our</a:t>
            </a:r>
            <a:r>
              <a:rPr dirty="0" sz="1100" spc="-25">
                <a:solidFill>
                  <a:srgbClr val="000000"/>
                </a:solidFill>
              </a:rPr>
              <a:t> </a:t>
            </a:r>
            <a:r>
              <a:rPr dirty="0" sz="1100">
                <a:solidFill>
                  <a:srgbClr val="000000"/>
                </a:solidFill>
              </a:rPr>
              <a:t>algorithm</a:t>
            </a:r>
            <a:r>
              <a:rPr dirty="0" sz="1100" spc="-30">
                <a:solidFill>
                  <a:srgbClr val="000000"/>
                </a:solidFill>
              </a:rPr>
              <a:t> </a:t>
            </a:r>
            <a:r>
              <a:rPr dirty="0" sz="1100" spc="-25">
                <a:solidFill>
                  <a:srgbClr val="000000"/>
                </a:solidFill>
              </a:rPr>
              <a:t>is </a:t>
            </a:r>
            <a:r>
              <a:rPr dirty="0" sz="1100" spc="-10">
                <a:solidFill>
                  <a:srgbClr val="000000"/>
                </a:solidFill>
              </a:rPr>
              <a:t>given</a:t>
            </a:r>
            <a:r>
              <a:rPr dirty="0" sz="1100" spc="-30">
                <a:solidFill>
                  <a:srgbClr val="000000"/>
                </a:solidFill>
              </a:rPr>
              <a:t> </a:t>
            </a:r>
            <a:r>
              <a:rPr dirty="0" sz="1100" spc="-25">
                <a:solidFill>
                  <a:srgbClr val="000000"/>
                </a:solidFill>
              </a:rPr>
              <a:t>by</a:t>
            </a:r>
            <a:endParaRPr sz="1100"/>
          </a:p>
        </p:txBody>
      </p:sp>
      <p:sp>
        <p:nvSpPr>
          <p:cNvPr id="5" name="object 5" descr=""/>
          <p:cNvSpPr txBox="1"/>
          <p:nvPr/>
        </p:nvSpPr>
        <p:spPr>
          <a:xfrm>
            <a:off x="1914105" y="1097062"/>
            <a:ext cx="25717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-10" i="1">
                <a:latin typeface="Times New Roman"/>
                <a:cs typeface="Times New Roman"/>
              </a:rPr>
              <a:t>micro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1660144" y="1038947"/>
            <a:ext cx="65595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534670" algn="l"/>
              </a:tabLst>
            </a:pPr>
            <a:r>
              <a:rPr dirty="0" sz="1100" spc="-25" i="1">
                <a:latin typeface="Times New Roman"/>
                <a:cs typeface="Times New Roman"/>
              </a:rPr>
              <a:t>PRE</a:t>
            </a:r>
            <a:r>
              <a:rPr dirty="0" sz="1100" i="1">
                <a:latin typeface="Times New Roman"/>
                <a:cs typeface="Times New Roman"/>
              </a:rPr>
              <a:t>	</a:t>
            </a:r>
            <a:r>
              <a:rPr dirty="0" sz="1100" spc="-50">
                <a:latin typeface="LM Roman 10"/>
                <a:cs typeface="LM Roman 10"/>
              </a:rPr>
              <a:t>=</a:t>
            </a:r>
            <a:endParaRPr sz="1100">
              <a:latin typeface="LM Roman 10"/>
              <a:cs typeface="LM Roman 10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2624924" y="871358"/>
            <a:ext cx="24257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baseline="-25252" sz="1650" spc="-37">
                <a:latin typeface="Times New Roman"/>
                <a:cs typeface="Times New Roman"/>
              </a:rPr>
              <a:t>∑</a:t>
            </a:r>
            <a:r>
              <a:rPr dirty="0" sz="800" spc="-25" i="1">
                <a:latin typeface="Times New Roman"/>
                <a:cs typeface="Times New Roman"/>
              </a:rPr>
              <a:t>N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2749105" y="1001343"/>
            <a:ext cx="182880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-25" i="1">
                <a:latin typeface="Times New Roman"/>
                <a:cs typeface="Times New Roman"/>
              </a:rPr>
              <a:t>j</a:t>
            </a:r>
            <a:r>
              <a:rPr dirty="0" sz="800" spc="-25">
                <a:latin typeface="LM Roman 10"/>
                <a:cs typeface="LM Roman 10"/>
              </a:rPr>
              <a:t>=</a:t>
            </a:r>
            <a:r>
              <a:rPr dirty="0" sz="800" spc="-25">
                <a:latin typeface="Times New Roman"/>
                <a:cs typeface="Times New Roman"/>
              </a:rPr>
              <a:t>1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2928213" y="926260"/>
            <a:ext cx="18732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25" i="1">
                <a:latin typeface="Times New Roman"/>
                <a:cs typeface="Times New Roman"/>
              </a:rPr>
              <a:t>TP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3089897" y="984363"/>
            <a:ext cx="5397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-50" i="1">
                <a:latin typeface="Times New Roman"/>
                <a:cs typeface="Times New Roman"/>
              </a:rPr>
              <a:t>j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11" name="object 11" descr=""/>
          <p:cNvSpPr/>
          <p:nvPr/>
        </p:nvSpPr>
        <p:spPr>
          <a:xfrm>
            <a:off x="2349119" y="1155560"/>
            <a:ext cx="1102360" cy="0"/>
          </a:xfrm>
          <a:custGeom>
            <a:avLst/>
            <a:gdLst/>
            <a:ahLst/>
            <a:cxnLst/>
            <a:rect l="l" t="t" r="r" b="b"/>
            <a:pathLst>
              <a:path w="1102360" h="0">
                <a:moveTo>
                  <a:pt x="0" y="0"/>
                </a:moveTo>
                <a:lnTo>
                  <a:pt x="1101839" y="0"/>
                </a:lnTo>
              </a:path>
            </a:pathLst>
          </a:custGeom>
          <a:ln w="553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 descr=""/>
          <p:cNvSpPr txBox="1"/>
          <p:nvPr/>
        </p:nvSpPr>
        <p:spPr>
          <a:xfrm>
            <a:off x="2435199" y="1127479"/>
            <a:ext cx="9334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-50" i="1">
                <a:latin typeface="Times New Roman"/>
                <a:cs typeface="Times New Roman"/>
              </a:rPr>
              <a:t>N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2311019" y="1155266"/>
            <a:ext cx="86296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  <a:tabLst>
                <a:tab pos="315595" algn="l"/>
              </a:tabLst>
            </a:pPr>
            <a:r>
              <a:rPr dirty="0" sz="1100" spc="-50">
                <a:latin typeface="Times New Roman"/>
                <a:cs typeface="Times New Roman"/>
              </a:rPr>
              <a:t>∑</a:t>
            </a:r>
            <a:r>
              <a:rPr dirty="0" sz="1100">
                <a:latin typeface="Times New Roman"/>
                <a:cs typeface="Times New Roman"/>
              </a:rPr>
              <a:t>	</a:t>
            </a:r>
            <a:r>
              <a:rPr dirty="0" baseline="5050" sz="1650" i="1">
                <a:latin typeface="Times New Roman"/>
                <a:cs typeface="Times New Roman"/>
              </a:rPr>
              <a:t>TP</a:t>
            </a:r>
            <a:r>
              <a:rPr dirty="0" baseline="5050" sz="1650" spc="179" i="1">
                <a:latin typeface="Times New Roman"/>
                <a:cs typeface="Times New Roman"/>
              </a:rPr>
              <a:t> </a:t>
            </a:r>
            <a:r>
              <a:rPr dirty="0" baseline="5050" sz="1650" spc="-15">
                <a:latin typeface="LM Roman 10"/>
                <a:cs typeface="LM Roman 10"/>
              </a:rPr>
              <a:t>+</a:t>
            </a:r>
            <a:r>
              <a:rPr dirty="0" baseline="5050" sz="1650" spc="-322">
                <a:latin typeface="LM Roman 10"/>
                <a:cs typeface="LM Roman 10"/>
              </a:rPr>
              <a:t> </a:t>
            </a:r>
            <a:r>
              <a:rPr dirty="0" sz="1100" spc="-25">
                <a:latin typeface="Times New Roman"/>
                <a:cs typeface="Times New Roman"/>
              </a:rPr>
              <a:t>∑</a:t>
            </a:r>
            <a:r>
              <a:rPr dirty="0" baseline="34722" sz="1200" spc="-37" i="1">
                <a:latin typeface="Times New Roman"/>
                <a:cs typeface="Times New Roman"/>
              </a:rPr>
              <a:t>N</a:t>
            </a:r>
            <a:endParaRPr baseline="34722" sz="1200">
              <a:latin typeface="Times New Roman"/>
              <a:cs typeface="Times New Roman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2435199" y="1220138"/>
            <a:ext cx="80327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632460" algn="l"/>
              </a:tabLst>
            </a:pPr>
            <a:r>
              <a:rPr dirty="0" sz="800" spc="-25" i="1">
                <a:latin typeface="Times New Roman"/>
                <a:cs typeface="Times New Roman"/>
              </a:rPr>
              <a:t>j</a:t>
            </a:r>
            <a:r>
              <a:rPr dirty="0" sz="800" spc="-25">
                <a:latin typeface="LM Roman 10"/>
                <a:cs typeface="LM Roman 10"/>
              </a:rPr>
              <a:t>=</a:t>
            </a:r>
            <a:r>
              <a:rPr dirty="0" sz="800" spc="-25">
                <a:latin typeface="Times New Roman"/>
                <a:cs typeface="Times New Roman"/>
              </a:rPr>
              <a:t>1</a:t>
            </a:r>
            <a:r>
              <a:rPr dirty="0" sz="800">
                <a:latin typeface="Times New Roman"/>
                <a:cs typeface="Times New Roman"/>
              </a:rPr>
              <a:t>	</a:t>
            </a:r>
            <a:r>
              <a:rPr dirty="0" sz="800" spc="-25" i="1">
                <a:latin typeface="Times New Roman"/>
                <a:cs typeface="Times New Roman"/>
              </a:rPr>
              <a:t>j</a:t>
            </a:r>
            <a:r>
              <a:rPr dirty="0" sz="800" spc="-25">
                <a:latin typeface="LM Roman 10"/>
                <a:cs typeface="LM Roman 10"/>
              </a:rPr>
              <a:t>=</a:t>
            </a:r>
            <a:r>
              <a:rPr dirty="0" sz="800" spc="-25">
                <a:latin typeface="Times New Roman"/>
                <a:cs typeface="Times New Roman"/>
              </a:rPr>
              <a:t>1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2776004" y="1203158"/>
            <a:ext cx="68135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640080" algn="l"/>
              </a:tabLst>
            </a:pPr>
            <a:r>
              <a:rPr dirty="0" sz="800" spc="-50" i="1">
                <a:latin typeface="Times New Roman"/>
                <a:cs typeface="Times New Roman"/>
              </a:rPr>
              <a:t>j</a:t>
            </a:r>
            <a:r>
              <a:rPr dirty="0" sz="800" i="1">
                <a:latin typeface="Times New Roman"/>
                <a:cs typeface="Times New Roman"/>
              </a:rPr>
              <a:t>	</a:t>
            </a:r>
            <a:r>
              <a:rPr dirty="0" sz="800" spc="-50" i="1">
                <a:latin typeface="Times New Roman"/>
                <a:cs typeface="Times New Roman"/>
              </a:rPr>
              <a:t>j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3209099" y="1145056"/>
            <a:ext cx="33401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i="1">
                <a:latin typeface="Times New Roman"/>
                <a:cs typeface="Times New Roman"/>
              </a:rPr>
              <a:t>FP</a:t>
            </a:r>
            <a:r>
              <a:rPr dirty="0" sz="1100" spc="85" i="1">
                <a:latin typeface="Times New Roman"/>
                <a:cs typeface="Times New Roman"/>
              </a:rPr>
              <a:t> </a:t>
            </a:r>
            <a:r>
              <a:rPr dirty="0" baseline="42929" sz="1650" spc="-75" i="1">
                <a:latin typeface="LM Roman Dunhill 10"/>
                <a:cs typeface="LM Roman Dunhill 10"/>
              </a:rPr>
              <a:t>,</a:t>
            </a:r>
            <a:endParaRPr baseline="42929" sz="1650">
              <a:latin typeface="LM Roman Dunhill 10"/>
              <a:cs typeface="LM Roman Dunhill 10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4253763" y="1038947"/>
            <a:ext cx="18732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25">
                <a:latin typeface="Times New Roman"/>
                <a:cs typeface="Times New Roman"/>
              </a:rPr>
              <a:t>(1)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711263" y="1387854"/>
            <a:ext cx="3598545" cy="53594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-10">
                <a:latin typeface="Times New Roman"/>
                <a:cs typeface="Times New Roman"/>
              </a:rPr>
              <a:t>(known</a:t>
            </a:r>
            <a:r>
              <a:rPr dirty="0" sz="1100" spc="-30">
                <a:latin typeface="Times New Roman"/>
                <a:cs typeface="Times New Roman"/>
              </a:rPr>
              <a:t> </a:t>
            </a:r>
            <a:r>
              <a:rPr dirty="0" sz="1100">
                <a:latin typeface="Times New Roman"/>
                <a:cs typeface="Times New Roman"/>
              </a:rPr>
              <a:t>as</a:t>
            </a:r>
            <a:r>
              <a:rPr dirty="0" sz="1100" spc="-25">
                <a:latin typeface="Times New Roman"/>
                <a:cs typeface="Times New Roman"/>
              </a:rPr>
              <a:t> </a:t>
            </a:r>
            <a:r>
              <a:rPr dirty="0" sz="1100">
                <a:latin typeface="Times New Roman"/>
                <a:cs typeface="Times New Roman"/>
              </a:rPr>
              <a:t>micro</a:t>
            </a:r>
            <a:r>
              <a:rPr dirty="0" sz="1100" spc="-30">
                <a:latin typeface="Times New Roman"/>
                <a:cs typeface="Times New Roman"/>
              </a:rPr>
              <a:t> </a:t>
            </a:r>
            <a:r>
              <a:rPr dirty="0" sz="1100" spc="-10">
                <a:latin typeface="Times New Roman"/>
                <a:cs typeface="Times New Roman"/>
              </a:rPr>
              <a:t>average)</a:t>
            </a:r>
            <a:r>
              <a:rPr dirty="0" sz="1100" spc="-25">
                <a:latin typeface="Times New Roman"/>
                <a:cs typeface="Times New Roman"/>
              </a:rPr>
              <a:t> </a:t>
            </a:r>
            <a:r>
              <a:rPr dirty="0" sz="1100">
                <a:latin typeface="Times New Roman"/>
                <a:cs typeface="Times New Roman"/>
              </a:rPr>
              <a:t>where</a:t>
            </a:r>
            <a:r>
              <a:rPr dirty="0" sz="1100" spc="-30">
                <a:latin typeface="Times New Roman"/>
                <a:cs typeface="Times New Roman"/>
              </a:rPr>
              <a:t> </a:t>
            </a:r>
            <a:r>
              <a:rPr dirty="0" sz="1100" i="1">
                <a:latin typeface="Times New Roman"/>
                <a:cs typeface="Times New Roman"/>
              </a:rPr>
              <a:t>TP</a:t>
            </a:r>
            <a:r>
              <a:rPr dirty="0" baseline="-10416" sz="1200" i="1">
                <a:latin typeface="Times New Roman"/>
                <a:cs typeface="Times New Roman"/>
              </a:rPr>
              <a:t>i</a:t>
            </a:r>
            <a:r>
              <a:rPr dirty="0" baseline="-10416" sz="1200" spc="142" i="1">
                <a:latin typeface="Times New Roman"/>
                <a:cs typeface="Times New Roman"/>
              </a:rPr>
              <a:t> </a:t>
            </a:r>
            <a:r>
              <a:rPr dirty="0" sz="1100">
                <a:latin typeface="Times New Roman"/>
                <a:cs typeface="Times New Roman"/>
              </a:rPr>
              <a:t>means</a:t>
            </a:r>
            <a:r>
              <a:rPr dirty="0" sz="1100" spc="-30">
                <a:latin typeface="Times New Roman"/>
                <a:cs typeface="Times New Roman"/>
              </a:rPr>
              <a:t> </a:t>
            </a:r>
            <a:r>
              <a:rPr dirty="0" sz="1100">
                <a:latin typeface="Times New Roman"/>
                <a:cs typeface="Times New Roman"/>
              </a:rPr>
              <a:t>true</a:t>
            </a:r>
            <a:r>
              <a:rPr dirty="0" sz="1100" spc="-25">
                <a:latin typeface="Times New Roman"/>
                <a:cs typeface="Times New Roman"/>
              </a:rPr>
              <a:t> </a:t>
            </a:r>
            <a:r>
              <a:rPr dirty="0" sz="1100">
                <a:latin typeface="Times New Roman"/>
                <a:cs typeface="Times New Roman"/>
              </a:rPr>
              <a:t>positive</a:t>
            </a:r>
            <a:r>
              <a:rPr dirty="0" sz="1100" spc="-30">
                <a:latin typeface="Times New Roman"/>
                <a:cs typeface="Times New Roman"/>
              </a:rPr>
              <a:t> </a:t>
            </a:r>
            <a:r>
              <a:rPr dirty="0" sz="1100">
                <a:latin typeface="Times New Roman"/>
                <a:cs typeface="Times New Roman"/>
              </a:rPr>
              <a:t>on</a:t>
            </a:r>
            <a:r>
              <a:rPr dirty="0" sz="1100" spc="-25">
                <a:latin typeface="Times New Roman"/>
                <a:cs typeface="Times New Roman"/>
              </a:rPr>
              <a:t> the</a:t>
            </a:r>
            <a:endParaRPr sz="1100">
              <a:latin typeface="Times New Roman"/>
              <a:cs typeface="Times New Roman"/>
            </a:endParaRPr>
          </a:p>
          <a:p>
            <a:pPr marL="38100" marR="581025">
              <a:lnSpc>
                <a:spcPct val="102600"/>
              </a:lnSpc>
            </a:pPr>
            <a:r>
              <a:rPr dirty="0" sz="1100" i="1">
                <a:latin typeface="Times New Roman"/>
                <a:cs typeface="Times New Roman"/>
              </a:rPr>
              <a:t>ith</a:t>
            </a:r>
            <a:r>
              <a:rPr dirty="0" sz="1100" spc="-30" i="1">
                <a:latin typeface="Times New Roman"/>
                <a:cs typeface="Times New Roman"/>
              </a:rPr>
              <a:t> </a:t>
            </a:r>
            <a:r>
              <a:rPr dirty="0" sz="1100">
                <a:latin typeface="Times New Roman"/>
                <a:cs typeface="Times New Roman"/>
              </a:rPr>
              <a:t>class</a:t>
            </a:r>
            <a:r>
              <a:rPr dirty="0" sz="1100" spc="-25">
                <a:latin typeface="Times New Roman"/>
                <a:cs typeface="Times New Roman"/>
              </a:rPr>
              <a:t> </a:t>
            </a:r>
            <a:r>
              <a:rPr dirty="0" sz="1100">
                <a:latin typeface="Times New Roman"/>
                <a:cs typeface="Times New Roman"/>
              </a:rPr>
              <a:t>and</a:t>
            </a:r>
            <a:r>
              <a:rPr dirty="0" sz="1100" spc="-25">
                <a:latin typeface="Times New Roman"/>
                <a:cs typeface="Times New Roman"/>
              </a:rPr>
              <a:t> </a:t>
            </a:r>
            <a:r>
              <a:rPr dirty="0" sz="1100" i="1">
                <a:latin typeface="Times New Roman"/>
                <a:cs typeface="Times New Roman"/>
              </a:rPr>
              <a:t>FP</a:t>
            </a:r>
            <a:r>
              <a:rPr dirty="0" baseline="-10416" sz="1200" i="1">
                <a:latin typeface="Times New Roman"/>
                <a:cs typeface="Times New Roman"/>
              </a:rPr>
              <a:t>i</a:t>
            </a:r>
            <a:r>
              <a:rPr dirty="0" baseline="-10416" sz="1200" spc="142" i="1">
                <a:latin typeface="Times New Roman"/>
                <a:cs typeface="Times New Roman"/>
              </a:rPr>
              <a:t> </a:t>
            </a:r>
            <a:r>
              <a:rPr dirty="0" sz="1100">
                <a:latin typeface="Times New Roman"/>
                <a:cs typeface="Times New Roman"/>
              </a:rPr>
              <a:t>means</a:t>
            </a:r>
            <a:r>
              <a:rPr dirty="0" sz="1100" spc="-25">
                <a:latin typeface="Times New Roman"/>
                <a:cs typeface="Times New Roman"/>
              </a:rPr>
              <a:t> </a:t>
            </a:r>
            <a:r>
              <a:rPr dirty="0" sz="1100">
                <a:latin typeface="Times New Roman"/>
                <a:cs typeface="Times New Roman"/>
              </a:rPr>
              <a:t>false</a:t>
            </a:r>
            <a:r>
              <a:rPr dirty="0" sz="1100" spc="-25">
                <a:latin typeface="Times New Roman"/>
                <a:cs typeface="Times New Roman"/>
              </a:rPr>
              <a:t> </a:t>
            </a:r>
            <a:r>
              <a:rPr dirty="0" sz="1100">
                <a:latin typeface="Times New Roman"/>
                <a:cs typeface="Times New Roman"/>
              </a:rPr>
              <a:t>positive</a:t>
            </a:r>
            <a:r>
              <a:rPr dirty="0" sz="1100" spc="-30">
                <a:latin typeface="Times New Roman"/>
                <a:cs typeface="Times New Roman"/>
              </a:rPr>
              <a:t> </a:t>
            </a:r>
            <a:r>
              <a:rPr dirty="0" sz="1100">
                <a:latin typeface="Times New Roman"/>
                <a:cs typeface="Times New Roman"/>
              </a:rPr>
              <a:t>on</a:t>
            </a:r>
            <a:r>
              <a:rPr dirty="0" sz="1100" spc="-25">
                <a:latin typeface="Times New Roman"/>
                <a:cs typeface="Times New Roman"/>
              </a:rPr>
              <a:t> </a:t>
            </a:r>
            <a:r>
              <a:rPr dirty="0" sz="1100">
                <a:latin typeface="Times New Roman"/>
                <a:cs typeface="Times New Roman"/>
              </a:rPr>
              <a:t>the</a:t>
            </a:r>
            <a:r>
              <a:rPr dirty="0" sz="1100" spc="-25">
                <a:latin typeface="Times New Roman"/>
                <a:cs typeface="Times New Roman"/>
              </a:rPr>
              <a:t> </a:t>
            </a:r>
            <a:r>
              <a:rPr dirty="0" sz="1100" i="1">
                <a:latin typeface="Times New Roman"/>
                <a:cs typeface="Times New Roman"/>
              </a:rPr>
              <a:t>ith</a:t>
            </a:r>
            <a:r>
              <a:rPr dirty="0" sz="1100" spc="-25" i="1">
                <a:latin typeface="Times New Roman"/>
                <a:cs typeface="Times New Roman"/>
              </a:rPr>
              <a:t> </a:t>
            </a:r>
            <a:r>
              <a:rPr dirty="0" sz="1100" spc="-10">
                <a:latin typeface="Times New Roman"/>
                <a:cs typeface="Times New Roman"/>
              </a:rPr>
              <a:t>class. </a:t>
            </a:r>
            <a:r>
              <a:rPr dirty="0" sz="1100" spc="-50">
                <a:latin typeface="Times New Roman"/>
                <a:cs typeface="Times New Roman"/>
              </a:rPr>
              <a:t>We</a:t>
            </a:r>
            <a:r>
              <a:rPr dirty="0" sz="1100" spc="-20">
                <a:latin typeface="Times New Roman"/>
                <a:cs typeface="Times New Roman"/>
              </a:rPr>
              <a:t> </a:t>
            </a:r>
            <a:r>
              <a:rPr dirty="0" sz="1100">
                <a:latin typeface="Times New Roman"/>
                <a:cs typeface="Times New Roman"/>
              </a:rPr>
              <a:t>provide</a:t>
            </a:r>
            <a:r>
              <a:rPr dirty="0" sz="1100" spc="-50">
                <a:latin typeface="Times New Roman"/>
                <a:cs typeface="Times New Roman"/>
              </a:rPr>
              <a:t> </a:t>
            </a:r>
            <a:r>
              <a:rPr dirty="0" sz="1100" spc="-25">
                <a:latin typeface="Times New Roman"/>
                <a:cs typeface="Times New Roman"/>
              </a:rPr>
              <a:t>the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1641614" y="2011564"/>
            <a:ext cx="1878964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baseline="-37878" sz="1650" i="1">
                <a:latin typeface="Times New Roman"/>
                <a:cs typeface="Times New Roman"/>
              </a:rPr>
              <a:t>F</a:t>
            </a:r>
            <a:r>
              <a:rPr dirty="0" baseline="-62500" sz="1200">
                <a:latin typeface="Times New Roman"/>
                <a:cs typeface="Times New Roman"/>
              </a:rPr>
              <a:t>1</a:t>
            </a:r>
            <a:r>
              <a:rPr dirty="0" baseline="-62500" sz="1200" spc="127">
                <a:latin typeface="Times New Roman"/>
                <a:cs typeface="Times New Roman"/>
              </a:rPr>
              <a:t> </a:t>
            </a:r>
            <a:r>
              <a:rPr dirty="0" baseline="-37878" sz="1650">
                <a:latin typeface="Times New Roman"/>
                <a:cs typeface="Times New Roman"/>
              </a:rPr>
              <a:t>score</a:t>
            </a:r>
            <a:r>
              <a:rPr dirty="0" baseline="-37878" sz="1650" spc="330">
                <a:latin typeface="Times New Roman"/>
                <a:cs typeface="Times New Roman"/>
              </a:rPr>
              <a:t> </a:t>
            </a:r>
            <a:r>
              <a:rPr dirty="0" baseline="-37878" sz="1650" spc="-15">
                <a:latin typeface="LM Roman 10"/>
                <a:cs typeface="LM Roman 10"/>
              </a:rPr>
              <a:t>=</a:t>
            </a:r>
            <a:r>
              <a:rPr dirty="0" baseline="-37878" sz="1650" spc="-187">
                <a:latin typeface="LM Roman 10"/>
                <a:cs typeface="LM Roman 10"/>
              </a:rPr>
              <a:t> </a:t>
            </a:r>
            <a:r>
              <a:rPr dirty="0" baseline="-37878" sz="1650" spc="-15">
                <a:latin typeface="Times New Roman"/>
                <a:cs typeface="Times New Roman"/>
              </a:rPr>
              <a:t>2</a:t>
            </a:r>
            <a:r>
              <a:rPr dirty="0" baseline="-37878" sz="1650" spc="-240">
                <a:latin typeface="Times New Roman"/>
                <a:cs typeface="Times New Roman"/>
              </a:rPr>
              <a:t> </a:t>
            </a:r>
            <a:r>
              <a:rPr dirty="0" u="sng" sz="1100" spc="-5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sz="1100" spc="-10" i="1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PRE</a:t>
            </a:r>
            <a:r>
              <a:rPr dirty="0" u="sng" baseline="-10416" sz="1200" spc="-15" i="1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micro</a:t>
            </a:r>
            <a:r>
              <a:rPr dirty="0" u="sng" baseline="-10416" sz="1200" spc="-7" i="1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sz="1100" spc="-20" i="1">
                <a:uFill>
                  <a:solidFill>
                    <a:srgbClr val="000000"/>
                  </a:solidFill>
                </a:uFill>
                <a:latin typeface="DejaVu Sans Condensed"/>
                <a:cs typeface="DejaVu Sans Condensed"/>
              </a:rPr>
              <a:t>·</a:t>
            </a:r>
            <a:r>
              <a:rPr dirty="0" u="none" sz="1100" spc="-165" i="1">
                <a:latin typeface="DejaVu Sans Condensed"/>
                <a:cs typeface="DejaVu Sans Condensed"/>
              </a:rPr>
              <a:t> </a:t>
            </a:r>
            <a:r>
              <a:rPr dirty="0" u="sng" sz="1100" i="1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Recall</a:t>
            </a:r>
            <a:r>
              <a:rPr dirty="0" u="sng" sz="1100" spc="-15" i="1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none" baseline="-37878" sz="1650" spc="-75" i="1">
                <a:latin typeface="LM Roman Dunhill 10"/>
                <a:cs typeface="LM Roman Dunhill 10"/>
              </a:rPr>
              <a:t>,</a:t>
            </a:r>
            <a:endParaRPr baseline="-37878" sz="1650">
              <a:latin typeface="LM Roman Dunhill 10"/>
              <a:cs typeface="LM Roman Dunhill 10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4253763" y="2105354"/>
            <a:ext cx="18732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25">
                <a:latin typeface="Times New Roman"/>
                <a:cs typeface="Times New Roman"/>
              </a:rPr>
              <a:t>(2)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711263" y="2160890"/>
            <a:ext cx="2755900" cy="437515"/>
          </a:xfrm>
          <a:prstGeom prst="rect">
            <a:avLst/>
          </a:prstGeom>
        </p:spPr>
        <p:txBody>
          <a:bodyPr wrap="square" lIns="0" tIns="50800" rIns="0" bIns="0" rtlCol="0" vert="horz">
            <a:spAutoFit/>
          </a:bodyPr>
          <a:lstStyle/>
          <a:p>
            <a:pPr marL="1725295">
              <a:lnSpc>
                <a:spcPct val="100000"/>
              </a:lnSpc>
              <a:spcBef>
                <a:spcPts val="400"/>
              </a:spcBef>
            </a:pPr>
            <a:r>
              <a:rPr dirty="0" sz="1100" spc="-10" i="1">
                <a:latin typeface="Times New Roman"/>
                <a:cs typeface="Times New Roman"/>
              </a:rPr>
              <a:t>PRE</a:t>
            </a:r>
            <a:r>
              <a:rPr dirty="0" baseline="-10416" sz="1200" spc="-15" i="1">
                <a:latin typeface="Times New Roman"/>
                <a:cs typeface="Times New Roman"/>
              </a:rPr>
              <a:t>micro</a:t>
            </a:r>
            <a:r>
              <a:rPr dirty="0" baseline="-10416" sz="1200" spc="-30" i="1">
                <a:latin typeface="Times New Roman"/>
                <a:cs typeface="Times New Roman"/>
              </a:rPr>
              <a:t> </a:t>
            </a:r>
            <a:r>
              <a:rPr dirty="0" sz="1100" spc="-10">
                <a:latin typeface="LM Roman 10"/>
                <a:cs typeface="LM Roman 10"/>
              </a:rPr>
              <a:t>+</a:t>
            </a:r>
            <a:r>
              <a:rPr dirty="0" sz="1100" spc="-215">
                <a:latin typeface="LM Roman 10"/>
                <a:cs typeface="LM Roman 10"/>
              </a:rPr>
              <a:t> </a:t>
            </a:r>
            <a:r>
              <a:rPr dirty="0" sz="1100" spc="-10" i="1">
                <a:latin typeface="Times New Roman"/>
                <a:cs typeface="Times New Roman"/>
              </a:rPr>
              <a:t>Recall</a:t>
            </a:r>
            <a:endParaRPr sz="1100">
              <a:latin typeface="Times New Roman"/>
              <a:cs typeface="Times New Roman"/>
            </a:endParaRPr>
          </a:p>
          <a:p>
            <a:pPr marL="38100">
              <a:lnSpc>
                <a:spcPct val="100000"/>
              </a:lnSpc>
              <a:spcBef>
                <a:spcPts val="300"/>
              </a:spcBef>
            </a:pPr>
            <a:r>
              <a:rPr dirty="0" sz="1100">
                <a:latin typeface="Times New Roman"/>
                <a:cs typeface="Times New Roman"/>
              </a:rPr>
              <a:t>where</a:t>
            </a:r>
            <a:r>
              <a:rPr dirty="0" sz="1100" spc="-30">
                <a:latin typeface="Times New Roman"/>
                <a:cs typeface="Times New Roman"/>
              </a:rPr>
              <a:t> </a:t>
            </a:r>
            <a:r>
              <a:rPr dirty="0" sz="1100">
                <a:latin typeface="Times New Roman"/>
                <a:cs typeface="Times New Roman"/>
              </a:rPr>
              <a:t>the</a:t>
            </a:r>
            <a:r>
              <a:rPr dirty="0" sz="1100" spc="-25">
                <a:latin typeface="Times New Roman"/>
                <a:cs typeface="Times New Roman"/>
              </a:rPr>
              <a:t> </a:t>
            </a:r>
            <a:r>
              <a:rPr dirty="0" sz="1100">
                <a:latin typeface="Times New Roman"/>
                <a:cs typeface="Times New Roman"/>
              </a:rPr>
              <a:t>recall</a:t>
            </a:r>
            <a:r>
              <a:rPr dirty="0" sz="1100" spc="-30">
                <a:latin typeface="Times New Roman"/>
                <a:cs typeface="Times New Roman"/>
              </a:rPr>
              <a:t> </a:t>
            </a:r>
            <a:r>
              <a:rPr dirty="0" sz="1100">
                <a:latin typeface="Times New Roman"/>
                <a:cs typeface="Times New Roman"/>
              </a:rPr>
              <a:t>(or</a:t>
            </a:r>
            <a:r>
              <a:rPr dirty="0" sz="1100" spc="-25">
                <a:latin typeface="Times New Roman"/>
                <a:cs typeface="Times New Roman"/>
              </a:rPr>
              <a:t> </a:t>
            </a:r>
            <a:r>
              <a:rPr dirty="0" sz="1100">
                <a:latin typeface="Times New Roman"/>
                <a:cs typeface="Times New Roman"/>
              </a:rPr>
              <a:t>sensitivity)</a:t>
            </a:r>
            <a:r>
              <a:rPr dirty="0" sz="1100" spc="-25">
                <a:latin typeface="Times New Roman"/>
                <a:cs typeface="Times New Roman"/>
              </a:rPr>
              <a:t> </a:t>
            </a:r>
            <a:r>
              <a:rPr dirty="0" sz="1100">
                <a:latin typeface="Times New Roman"/>
                <a:cs typeface="Times New Roman"/>
              </a:rPr>
              <a:t>is</a:t>
            </a:r>
            <a:r>
              <a:rPr dirty="0" sz="1100" spc="-30">
                <a:latin typeface="Times New Roman"/>
                <a:cs typeface="Times New Roman"/>
              </a:rPr>
              <a:t> </a:t>
            </a:r>
            <a:r>
              <a:rPr dirty="0" sz="1100" spc="-10">
                <a:latin typeface="Times New Roman"/>
                <a:cs typeface="Times New Roman"/>
              </a:rPr>
              <a:t>given</a:t>
            </a:r>
            <a:r>
              <a:rPr dirty="0" sz="1100" spc="-25">
                <a:latin typeface="Times New Roman"/>
                <a:cs typeface="Times New Roman"/>
              </a:rPr>
              <a:t> by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22" name="object 22" descr=""/>
          <p:cNvSpPr txBox="1"/>
          <p:nvPr/>
        </p:nvSpPr>
        <p:spPr>
          <a:xfrm>
            <a:off x="2556040" y="2643948"/>
            <a:ext cx="24257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baseline="-25252" sz="1650" spc="-37">
                <a:latin typeface="Times New Roman"/>
                <a:cs typeface="Times New Roman"/>
              </a:rPr>
              <a:t>∑</a:t>
            </a:r>
            <a:r>
              <a:rPr dirty="0" sz="800" spc="-25" i="1">
                <a:latin typeface="Times New Roman"/>
                <a:cs typeface="Times New Roman"/>
              </a:rPr>
              <a:t>N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23" name="object 23" descr=""/>
          <p:cNvSpPr txBox="1"/>
          <p:nvPr/>
        </p:nvSpPr>
        <p:spPr>
          <a:xfrm>
            <a:off x="2833941" y="2698837"/>
            <a:ext cx="26606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-25" i="1">
                <a:latin typeface="Times New Roman"/>
                <a:cs typeface="Times New Roman"/>
              </a:rPr>
              <a:t>TP</a:t>
            </a:r>
            <a:r>
              <a:rPr dirty="0" baseline="-10416" sz="1200" spc="-37" i="1">
                <a:latin typeface="Times New Roman"/>
                <a:cs typeface="Times New Roman"/>
              </a:rPr>
              <a:t>j</a:t>
            </a:r>
            <a:endParaRPr baseline="-10416" sz="1200">
              <a:latin typeface="Times New Roman"/>
              <a:cs typeface="Times New Roman"/>
            </a:endParaRPr>
          </a:p>
        </p:txBody>
      </p:sp>
      <p:sp>
        <p:nvSpPr>
          <p:cNvPr id="24" name="object 24" descr=""/>
          <p:cNvSpPr txBox="1"/>
          <p:nvPr/>
        </p:nvSpPr>
        <p:spPr>
          <a:xfrm>
            <a:off x="2238260" y="2862731"/>
            <a:ext cx="24257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baseline="-25252" sz="1650" spc="-37">
                <a:latin typeface="Times New Roman"/>
                <a:cs typeface="Times New Roman"/>
              </a:rPr>
              <a:t>∑</a:t>
            </a:r>
            <a:r>
              <a:rPr dirty="0" sz="800" spc="-25" i="1">
                <a:latin typeface="Times New Roman"/>
                <a:cs typeface="Times New Roman"/>
              </a:rPr>
              <a:t>N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25" name="object 25" descr=""/>
          <p:cNvSpPr txBox="1"/>
          <p:nvPr/>
        </p:nvSpPr>
        <p:spPr>
          <a:xfrm>
            <a:off x="2362441" y="2992715"/>
            <a:ext cx="80327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632460" algn="l"/>
              </a:tabLst>
            </a:pPr>
            <a:r>
              <a:rPr dirty="0" sz="800" spc="-25" i="1">
                <a:latin typeface="Times New Roman"/>
                <a:cs typeface="Times New Roman"/>
              </a:rPr>
              <a:t>j</a:t>
            </a:r>
            <a:r>
              <a:rPr dirty="0" sz="800" spc="-25">
                <a:latin typeface="LM Roman 10"/>
                <a:cs typeface="LM Roman 10"/>
              </a:rPr>
              <a:t>=</a:t>
            </a:r>
            <a:r>
              <a:rPr dirty="0" sz="800" spc="-25">
                <a:latin typeface="Times New Roman"/>
                <a:cs typeface="Times New Roman"/>
              </a:rPr>
              <a:t>1</a:t>
            </a:r>
            <a:r>
              <a:rPr dirty="0" sz="800">
                <a:latin typeface="Times New Roman"/>
                <a:cs typeface="Times New Roman"/>
              </a:rPr>
              <a:t>	</a:t>
            </a:r>
            <a:r>
              <a:rPr dirty="0" sz="800" spc="-25" i="1">
                <a:latin typeface="Times New Roman"/>
                <a:cs typeface="Times New Roman"/>
              </a:rPr>
              <a:t>j</a:t>
            </a:r>
            <a:r>
              <a:rPr dirty="0" sz="800" spc="-25">
                <a:latin typeface="LM Roman 10"/>
                <a:cs typeface="LM Roman 10"/>
              </a:rPr>
              <a:t>=</a:t>
            </a:r>
            <a:r>
              <a:rPr dirty="0" sz="800" spc="-25">
                <a:latin typeface="Times New Roman"/>
                <a:cs typeface="Times New Roman"/>
              </a:rPr>
              <a:t>1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26" name="object 26" descr=""/>
          <p:cNvSpPr txBox="1"/>
          <p:nvPr/>
        </p:nvSpPr>
        <p:spPr>
          <a:xfrm>
            <a:off x="2516162" y="2917633"/>
            <a:ext cx="90170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i="1">
                <a:latin typeface="Times New Roman"/>
                <a:cs typeface="Times New Roman"/>
              </a:rPr>
              <a:t>TP</a:t>
            </a:r>
            <a:r>
              <a:rPr dirty="0" baseline="-10416" sz="1200" i="1">
                <a:latin typeface="Times New Roman"/>
                <a:cs typeface="Times New Roman"/>
              </a:rPr>
              <a:t>j</a:t>
            </a:r>
            <a:r>
              <a:rPr dirty="0" baseline="-10416" sz="1200" spc="-30" i="1">
                <a:latin typeface="Times New Roman"/>
                <a:cs typeface="Times New Roman"/>
              </a:rPr>
              <a:t> </a:t>
            </a:r>
            <a:r>
              <a:rPr dirty="0" sz="1100" spc="-10">
                <a:latin typeface="LM Roman 10"/>
                <a:cs typeface="LM Roman 10"/>
              </a:rPr>
              <a:t>+</a:t>
            </a:r>
            <a:r>
              <a:rPr dirty="0" sz="1100" spc="-215">
                <a:latin typeface="LM Roman 10"/>
                <a:cs typeface="LM Roman 10"/>
              </a:rPr>
              <a:t> </a:t>
            </a:r>
            <a:r>
              <a:rPr dirty="0" baseline="-5050" sz="1650">
                <a:latin typeface="Times New Roman"/>
                <a:cs typeface="Times New Roman"/>
              </a:rPr>
              <a:t>∑</a:t>
            </a:r>
            <a:r>
              <a:rPr dirty="0" baseline="31250" sz="1200" i="1">
                <a:latin typeface="Times New Roman"/>
                <a:cs typeface="Times New Roman"/>
              </a:rPr>
              <a:t>N</a:t>
            </a:r>
            <a:r>
              <a:rPr dirty="0" baseline="31250" sz="1200" spc="322" i="1">
                <a:latin typeface="Times New Roman"/>
                <a:cs typeface="Times New Roman"/>
              </a:rPr>
              <a:t>  </a:t>
            </a:r>
            <a:r>
              <a:rPr dirty="0" sz="1100" spc="-25" i="1">
                <a:latin typeface="Times New Roman"/>
                <a:cs typeface="Times New Roman"/>
              </a:rPr>
              <a:t>FN</a:t>
            </a:r>
            <a:r>
              <a:rPr dirty="0" baseline="-10416" sz="1200" spc="-37" i="1">
                <a:latin typeface="Times New Roman"/>
                <a:cs typeface="Times New Roman"/>
              </a:rPr>
              <a:t>j</a:t>
            </a:r>
            <a:endParaRPr baseline="-10416" sz="1200">
              <a:latin typeface="Times New Roman"/>
              <a:cs typeface="Times New Roman"/>
            </a:endParaRPr>
          </a:p>
        </p:txBody>
      </p:sp>
      <p:sp>
        <p:nvSpPr>
          <p:cNvPr id="27" name="object 27" descr=""/>
          <p:cNvSpPr txBox="1"/>
          <p:nvPr/>
        </p:nvSpPr>
        <p:spPr>
          <a:xfrm>
            <a:off x="1699742" y="2811537"/>
            <a:ext cx="177800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  <a:tabLst>
                <a:tab pos="992505" algn="l"/>
                <a:tab pos="1685925" algn="l"/>
              </a:tabLst>
            </a:pPr>
            <a:r>
              <a:rPr dirty="0" sz="1100" i="1">
                <a:latin typeface="Times New Roman"/>
                <a:cs typeface="Times New Roman"/>
              </a:rPr>
              <a:t>Recall </a:t>
            </a:r>
            <a:r>
              <a:rPr dirty="0" sz="1100">
                <a:latin typeface="LM Roman 10"/>
                <a:cs typeface="LM Roman 10"/>
              </a:rPr>
              <a:t>= </a:t>
            </a:r>
            <a:r>
              <a:rPr dirty="0" u="sng" baseline="41666" sz="120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dirty="0" u="sng" baseline="41666" sz="1200" spc="-37" i="1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j</a:t>
            </a:r>
            <a:r>
              <a:rPr dirty="0" u="sng" baseline="41666" sz="1200" spc="-37">
                <a:uFill>
                  <a:solidFill>
                    <a:srgbClr val="000000"/>
                  </a:solidFill>
                </a:uFill>
                <a:latin typeface="LM Roman 10"/>
                <a:cs typeface="LM Roman 10"/>
              </a:rPr>
              <a:t>=</a:t>
            </a:r>
            <a:r>
              <a:rPr dirty="0" u="sng" baseline="41666" sz="1200" spc="-37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1</a:t>
            </a:r>
            <a:r>
              <a:rPr dirty="0" u="sng" baseline="41666" sz="120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dirty="0" u="none" baseline="41666" sz="1200" spc="-127">
                <a:latin typeface="Times New Roman"/>
                <a:cs typeface="Times New Roman"/>
              </a:rPr>
              <a:t> </a:t>
            </a:r>
            <a:r>
              <a:rPr dirty="0" u="none" sz="1100" i="1">
                <a:latin typeface="LM Roman Dunhill 10"/>
                <a:cs typeface="LM Roman Dunhill 10"/>
              </a:rPr>
              <a:t>,</a:t>
            </a:r>
            <a:endParaRPr sz="1100">
              <a:latin typeface="LM Roman Dunhill 10"/>
              <a:cs typeface="LM Roman Dunhill 10"/>
            </a:endParaRPr>
          </a:p>
        </p:txBody>
      </p:sp>
      <p:sp>
        <p:nvSpPr>
          <p:cNvPr id="28" name="object 28" descr=""/>
          <p:cNvSpPr txBox="1"/>
          <p:nvPr/>
        </p:nvSpPr>
        <p:spPr>
          <a:xfrm>
            <a:off x="4253763" y="2811537"/>
            <a:ext cx="18732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25">
                <a:latin typeface="Times New Roman"/>
                <a:cs typeface="Times New Roman"/>
              </a:rPr>
              <a:t>(3)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29" name="object 29" descr=""/>
          <p:cNvSpPr txBox="1"/>
          <p:nvPr/>
        </p:nvSpPr>
        <p:spPr>
          <a:xfrm>
            <a:off x="711263" y="3212463"/>
            <a:ext cx="273685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>
                <a:latin typeface="Times New Roman"/>
                <a:cs typeface="Times New Roman"/>
              </a:rPr>
              <a:t>where</a:t>
            </a:r>
            <a:r>
              <a:rPr dirty="0" sz="1100" spc="-30">
                <a:latin typeface="Times New Roman"/>
                <a:cs typeface="Times New Roman"/>
              </a:rPr>
              <a:t> </a:t>
            </a:r>
            <a:r>
              <a:rPr dirty="0" sz="1100" i="1">
                <a:latin typeface="Times New Roman"/>
                <a:cs typeface="Times New Roman"/>
              </a:rPr>
              <a:t>FN</a:t>
            </a:r>
            <a:r>
              <a:rPr dirty="0" baseline="-10416" sz="1200" i="1">
                <a:latin typeface="Times New Roman"/>
                <a:cs typeface="Times New Roman"/>
              </a:rPr>
              <a:t>j</a:t>
            </a:r>
            <a:r>
              <a:rPr dirty="0" baseline="-10416" sz="1200" spc="142" i="1">
                <a:latin typeface="Times New Roman"/>
                <a:cs typeface="Times New Roman"/>
              </a:rPr>
              <a:t> </a:t>
            </a:r>
            <a:r>
              <a:rPr dirty="0" sz="1100">
                <a:latin typeface="Times New Roman"/>
                <a:cs typeface="Times New Roman"/>
              </a:rPr>
              <a:t>means</a:t>
            </a:r>
            <a:r>
              <a:rPr dirty="0" sz="1100" spc="-25">
                <a:latin typeface="Times New Roman"/>
                <a:cs typeface="Times New Roman"/>
              </a:rPr>
              <a:t> </a:t>
            </a:r>
            <a:r>
              <a:rPr dirty="0" sz="1100">
                <a:latin typeface="Times New Roman"/>
                <a:cs typeface="Times New Roman"/>
              </a:rPr>
              <a:t>false</a:t>
            </a:r>
            <a:r>
              <a:rPr dirty="0" sz="1100" spc="-25">
                <a:latin typeface="Times New Roman"/>
                <a:cs typeface="Times New Roman"/>
              </a:rPr>
              <a:t> </a:t>
            </a:r>
            <a:r>
              <a:rPr dirty="0" sz="1100" spc="-10">
                <a:latin typeface="Times New Roman"/>
                <a:cs typeface="Times New Roman"/>
              </a:rPr>
              <a:t>negative</a:t>
            </a:r>
            <a:r>
              <a:rPr dirty="0" sz="1100" spc="-25">
                <a:latin typeface="Times New Roman"/>
                <a:cs typeface="Times New Roman"/>
              </a:rPr>
              <a:t> </a:t>
            </a:r>
            <a:r>
              <a:rPr dirty="0" sz="1100">
                <a:latin typeface="Times New Roman"/>
                <a:cs typeface="Times New Roman"/>
              </a:rPr>
              <a:t>on</a:t>
            </a:r>
            <a:r>
              <a:rPr dirty="0" sz="1100" spc="-25">
                <a:latin typeface="Times New Roman"/>
                <a:cs typeface="Times New Roman"/>
              </a:rPr>
              <a:t> </a:t>
            </a:r>
            <a:r>
              <a:rPr dirty="0" sz="1100">
                <a:latin typeface="Times New Roman"/>
                <a:cs typeface="Times New Roman"/>
              </a:rPr>
              <a:t>the</a:t>
            </a:r>
            <a:r>
              <a:rPr dirty="0" sz="1100" spc="-25">
                <a:latin typeface="Times New Roman"/>
                <a:cs typeface="Times New Roman"/>
              </a:rPr>
              <a:t> </a:t>
            </a:r>
            <a:r>
              <a:rPr dirty="0" sz="1100" i="1">
                <a:latin typeface="Times New Roman"/>
                <a:cs typeface="Times New Roman"/>
              </a:rPr>
              <a:t>jth</a:t>
            </a:r>
            <a:r>
              <a:rPr dirty="0" sz="1100" spc="-30" i="1">
                <a:latin typeface="Times New Roman"/>
                <a:cs typeface="Times New Roman"/>
              </a:rPr>
              <a:t> </a:t>
            </a:r>
            <a:r>
              <a:rPr dirty="0" sz="1100" spc="-10">
                <a:latin typeface="Times New Roman"/>
                <a:cs typeface="Times New Roman"/>
              </a:rPr>
              <a:t>class.</a:t>
            </a:r>
            <a:endParaRPr sz="1100">
              <a:latin typeface="Times New Roman"/>
              <a:cs typeface="Times New Roman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51676" y="646396"/>
            <a:ext cx="466090" cy="100266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algn="ctr" marL="12065" marR="5080" indent="-635">
              <a:lnSpc>
                <a:spcPts val="700"/>
              </a:lnSpc>
              <a:spcBef>
                <a:spcPts val="135"/>
              </a:spcBef>
            </a:pPr>
            <a:r>
              <a:rPr dirty="0" sz="60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Enhancing</a:t>
            </a:r>
            <a:r>
              <a:rPr dirty="0" sz="600" spc="-5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 </a:t>
            </a:r>
            <a:r>
              <a:rPr dirty="0" sz="600" spc="-25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3D</a:t>
            </a:r>
            <a:r>
              <a:rPr dirty="0" sz="600" spc="50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 </a:t>
            </a:r>
            <a:r>
              <a:rPr dirty="0" sz="60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Point</a:t>
            </a:r>
            <a:r>
              <a:rPr dirty="0" sz="600" spc="-2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 </a:t>
            </a:r>
            <a:r>
              <a:rPr dirty="0" sz="600" spc="-1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Cloud</a:t>
            </a:r>
            <a:r>
              <a:rPr dirty="0" sz="600" spc="50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 </a:t>
            </a:r>
            <a:r>
              <a:rPr dirty="0" sz="600" spc="-1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Classification</a:t>
            </a:r>
            <a:r>
              <a:rPr dirty="0" sz="600" spc="50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 </a:t>
            </a:r>
            <a:r>
              <a:rPr dirty="0" sz="60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with</a:t>
            </a:r>
            <a:r>
              <a:rPr dirty="0" sz="600" spc="-5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 </a:t>
            </a:r>
            <a:r>
              <a:rPr dirty="0" sz="600" spc="-1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Measure-</a:t>
            </a:r>
            <a:r>
              <a:rPr dirty="0" sz="600" spc="50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 </a:t>
            </a:r>
            <a:r>
              <a:rPr dirty="0" sz="600" spc="-1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Theoretic</a:t>
            </a:r>
            <a:r>
              <a:rPr dirty="0" sz="600" spc="50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 </a:t>
            </a:r>
            <a:r>
              <a:rPr dirty="0" sz="600" spc="-1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Features:</a:t>
            </a:r>
            <a:r>
              <a:rPr dirty="0" sz="600" spc="50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 </a:t>
            </a:r>
            <a:r>
              <a:rPr dirty="0" sz="600" spc="-1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Integrating</a:t>
            </a:r>
            <a:r>
              <a:rPr dirty="0" sz="600" spc="50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 </a:t>
            </a:r>
            <a:r>
              <a:rPr dirty="0" sz="600" spc="-1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Product</a:t>
            </a:r>
            <a:r>
              <a:rPr dirty="0" sz="600" spc="50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 </a:t>
            </a:r>
            <a:r>
              <a:rPr dirty="0" sz="600" spc="-1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Coefficients</a:t>
            </a:r>
            <a:r>
              <a:rPr dirty="0" sz="600" spc="50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 </a:t>
            </a:r>
            <a:r>
              <a:rPr dirty="0" sz="60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into</a:t>
            </a:r>
            <a:r>
              <a:rPr dirty="0" sz="600" spc="-5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 </a:t>
            </a:r>
            <a:r>
              <a:rPr dirty="0" sz="600" spc="-1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LiDAR</a:t>
            </a:r>
            <a:r>
              <a:rPr dirty="0" sz="600" spc="50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 </a:t>
            </a:r>
            <a:r>
              <a:rPr dirty="0" sz="600" spc="-1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Analysis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3" name="object 3" descr=""/>
          <p:cNvSpPr/>
          <p:nvPr/>
        </p:nvSpPr>
        <p:spPr>
          <a:xfrm>
            <a:off x="0" y="0"/>
            <a:ext cx="4608195" cy="569595"/>
          </a:xfrm>
          <a:custGeom>
            <a:avLst/>
            <a:gdLst/>
            <a:ahLst/>
            <a:cxnLst/>
            <a:rect l="l" t="t" r="r" b="b"/>
            <a:pathLst>
              <a:path w="4608195" h="569595">
                <a:moveTo>
                  <a:pt x="4608004" y="0"/>
                </a:moveTo>
                <a:lnTo>
                  <a:pt x="0" y="0"/>
                </a:lnTo>
                <a:lnTo>
                  <a:pt x="0" y="569366"/>
                </a:lnTo>
                <a:lnTo>
                  <a:pt x="4608004" y="569366"/>
                </a:lnTo>
                <a:lnTo>
                  <a:pt x="460800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1013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Dimensionality</a:t>
            </a:r>
            <a:r>
              <a:rPr dirty="0" spc="130"/>
              <a:t> </a:t>
            </a:r>
            <a:r>
              <a:rPr dirty="0"/>
              <a:t>reduction:</a:t>
            </a:r>
            <a:r>
              <a:rPr dirty="0" spc="250"/>
              <a:t> </a:t>
            </a:r>
            <a:r>
              <a:rPr dirty="0" spc="-25"/>
              <a:t>PCA</a:t>
            </a:r>
          </a:p>
        </p:txBody>
      </p:sp>
      <p:sp>
        <p:nvSpPr>
          <p:cNvPr id="5" name="object 5" descr=""/>
          <p:cNvSpPr txBox="1"/>
          <p:nvPr/>
        </p:nvSpPr>
        <p:spPr>
          <a:xfrm>
            <a:off x="711263" y="548297"/>
            <a:ext cx="3663950" cy="1056640"/>
          </a:xfrm>
          <a:prstGeom prst="rect">
            <a:avLst/>
          </a:prstGeom>
        </p:spPr>
        <p:txBody>
          <a:bodyPr wrap="square" lIns="0" tIns="7429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585"/>
              </a:spcBef>
            </a:pPr>
            <a:r>
              <a:rPr dirty="0" sz="800">
                <a:latin typeface="Times New Roman"/>
                <a:cs typeface="Times New Roman"/>
              </a:rPr>
              <a:t>The</a:t>
            </a:r>
            <a:r>
              <a:rPr dirty="0" sz="800" spc="-20">
                <a:latin typeface="Times New Roman"/>
                <a:cs typeface="Times New Roman"/>
              </a:rPr>
              <a:t> </a:t>
            </a:r>
            <a:r>
              <a:rPr dirty="0" sz="800">
                <a:latin typeface="Times New Roman"/>
                <a:cs typeface="Times New Roman"/>
              </a:rPr>
              <a:t>low</a:t>
            </a:r>
            <a:r>
              <a:rPr dirty="0" sz="800" spc="-15">
                <a:latin typeface="Times New Roman"/>
                <a:cs typeface="Times New Roman"/>
              </a:rPr>
              <a:t> </a:t>
            </a:r>
            <a:r>
              <a:rPr dirty="0" sz="800">
                <a:latin typeface="Times New Roman"/>
                <a:cs typeface="Times New Roman"/>
              </a:rPr>
              <a:t>dimensional</a:t>
            </a:r>
            <a:r>
              <a:rPr dirty="0" sz="800" spc="-15">
                <a:latin typeface="Times New Roman"/>
                <a:cs typeface="Times New Roman"/>
              </a:rPr>
              <a:t> </a:t>
            </a:r>
            <a:r>
              <a:rPr dirty="0" sz="800">
                <a:latin typeface="Times New Roman"/>
                <a:cs typeface="Times New Roman"/>
              </a:rPr>
              <a:t>data</a:t>
            </a:r>
            <a:r>
              <a:rPr dirty="0" sz="800" spc="-15">
                <a:latin typeface="Times New Roman"/>
                <a:cs typeface="Times New Roman"/>
              </a:rPr>
              <a:t> </a:t>
            </a:r>
            <a:r>
              <a:rPr dirty="0" sz="800">
                <a:latin typeface="Times New Roman"/>
                <a:cs typeface="Times New Roman"/>
              </a:rPr>
              <a:t>representation</a:t>
            </a:r>
            <a:r>
              <a:rPr dirty="0" sz="800" spc="-15">
                <a:latin typeface="Times New Roman"/>
                <a:cs typeface="Times New Roman"/>
              </a:rPr>
              <a:t> </a:t>
            </a:r>
            <a:r>
              <a:rPr dirty="0" sz="800">
                <a:latin typeface="Times New Roman"/>
                <a:cs typeface="Times New Roman"/>
              </a:rPr>
              <a:t>is</a:t>
            </a:r>
            <a:r>
              <a:rPr dirty="0" sz="800" spc="-15">
                <a:latin typeface="Times New Roman"/>
                <a:cs typeface="Times New Roman"/>
              </a:rPr>
              <a:t> </a:t>
            </a:r>
            <a:r>
              <a:rPr dirty="0" sz="800">
                <a:latin typeface="Times New Roman"/>
                <a:cs typeface="Times New Roman"/>
              </a:rPr>
              <a:t>obtained</a:t>
            </a:r>
            <a:r>
              <a:rPr dirty="0" sz="800" spc="-15">
                <a:latin typeface="Times New Roman"/>
                <a:cs typeface="Times New Roman"/>
              </a:rPr>
              <a:t> </a:t>
            </a:r>
            <a:r>
              <a:rPr dirty="0" sz="800">
                <a:latin typeface="Times New Roman"/>
                <a:cs typeface="Times New Roman"/>
              </a:rPr>
              <a:t>by</a:t>
            </a:r>
            <a:r>
              <a:rPr dirty="0" sz="800" spc="-15">
                <a:latin typeface="Times New Roman"/>
                <a:cs typeface="Times New Roman"/>
              </a:rPr>
              <a:t> </a:t>
            </a:r>
            <a:r>
              <a:rPr dirty="0" sz="800">
                <a:latin typeface="Times New Roman"/>
                <a:cs typeface="Times New Roman"/>
              </a:rPr>
              <a:t>mapping</a:t>
            </a:r>
            <a:r>
              <a:rPr dirty="0" sz="800" spc="-15">
                <a:latin typeface="Times New Roman"/>
                <a:cs typeface="Times New Roman"/>
              </a:rPr>
              <a:t> </a:t>
            </a:r>
            <a:r>
              <a:rPr dirty="0" sz="800">
                <a:latin typeface="Times New Roman"/>
                <a:cs typeface="Times New Roman"/>
              </a:rPr>
              <a:t>the</a:t>
            </a:r>
            <a:r>
              <a:rPr dirty="0" sz="800" spc="-15">
                <a:latin typeface="Times New Roman"/>
                <a:cs typeface="Times New Roman"/>
              </a:rPr>
              <a:t> </a:t>
            </a:r>
            <a:r>
              <a:rPr dirty="0" sz="800">
                <a:latin typeface="Times New Roman"/>
                <a:cs typeface="Times New Roman"/>
              </a:rPr>
              <a:t>data</a:t>
            </a:r>
            <a:r>
              <a:rPr dirty="0" sz="800" spc="-15">
                <a:latin typeface="Times New Roman"/>
                <a:cs typeface="Times New Roman"/>
              </a:rPr>
              <a:t> </a:t>
            </a:r>
            <a:r>
              <a:rPr dirty="0" sz="800">
                <a:latin typeface="Times New Roman"/>
                <a:cs typeface="Times New Roman"/>
              </a:rPr>
              <a:t>via</a:t>
            </a:r>
            <a:r>
              <a:rPr dirty="0" sz="800" spc="-15">
                <a:latin typeface="Times New Roman"/>
                <a:cs typeface="Times New Roman"/>
              </a:rPr>
              <a:t> </a:t>
            </a:r>
            <a:r>
              <a:rPr dirty="0" sz="800" i="1">
                <a:latin typeface="Times New Roman"/>
                <a:cs typeface="Times New Roman"/>
              </a:rPr>
              <a:t>M</a:t>
            </a:r>
            <a:r>
              <a:rPr dirty="0" sz="800">
                <a:latin typeface="Times New Roman"/>
                <a:cs typeface="Times New Roman"/>
              </a:rPr>
              <a:t>,</a:t>
            </a:r>
            <a:r>
              <a:rPr dirty="0" sz="800" spc="-15">
                <a:latin typeface="Times New Roman"/>
                <a:cs typeface="Times New Roman"/>
              </a:rPr>
              <a:t> </a:t>
            </a:r>
            <a:r>
              <a:rPr dirty="0" sz="800" spc="-20">
                <a:latin typeface="Times New Roman"/>
                <a:cs typeface="Times New Roman"/>
              </a:rPr>
              <a:t>i.e.</a:t>
            </a:r>
            <a:endParaRPr sz="800">
              <a:latin typeface="Times New Roman"/>
              <a:cs typeface="Times New Roman"/>
            </a:endParaRPr>
          </a:p>
          <a:p>
            <a:pPr algn="ctr" marL="90805">
              <a:lnSpc>
                <a:spcPct val="100000"/>
              </a:lnSpc>
              <a:spcBef>
                <a:spcPts val="484"/>
              </a:spcBef>
            </a:pPr>
            <a:r>
              <a:rPr dirty="0" sz="800" i="1">
                <a:latin typeface="Times New Roman"/>
                <a:cs typeface="Times New Roman"/>
              </a:rPr>
              <a:t>Z</a:t>
            </a:r>
            <a:r>
              <a:rPr dirty="0" sz="800" spc="5" i="1">
                <a:latin typeface="Times New Roman"/>
                <a:cs typeface="Times New Roman"/>
              </a:rPr>
              <a:t> </a:t>
            </a:r>
            <a:r>
              <a:rPr dirty="0" sz="800" spc="-10">
                <a:latin typeface="LM Roman 10"/>
                <a:cs typeface="LM Roman 10"/>
              </a:rPr>
              <a:t>=</a:t>
            </a:r>
            <a:r>
              <a:rPr dirty="0" sz="800" spc="-90">
                <a:latin typeface="LM Roman 10"/>
                <a:cs typeface="LM Roman 10"/>
              </a:rPr>
              <a:t> </a:t>
            </a:r>
            <a:r>
              <a:rPr dirty="0" sz="800" spc="-25" i="1">
                <a:latin typeface="Times New Roman"/>
                <a:cs typeface="Times New Roman"/>
              </a:rPr>
              <a:t>XM</a:t>
            </a:r>
            <a:r>
              <a:rPr dirty="0" sz="800" spc="-25" i="1">
                <a:latin typeface="LM Roman Dunhill 10"/>
                <a:cs typeface="LM Roman Dunhill 10"/>
              </a:rPr>
              <a:t>.</a:t>
            </a:r>
            <a:endParaRPr sz="800">
              <a:latin typeface="LM Roman Dunhill 10"/>
              <a:cs typeface="LM Roman Dunhill 10"/>
            </a:endParaRPr>
          </a:p>
          <a:p>
            <a:pPr marL="38100">
              <a:lnSpc>
                <a:spcPts val="955"/>
              </a:lnSpc>
              <a:spcBef>
                <a:spcPts val="484"/>
              </a:spcBef>
            </a:pPr>
            <a:r>
              <a:rPr dirty="0" sz="800">
                <a:latin typeface="Times New Roman"/>
                <a:cs typeface="Times New Roman"/>
              </a:rPr>
              <a:t>PCA</a:t>
            </a:r>
            <a:r>
              <a:rPr dirty="0" sz="800" spc="-5">
                <a:latin typeface="Times New Roman"/>
                <a:cs typeface="Times New Roman"/>
              </a:rPr>
              <a:t> </a:t>
            </a:r>
            <a:r>
              <a:rPr dirty="0" sz="800">
                <a:latin typeface="Times New Roman"/>
                <a:cs typeface="Times New Roman"/>
              </a:rPr>
              <a:t>solves</a:t>
            </a:r>
            <a:r>
              <a:rPr dirty="0" sz="800" spc="-5">
                <a:latin typeface="Times New Roman"/>
                <a:cs typeface="Times New Roman"/>
              </a:rPr>
              <a:t> </a:t>
            </a:r>
            <a:r>
              <a:rPr dirty="0" sz="800">
                <a:latin typeface="Times New Roman"/>
                <a:cs typeface="Times New Roman"/>
              </a:rPr>
              <a:t>the</a:t>
            </a:r>
            <a:r>
              <a:rPr dirty="0" sz="800" spc="-5">
                <a:latin typeface="Times New Roman"/>
                <a:cs typeface="Times New Roman"/>
              </a:rPr>
              <a:t> </a:t>
            </a:r>
            <a:r>
              <a:rPr dirty="0" sz="800" spc="-10">
                <a:latin typeface="Times New Roman"/>
                <a:cs typeface="Times New Roman"/>
              </a:rPr>
              <a:t>eigen-</a:t>
            </a:r>
            <a:r>
              <a:rPr dirty="0" sz="800">
                <a:latin typeface="Times New Roman"/>
                <a:cs typeface="Times New Roman"/>
              </a:rPr>
              <a:t>problem </a:t>
            </a:r>
            <a:r>
              <a:rPr dirty="0" sz="800" i="1">
                <a:latin typeface="Times New Roman"/>
                <a:cs typeface="Times New Roman"/>
              </a:rPr>
              <a:t>cov</a:t>
            </a:r>
            <a:r>
              <a:rPr dirty="0" sz="800">
                <a:latin typeface="LM Roman 10"/>
                <a:cs typeface="LM Roman 10"/>
              </a:rPr>
              <a:t>(</a:t>
            </a:r>
            <a:r>
              <a:rPr dirty="0" sz="800" i="1">
                <a:latin typeface="Times New Roman"/>
                <a:cs typeface="Times New Roman"/>
              </a:rPr>
              <a:t>X</a:t>
            </a:r>
            <a:r>
              <a:rPr dirty="0" sz="800">
                <a:latin typeface="LM Roman 10"/>
                <a:cs typeface="LM Roman 10"/>
              </a:rPr>
              <a:t>)</a:t>
            </a:r>
            <a:r>
              <a:rPr dirty="0" sz="800" i="1">
                <a:latin typeface="Times New Roman"/>
                <a:cs typeface="Times New Roman"/>
              </a:rPr>
              <a:t>M</a:t>
            </a:r>
            <a:r>
              <a:rPr dirty="0" sz="800" spc="5" i="1">
                <a:latin typeface="Times New Roman"/>
                <a:cs typeface="Times New Roman"/>
              </a:rPr>
              <a:t> </a:t>
            </a:r>
            <a:r>
              <a:rPr dirty="0" sz="800" spc="-10">
                <a:latin typeface="LM Roman 10"/>
                <a:cs typeface="LM Roman 10"/>
              </a:rPr>
              <a:t>=</a:t>
            </a:r>
            <a:r>
              <a:rPr dirty="0" sz="800" spc="-90">
                <a:latin typeface="LM Roman 10"/>
                <a:cs typeface="LM Roman 10"/>
              </a:rPr>
              <a:t> </a:t>
            </a:r>
            <a:r>
              <a:rPr dirty="0" sz="800" i="1">
                <a:latin typeface="Arial"/>
                <a:cs typeface="Arial"/>
              </a:rPr>
              <a:t>λ</a:t>
            </a:r>
            <a:r>
              <a:rPr dirty="0" sz="800" spc="-120" i="1">
                <a:latin typeface="Arial"/>
                <a:cs typeface="Arial"/>
              </a:rPr>
              <a:t> </a:t>
            </a:r>
            <a:r>
              <a:rPr dirty="0" sz="800" spc="-25" i="1">
                <a:latin typeface="Times New Roman"/>
                <a:cs typeface="Times New Roman"/>
              </a:rPr>
              <a:t>M</a:t>
            </a:r>
            <a:r>
              <a:rPr dirty="0" sz="800" spc="-25" i="1">
                <a:latin typeface="LM Roman Dunhill 10"/>
                <a:cs typeface="LM Roman Dunhill 10"/>
              </a:rPr>
              <a:t>.</a:t>
            </a:r>
            <a:endParaRPr sz="800">
              <a:latin typeface="LM Roman Dunhill 10"/>
              <a:cs typeface="LM Roman Dunhill 10"/>
            </a:endParaRPr>
          </a:p>
          <a:p>
            <a:pPr marL="38100" marR="30480">
              <a:lnSpc>
                <a:spcPts val="950"/>
              </a:lnSpc>
              <a:spcBef>
                <a:spcPts val="30"/>
              </a:spcBef>
            </a:pPr>
            <a:r>
              <a:rPr dirty="0" sz="800" i="1">
                <a:latin typeface="Times New Roman"/>
                <a:cs typeface="Times New Roman"/>
              </a:rPr>
              <a:t>cov</a:t>
            </a:r>
            <a:r>
              <a:rPr dirty="0" sz="800">
                <a:latin typeface="LM Roman 10"/>
                <a:cs typeface="LM Roman 10"/>
              </a:rPr>
              <a:t>(</a:t>
            </a:r>
            <a:r>
              <a:rPr dirty="0" sz="800" i="1">
                <a:latin typeface="Times New Roman"/>
                <a:cs typeface="Times New Roman"/>
              </a:rPr>
              <a:t>X</a:t>
            </a:r>
            <a:r>
              <a:rPr dirty="0" sz="800">
                <a:latin typeface="LM Roman 10"/>
                <a:cs typeface="LM Roman 10"/>
              </a:rPr>
              <a:t>)</a:t>
            </a:r>
            <a:r>
              <a:rPr dirty="0" sz="800">
                <a:latin typeface="Times New Roman"/>
                <a:cs typeface="Times New Roman"/>
              </a:rPr>
              <a:t>:</a:t>
            </a:r>
            <a:r>
              <a:rPr dirty="0" sz="800" spc="50">
                <a:latin typeface="Times New Roman"/>
                <a:cs typeface="Times New Roman"/>
              </a:rPr>
              <a:t> </a:t>
            </a:r>
            <a:r>
              <a:rPr dirty="0" sz="800">
                <a:latin typeface="Times New Roman"/>
                <a:cs typeface="Times New Roman"/>
              </a:rPr>
              <a:t>sample</a:t>
            </a:r>
            <a:r>
              <a:rPr dirty="0" sz="800" spc="5">
                <a:latin typeface="Times New Roman"/>
                <a:cs typeface="Times New Roman"/>
              </a:rPr>
              <a:t> </a:t>
            </a:r>
            <a:r>
              <a:rPr dirty="0" sz="800">
                <a:latin typeface="Times New Roman"/>
                <a:cs typeface="Times New Roman"/>
              </a:rPr>
              <a:t>covariance matrix of</a:t>
            </a:r>
            <a:r>
              <a:rPr dirty="0" sz="800" spc="5">
                <a:latin typeface="Times New Roman"/>
                <a:cs typeface="Times New Roman"/>
              </a:rPr>
              <a:t> </a:t>
            </a:r>
            <a:r>
              <a:rPr dirty="0" sz="800" i="1">
                <a:latin typeface="Times New Roman"/>
                <a:cs typeface="Times New Roman"/>
              </a:rPr>
              <a:t>X</a:t>
            </a:r>
            <a:r>
              <a:rPr dirty="0" sz="800">
                <a:latin typeface="Times New Roman"/>
                <a:cs typeface="Times New Roman"/>
              </a:rPr>
              <a:t>.</a:t>
            </a:r>
            <a:r>
              <a:rPr dirty="0" sz="800" spc="55">
                <a:latin typeface="Times New Roman"/>
                <a:cs typeface="Times New Roman"/>
              </a:rPr>
              <a:t> </a:t>
            </a:r>
            <a:r>
              <a:rPr dirty="0" sz="800">
                <a:latin typeface="Times New Roman"/>
                <a:cs typeface="Times New Roman"/>
              </a:rPr>
              <a:t>The principal components</a:t>
            </a:r>
            <a:r>
              <a:rPr dirty="0" sz="800" spc="5">
                <a:latin typeface="Times New Roman"/>
                <a:cs typeface="Times New Roman"/>
              </a:rPr>
              <a:t> </a:t>
            </a:r>
            <a:r>
              <a:rPr dirty="0" sz="800" spc="-30" i="1">
                <a:latin typeface="Arial"/>
                <a:cs typeface="Arial"/>
              </a:rPr>
              <a:t>φ</a:t>
            </a:r>
            <a:r>
              <a:rPr dirty="0" baseline="-13888" sz="900" spc="-44">
                <a:latin typeface="Times New Roman"/>
                <a:cs typeface="Times New Roman"/>
              </a:rPr>
              <a:t>1</a:t>
            </a:r>
            <a:r>
              <a:rPr dirty="0" sz="800" spc="-30" i="1">
                <a:latin typeface="LM Roman Dunhill 10"/>
                <a:cs typeface="LM Roman Dunhill 10"/>
              </a:rPr>
              <a:t>,</a:t>
            </a:r>
            <a:r>
              <a:rPr dirty="0" sz="800" spc="-180" i="1">
                <a:latin typeface="LM Roman Dunhill 10"/>
                <a:cs typeface="LM Roman Dunhill 10"/>
              </a:rPr>
              <a:t> </a:t>
            </a:r>
            <a:r>
              <a:rPr dirty="0" sz="800" i="1">
                <a:latin typeface="Arial"/>
                <a:cs typeface="Arial"/>
              </a:rPr>
              <a:t>φ</a:t>
            </a:r>
            <a:r>
              <a:rPr dirty="0" baseline="-13888" sz="900">
                <a:latin typeface="Times New Roman"/>
                <a:cs typeface="Times New Roman"/>
              </a:rPr>
              <a:t>2</a:t>
            </a:r>
            <a:r>
              <a:rPr dirty="0" sz="800" i="1">
                <a:latin typeface="LM Roman Dunhill 10"/>
                <a:cs typeface="LM Roman Dunhill 10"/>
              </a:rPr>
              <a:t>,...,</a:t>
            </a:r>
            <a:r>
              <a:rPr dirty="0" sz="800" spc="-175" i="1">
                <a:latin typeface="LM Roman Dunhill 10"/>
                <a:cs typeface="LM Roman Dunhill 10"/>
              </a:rPr>
              <a:t> </a:t>
            </a:r>
            <a:r>
              <a:rPr dirty="0" sz="800" spc="-20" i="1">
                <a:latin typeface="Arial"/>
                <a:cs typeface="Arial"/>
              </a:rPr>
              <a:t>φ</a:t>
            </a:r>
            <a:r>
              <a:rPr dirty="0" baseline="-13888" sz="900" spc="-30" i="1">
                <a:latin typeface="Times New Roman"/>
                <a:cs typeface="Times New Roman"/>
              </a:rPr>
              <a:t>d</a:t>
            </a:r>
            <a:r>
              <a:rPr dirty="0" baseline="-13888" sz="900" spc="187" i="1">
                <a:latin typeface="Times New Roman"/>
                <a:cs typeface="Times New Roman"/>
              </a:rPr>
              <a:t> </a:t>
            </a:r>
            <a:r>
              <a:rPr dirty="0" sz="800">
                <a:latin typeface="Times New Roman"/>
                <a:cs typeface="Times New Roman"/>
              </a:rPr>
              <a:t>are </a:t>
            </a:r>
            <a:r>
              <a:rPr dirty="0" sz="800" spc="-25">
                <a:latin typeface="Times New Roman"/>
                <a:cs typeface="Times New Roman"/>
              </a:rPr>
              <a:t>the</a:t>
            </a:r>
            <a:r>
              <a:rPr dirty="0" sz="800" spc="500">
                <a:latin typeface="Times New Roman"/>
                <a:cs typeface="Times New Roman"/>
              </a:rPr>
              <a:t> </a:t>
            </a:r>
            <a:r>
              <a:rPr dirty="0" sz="800">
                <a:latin typeface="Times New Roman"/>
                <a:cs typeface="Times New Roman"/>
              </a:rPr>
              <a:t>ordered</a:t>
            </a:r>
            <a:r>
              <a:rPr dirty="0" sz="800" spc="-5">
                <a:latin typeface="Times New Roman"/>
                <a:cs typeface="Times New Roman"/>
              </a:rPr>
              <a:t> </a:t>
            </a:r>
            <a:r>
              <a:rPr dirty="0" sz="800">
                <a:latin typeface="Times New Roman"/>
                <a:cs typeface="Times New Roman"/>
              </a:rPr>
              <a:t>sequence</a:t>
            </a:r>
            <a:r>
              <a:rPr dirty="0" sz="800" spc="-5">
                <a:latin typeface="Times New Roman"/>
                <a:cs typeface="Times New Roman"/>
              </a:rPr>
              <a:t> </a:t>
            </a:r>
            <a:r>
              <a:rPr dirty="0" sz="800">
                <a:latin typeface="Times New Roman"/>
                <a:cs typeface="Times New Roman"/>
              </a:rPr>
              <a:t>of</a:t>
            </a:r>
            <a:r>
              <a:rPr dirty="0" sz="800" spc="-5">
                <a:latin typeface="Times New Roman"/>
                <a:cs typeface="Times New Roman"/>
              </a:rPr>
              <a:t> </a:t>
            </a:r>
            <a:r>
              <a:rPr dirty="0" sz="800" spc="-10">
                <a:latin typeface="Times New Roman"/>
                <a:cs typeface="Times New Roman"/>
              </a:rPr>
              <a:t>eigenvectors</a:t>
            </a:r>
            <a:r>
              <a:rPr dirty="0" sz="800" spc="-5">
                <a:latin typeface="Times New Roman"/>
                <a:cs typeface="Times New Roman"/>
              </a:rPr>
              <a:t> </a:t>
            </a:r>
            <a:r>
              <a:rPr dirty="0" sz="800">
                <a:latin typeface="Times New Roman"/>
                <a:cs typeface="Times New Roman"/>
              </a:rPr>
              <a:t>of</a:t>
            </a:r>
            <a:r>
              <a:rPr dirty="0" sz="800" spc="-5">
                <a:latin typeface="Times New Roman"/>
                <a:cs typeface="Times New Roman"/>
              </a:rPr>
              <a:t> </a:t>
            </a:r>
            <a:r>
              <a:rPr dirty="0" sz="800" i="1">
                <a:latin typeface="Times New Roman"/>
                <a:cs typeface="Times New Roman"/>
              </a:rPr>
              <a:t>cov</a:t>
            </a:r>
            <a:r>
              <a:rPr dirty="0" sz="800">
                <a:latin typeface="LM Roman 10"/>
                <a:cs typeface="LM Roman 10"/>
              </a:rPr>
              <a:t>(</a:t>
            </a:r>
            <a:r>
              <a:rPr dirty="0" sz="800" i="1">
                <a:latin typeface="Times New Roman"/>
                <a:cs typeface="Times New Roman"/>
              </a:rPr>
              <a:t>X</a:t>
            </a:r>
            <a:r>
              <a:rPr dirty="0" sz="800">
                <a:latin typeface="LM Roman 10"/>
                <a:cs typeface="LM Roman 10"/>
              </a:rPr>
              <a:t>)</a:t>
            </a:r>
            <a:r>
              <a:rPr dirty="0" sz="800">
                <a:latin typeface="Times New Roman"/>
                <a:cs typeface="Times New Roman"/>
              </a:rPr>
              <a:t>,</a:t>
            </a:r>
            <a:r>
              <a:rPr dirty="0" sz="800" spc="-5">
                <a:latin typeface="Times New Roman"/>
                <a:cs typeface="Times New Roman"/>
              </a:rPr>
              <a:t> </a:t>
            </a:r>
            <a:r>
              <a:rPr dirty="0" sz="800">
                <a:latin typeface="Times New Roman"/>
                <a:cs typeface="Times New Roman"/>
              </a:rPr>
              <a:t>and</a:t>
            </a:r>
            <a:r>
              <a:rPr dirty="0" sz="800" spc="-5">
                <a:latin typeface="Times New Roman"/>
                <a:cs typeface="Times New Roman"/>
              </a:rPr>
              <a:t> </a:t>
            </a:r>
            <a:r>
              <a:rPr dirty="0" sz="800">
                <a:latin typeface="Times New Roman"/>
                <a:cs typeface="Times New Roman"/>
              </a:rPr>
              <a:t>the</a:t>
            </a:r>
            <a:r>
              <a:rPr dirty="0" sz="800" spc="-5">
                <a:latin typeface="Times New Roman"/>
                <a:cs typeface="Times New Roman"/>
              </a:rPr>
              <a:t> </a:t>
            </a:r>
            <a:r>
              <a:rPr dirty="0" sz="800">
                <a:latin typeface="Times New Roman"/>
                <a:cs typeface="Times New Roman"/>
              </a:rPr>
              <a:t>variances</a:t>
            </a:r>
            <a:r>
              <a:rPr dirty="0" sz="800" spc="-5">
                <a:latin typeface="Times New Roman"/>
                <a:cs typeface="Times New Roman"/>
              </a:rPr>
              <a:t> </a:t>
            </a:r>
            <a:r>
              <a:rPr dirty="0" sz="800">
                <a:latin typeface="Times New Roman"/>
                <a:cs typeface="Times New Roman"/>
              </a:rPr>
              <a:t>of</a:t>
            </a:r>
            <a:r>
              <a:rPr dirty="0" sz="800" spc="-5">
                <a:latin typeface="Times New Roman"/>
                <a:cs typeface="Times New Roman"/>
              </a:rPr>
              <a:t> </a:t>
            </a:r>
            <a:r>
              <a:rPr dirty="0" sz="800">
                <a:latin typeface="Times New Roman"/>
                <a:cs typeface="Times New Roman"/>
              </a:rPr>
              <a:t>the</a:t>
            </a:r>
            <a:r>
              <a:rPr dirty="0" sz="800" spc="-5">
                <a:latin typeface="Times New Roman"/>
                <a:cs typeface="Times New Roman"/>
              </a:rPr>
              <a:t> </a:t>
            </a:r>
            <a:r>
              <a:rPr dirty="0" sz="800">
                <a:latin typeface="Times New Roman"/>
                <a:cs typeface="Times New Roman"/>
              </a:rPr>
              <a:t>components</a:t>
            </a:r>
            <a:r>
              <a:rPr dirty="0" sz="800" spc="-5">
                <a:latin typeface="Times New Roman"/>
                <a:cs typeface="Times New Roman"/>
              </a:rPr>
              <a:t> </a:t>
            </a:r>
            <a:r>
              <a:rPr dirty="0" sz="800">
                <a:latin typeface="Times New Roman"/>
                <a:cs typeface="Times New Roman"/>
              </a:rPr>
              <a:t>are</a:t>
            </a:r>
            <a:r>
              <a:rPr dirty="0" sz="800" spc="-5">
                <a:latin typeface="Times New Roman"/>
                <a:cs typeface="Times New Roman"/>
              </a:rPr>
              <a:t> </a:t>
            </a:r>
            <a:r>
              <a:rPr dirty="0" sz="800" spc="-25">
                <a:latin typeface="Times New Roman"/>
                <a:cs typeface="Times New Roman"/>
              </a:rPr>
              <a:t>the</a:t>
            </a:r>
            <a:r>
              <a:rPr dirty="0" sz="800" spc="500">
                <a:latin typeface="Times New Roman"/>
                <a:cs typeface="Times New Roman"/>
              </a:rPr>
              <a:t> </a:t>
            </a:r>
            <a:r>
              <a:rPr dirty="0" sz="800" spc="-10">
                <a:latin typeface="Times New Roman"/>
                <a:cs typeface="Times New Roman"/>
              </a:rPr>
              <a:t>eigenvalues.</a:t>
            </a:r>
            <a:endParaRPr sz="800">
              <a:latin typeface="Times New Roman"/>
              <a:cs typeface="Times New Roman"/>
            </a:endParaRPr>
          </a:p>
          <a:p>
            <a:pPr marL="38100">
              <a:lnSpc>
                <a:spcPts val="910"/>
              </a:lnSpc>
            </a:pPr>
            <a:r>
              <a:rPr dirty="0" sz="800" i="1">
                <a:latin typeface="Times New Roman"/>
                <a:cs typeface="Times New Roman"/>
              </a:rPr>
              <a:t>M</a:t>
            </a:r>
            <a:r>
              <a:rPr dirty="0" sz="800" spc="15" i="1">
                <a:latin typeface="Times New Roman"/>
                <a:cs typeface="Times New Roman"/>
              </a:rPr>
              <a:t> </a:t>
            </a:r>
            <a:r>
              <a:rPr dirty="0" sz="800">
                <a:latin typeface="Times New Roman"/>
                <a:cs typeface="Times New Roman"/>
              </a:rPr>
              <a:t>is</a:t>
            </a:r>
            <a:r>
              <a:rPr dirty="0" sz="800" spc="-10">
                <a:latin typeface="Times New Roman"/>
                <a:cs typeface="Times New Roman"/>
              </a:rPr>
              <a:t> </a:t>
            </a:r>
            <a:r>
              <a:rPr dirty="0" sz="800">
                <a:latin typeface="Times New Roman"/>
                <a:cs typeface="Times New Roman"/>
              </a:rPr>
              <a:t>the</a:t>
            </a:r>
            <a:r>
              <a:rPr dirty="0" sz="800" spc="-10">
                <a:latin typeface="Times New Roman"/>
                <a:cs typeface="Times New Roman"/>
              </a:rPr>
              <a:t> </a:t>
            </a:r>
            <a:r>
              <a:rPr dirty="0" sz="800">
                <a:latin typeface="Times New Roman"/>
                <a:cs typeface="Times New Roman"/>
              </a:rPr>
              <a:t>matrix</a:t>
            </a:r>
            <a:r>
              <a:rPr dirty="0" sz="800" spc="-5">
                <a:latin typeface="Times New Roman"/>
                <a:cs typeface="Times New Roman"/>
              </a:rPr>
              <a:t> </a:t>
            </a:r>
            <a:r>
              <a:rPr dirty="0" sz="800">
                <a:latin typeface="Times New Roman"/>
                <a:cs typeface="Times New Roman"/>
              </a:rPr>
              <a:t>with</a:t>
            </a:r>
            <a:r>
              <a:rPr dirty="0" sz="800" spc="-10">
                <a:latin typeface="Times New Roman"/>
                <a:cs typeface="Times New Roman"/>
              </a:rPr>
              <a:t> </a:t>
            </a:r>
            <a:r>
              <a:rPr dirty="0" sz="800">
                <a:latin typeface="Times New Roman"/>
                <a:cs typeface="Times New Roman"/>
              </a:rPr>
              <a:t>columns</a:t>
            </a:r>
            <a:r>
              <a:rPr dirty="0" sz="800" spc="-5">
                <a:latin typeface="Times New Roman"/>
                <a:cs typeface="Times New Roman"/>
              </a:rPr>
              <a:t> </a:t>
            </a:r>
            <a:r>
              <a:rPr dirty="0" sz="800" spc="-30" i="1">
                <a:latin typeface="Arial"/>
                <a:cs typeface="Arial"/>
              </a:rPr>
              <a:t>φ</a:t>
            </a:r>
            <a:r>
              <a:rPr dirty="0" baseline="-9259" sz="900" spc="-44" i="1">
                <a:latin typeface="Times New Roman"/>
                <a:cs typeface="Times New Roman"/>
              </a:rPr>
              <a:t>i</a:t>
            </a:r>
            <a:r>
              <a:rPr dirty="0" sz="800" spc="-30" i="1">
                <a:latin typeface="LM Roman Dunhill 10"/>
                <a:cs typeface="LM Roman Dunhill 10"/>
              </a:rPr>
              <a:t>,</a:t>
            </a:r>
            <a:r>
              <a:rPr dirty="0" sz="800" spc="-90" i="1">
                <a:latin typeface="LM Roman Dunhill 10"/>
                <a:cs typeface="LM Roman Dunhill 10"/>
              </a:rPr>
              <a:t> </a:t>
            </a:r>
            <a:r>
              <a:rPr dirty="0" sz="800" i="1">
                <a:latin typeface="Times New Roman"/>
                <a:cs typeface="Times New Roman"/>
              </a:rPr>
              <a:t>i</a:t>
            </a:r>
            <a:r>
              <a:rPr dirty="0" sz="800" spc="-30" i="1">
                <a:latin typeface="Times New Roman"/>
                <a:cs typeface="Times New Roman"/>
              </a:rPr>
              <a:t> </a:t>
            </a:r>
            <a:r>
              <a:rPr dirty="0" sz="800" spc="-10">
                <a:latin typeface="LM Roman 10"/>
                <a:cs typeface="LM Roman 10"/>
              </a:rPr>
              <a:t>=</a:t>
            </a:r>
            <a:r>
              <a:rPr dirty="0" sz="800" spc="-90">
                <a:latin typeface="LM Roman 10"/>
                <a:cs typeface="LM Roman 10"/>
              </a:rPr>
              <a:t> </a:t>
            </a:r>
            <a:r>
              <a:rPr dirty="0" sz="800" spc="-10">
                <a:latin typeface="Times New Roman"/>
                <a:cs typeface="Times New Roman"/>
              </a:rPr>
              <a:t>1</a:t>
            </a:r>
            <a:r>
              <a:rPr dirty="0" sz="800" spc="-10" i="1">
                <a:latin typeface="LM Roman Dunhill 10"/>
                <a:cs typeface="LM Roman Dunhill 10"/>
              </a:rPr>
              <a:t>,</a:t>
            </a:r>
            <a:r>
              <a:rPr dirty="0" sz="800" spc="-180" i="1">
                <a:latin typeface="LM Roman Dunhill 10"/>
                <a:cs typeface="LM Roman Dunhill 10"/>
              </a:rPr>
              <a:t> </a:t>
            </a:r>
            <a:r>
              <a:rPr dirty="0" sz="800" spc="-10" i="1">
                <a:latin typeface="LM Roman Dunhill 10"/>
                <a:cs typeface="LM Roman Dunhill 10"/>
              </a:rPr>
              <a:t>.</a:t>
            </a:r>
            <a:r>
              <a:rPr dirty="0" sz="800" spc="-180" i="1">
                <a:latin typeface="LM Roman Dunhill 10"/>
                <a:cs typeface="LM Roman Dunhill 10"/>
              </a:rPr>
              <a:t> </a:t>
            </a:r>
            <a:r>
              <a:rPr dirty="0" sz="800" spc="-10" i="1">
                <a:latin typeface="LM Roman Dunhill 10"/>
                <a:cs typeface="LM Roman Dunhill 10"/>
              </a:rPr>
              <a:t>.</a:t>
            </a:r>
            <a:r>
              <a:rPr dirty="0" sz="800" spc="-180" i="1">
                <a:latin typeface="LM Roman Dunhill 10"/>
                <a:cs typeface="LM Roman Dunhill 10"/>
              </a:rPr>
              <a:t> </a:t>
            </a:r>
            <a:r>
              <a:rPr dirty="0" sz="800" spc="-10" i="1">
                <a:latin typeface="LM Roman Dunhill 10"/>
                <a:cs typeface="LM Roman Dunhill 10"/>
              </a:rPr>
              <a:t>.</a:t>
            </a:r>
            <a:r>
              <a:rPr dirty="0" sz="800" spc="-180" i="1">
                <a:latin typeface="LM Roman Dunhill 10"/>
                <a:cs typeface="LM Roman Dunhill 10"/>
              </a:rPr>
              <a:t> </a:t>
            </a:r>
            <a:r>
              <a:rPr dirty="0" sz="800" spc="-25" i="1">
                <a:latin typeface="Times New Roman"/>
                <a:cs typeface="Times New Roman"/>
              </a:rPr>
              <a:t>d</a:t>
            </a:r>
            <a:r>
              <a:rPr dirty="0" sz="800" spc="-25" i="1">
                <a:latin typeface="LM Roman Dunhill 10"/>
                <a:cs typeface="LM Roman Dunhill 10"/>
              </a:rPr>
              <a:t>.</a:t>
            </a:r>
            <a:endParaRPr sz="800">
              <a:latin typeface="LM Roman Dunhill 10"/>
              <a:cs typeface="LM Roman Dunhill 10"/>
            </a:endParaRPr>
          </a:p>
        </p:txBody>
      </p:sp>
      <p:pic>
        <p:nvPicPr>
          <p:cNvPr id="6" name="object 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34173" y="1766611"/>
            <a:ext cx="2643182" cy="1363085"/>
          </a:xfrm>
          <a:prstGeom prst="rect">
            <a:avLst/>
          </a:prstGeom>
        </p:spPr>
      </p:pic>
      <p:sp>
        <p:nvSpPr>
          <p:cNvPr id="7" name="object 7" descr=""/>
          <p:cNvSpPr txBox="1"/>
          <p:nvPr/>
        </p:nvSpPr>
        <p:spPr>
          <a:xfrm>
            <a:off x="795121" y="3244956"/>
            <a:ext cx="358140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dirty="0" sz="1000">
                <a:solidFill>
                  <a:srgbClr val="3333B2"/>
                </a:solidFill>
                <a:latin typeface="Times New Roman"/>
                <a:cs typeface="Times New Roman"/>
              </a:rPr>
              <a:t>Figure:</a:t>
            </a:r>
            <a:r>
              <a:rPr dirty="0" sz="1000" spc="-65">
                <a:solidFill>
                  <a:srgbClr val="3333B2"/>
                </a:solidFill>
                <a:latin typeface="Times New Roman"/>
                <a:cs typeface="Times New Roman"/>
              </a:rPr>
              <a:t> </a:t>
            </a:r>
            <a:r>
              <a:rPr dirty="0" sz="1000" i="1">
                <a:latin typeface="Times New Roman"/>
                <a:cs typeface="Times New Roman"/>
              </a:rPr>
              <a:t>Z</a:t>
            </a:r>
            <a:r>
              <a:rPr dirty="0" baseline="-11904" sz="1050">
                <a:latin typeface="Times New Roman"/>
                <a:cs typeface="Times New Roman"/>
              </a:rPr>
              <a:t>1</a:t>
            </a:r>
            <a:r>
              <a:rPr dirty="0" baseline="-11904" sz="1050" spc="60">
                <a:latin typeface="Times New Roman"/>
                <a:cs typeface="Times New Roman"/>
              </a:rPr>
              <a:t> </a:t>
            </a:r>
            <a:r>
              <a:rPr dirty="0" sz="1000" spc="-10">
                <a:latin typeface="LM Roman 10"/>
                <a:cs typeface="LM Roman 10"/>
              </a:rPr>
              <a:t>=</a:t>
            </a:r>
            <a:r>
              <a:rPr dirty="0" sz="1000" spc="-114">
                <a:latin typeface="LM Roman 10"/>
                <a:cs typeface="LM Roman 10"/>
              </a:rPr>
              <a:t> </a:t>
            </a:r>
            <a:r>
              <a:rPr dirty="0" sz="1000" i="1">
                <a:latin typeface="Arial"/>
                <a:cs typeface="Arial"/>
              </a:rPr>
              <a:t>φ</a:t>
            </a:r>
            <a:r>
              <a:rPr dirty="0" baseline="-11904" sz="1050">
                <a:latin typeface="Times New Roman"/>
                <a:cs typeface="Times New Roman"/>
              </a:rPr>
              <a:t>11</a:t>
            </a:r>
            <a:r>
              <a:rPr dirty="0" sz="1000" i="1">
                <a:latin typeface="Times New Roman"/>
                <a:cs typeface="Times New Roman"/>
              </a:rPr>
              <a:t>X</a:t>
            </a:r>
            <a:r>
              <a:rPr dirty="0" baseline="-11904" sz="1050">
                <a:latin typeface="Times New Roman"/>
                <a:cs typeface="Times New Roman"/>
              </a:rPr>
              <a:t>1</a:t>
            </a:r>
            <a:r>
              <a:rPr dirty="0" baseline="-11904" sz="1050" spc="-7">
                <a:latin typeface="Times New Roman"/>
                <a:cs typeface="Times New Roman"/>
              </a:rPr>
              <a:t> </a:t>
            </a:r>
            <a:r>
              <a:rPr dirty="0" sz="1000" spc="-10">
                <a:latin typeface="LM Roman 10"/>
                <a:cs typeface="LM Roman 10"/>
              </a:rPr>
              <a:t>+</a:t>
            </a:r>
            <a:r>
              <a:rPr dirty="0" sz="1000" spc="-195">
                <a:latin typeface="LM Roman 10"/>
                <a:cs typeface="LM Roman 10"/>
              </a:rPr>
              <a:t> </a:t>
            </a:r>
            <a:r>
              <a:rPr dirty="0" sz="1000" i="1">
                <a:latin typeface="Arial"/>
                <a:cs typeface="Arial"/>
              </a:rPr>
              <a:t>φ</a:t>
            </a:r>
            <a:r>
              <a:rPr dirty="0" baseline="-11904" sz="1050">
                <a:latin typeface="Times New Roman"/>
                <a:cs typeface="Times New Roman"/>
              </a:rPr>
              <a:t>21</a:t>
            </a:r>
            <a:r>
              <a:rPr dirty="0" sz="1000" i="1">
                <a:latin typeface="Times New Roman"/>
                <a:cs typeface="Times New Roman"/>
              </a:rPr>
              <a:t>X</a:t>
            </a:r>
            <a:r>
              <a:rPr dirty="0" baseline="-11904" sz="1050">
                <a:latin typeface="Times New Roman"/>
                <a:cs typeface="Times New Roman"/>
              </a:rPr>
              <a:t>2</a:t>
            </a:r>
            <a:r>
              <a:rPr dirty="0" baseline="-11904" sz="1050" spc="-7">
                <a:latin typeface="Times New Roman"/>
                <a:cs typeface="Times New Roman"/>
              </a:rPr>
              <a:t> </a:t>
            </a:r>
            <a:r>
              <a:rPr dirty="0" sz="1000" spc="-10">
                <a:latin typeface="LM Roman 10"/>
                <a:cs typeface="LM Roman 10"/>
              </a:rPr>
              <a:t>+</a:t>
            </a:r>
            <a:r>
              <a:rPr dirty="0" sz="1000" spc="-195">
                <a:latin typeface="LM Roman 10"/>
                <a:cs typeface="LM Roman 10"/>
              </a:rPr>
              <a:t> </a:t>
            </a:r>
            <a:r>
              <a:rPr dirty="0" sz="1000" i="1">
                <a:latin typeface="Arial"/>
                <a:cs typeface="Arial"/>
              </a:rPr>
              <a:t>φ</a:t>
            </a:r>
            <a:r>
              <a:rPr dirty="0" baseline="-11904" sz="1050">
                <a:latin typeface="Times New Roman"/>
                <a:cs typeface="Times New Roman"/>
              </a:rPr>
              <a:t>31</a:t>
            </a:r>
            <a:r>
              <a:rPr dirty="0" sz="1000" i="1">
                <a:latin typeface="Times New Roman"/>
                <a:cs typeface="Times New Roman"/>
              </a:rPr>
              <a:t>X</a:t>
            </a:r>
            <a:r>
              <a:rPr dirty="0" baseline="-11904" sz="1050">
                <a:latin typeface="Times New Roman"/>
                <a:cs typeface="Times New Roman"/>
              </a:rPr>
              <a:t>3</a:t>
            </a:r>
            <a:r>
              <a:rPr dirty="0" baseline="-11904" sz="1050" spc="150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and</a:t>
            </a:r>
            <a:r>
              <a:rPr dirty="0" sz="1000" spc="-25">
                <a:latin typeface="Times New Roman"/>
                <a:cs typeface="Times New Roman"/>
              </a:rPr>
              <a:t> </a:t>
            </a:r>
            <a:r>
              <a:rPr dirty="0" sz="1000" i="1">
                <a:latin typeface="Times New Roman"/>
                <a:cs typeface="Times New Roman"/>
              </a:rPr>
              <a:t>Z</a:t>
            </a:r>
            <a:r>
              <a:rPr dirty="0" baseline="-11904" sz="1050">
                <a:latin typeface="Times New Roman"/>
                <a:cs typeface="Times New Roman"/>
              </a:rPr>
              <a:t>2</a:t>
            </a:r>
            <a:r>
              <a:rPr dirty="0" baseline="-11904" sz="1050" spc="112">
                <a:latin typeface="Times New Roman"/>
                <a:cs typeface="Times New Roman"/>
              </a:rPr>
              <a:t> </a:t>
            </a:r>
            <a:r>
              <a:rPr dirty="0" sz="1000" spc="-10">
                <a:latin typeface="LM Roman 10"/>
                <a:cs typeface="LM Roman 10"/>
              </a:rPr>
              <a:t>=</a:t>
            </a:r>
            <a:r>
              <a:rPr dirty="0" sz="1000" spc="-114">
                <a:latin typeface="LM Roman 10"/>
                <a:cs typeface="LM Roman 10"/>
              </a:rPr>
              <a:t> </a:t>
            </a:r>
            <a:r>
              <a:rPr dirty="0" sz="1000" i="1">
                <a:latin typeface="Arial"/>
                <a:cs typeface="Arial"/>
              </a:rPr>
              <a:t>φ</a:t>
            </a:r>
            <a:r>
              <a:rPr dirty="0" baseline="-11904" sz="1050">
                <a:latin typeface="Times New Roman"/>
                <a:cs typeface="Times New Roman"/>
              </a:rPr>
              <a:t>12</a:t>
            </a:r>
            <a:r>
              <a:rPr dirty="0" sz="1000" i="1">
                <a:latin typeface="Times New Roman"/>
                <a:cs typeface="Times New Roman"/>
              </a:rPr>
              <a:t>X</a:t>
            </a:r>
            <a:r>
              <a:rPr dirty="0" baseline="-11904" sz="1050">
                <a:latin typeface="Times New Roman"/>
                <a:cs typeface="Times New Roman"/>
              </a:rPr>
              <a:t>1</a:t>
            </a:r>
            <a:r>
              <a:rPr dirty="0" baseline="-11904" sz="1050" spc="-7">
                <a:latin typeface="Times New Roman"/>
                <a:cs typeface="Times New Roman"/>
              </a:rPr>
              <a:t> </a:t>
            </a:r>
            <a:r>
              <a:rPr dirty="0" sz="1000" spc="-10">
                <a:latin typeface="LM Roman 10"/>
                <a:cs typeface="LM Roman 10"/>
              </a:rPr>
              <a:t>+</a:t>
            </a:r>
            <a:r>
              <a:rPr dirty="0" sz="1000" spc="-195">
                <a:latin typeface="LM Roman 10"/>
                <a:cs typeface="LM Roman 10"/>
              </a:rPr>
              <a:t> </a:t>
            </a:r>
            <a:r>
              <a:rPr dirty="0" sz="1000" i="1">
                <a:latin typeface="Arial"/>
                <a:cs typeface="Arial"/>
              </a:rPr>
              <a:t>φ</a:t>
            </a:r>
            <a:r>
              <a:rPr dirty="0" baseline="-11904" sz="1050">
                <a:latin typeface="Times New Roman"/>
                <a:cs typeface="Times New Roman"/>
              </a:rPr>
              <a:t>22</a:t>
            </a:r>
            <a:r>
              <a:rPr dirty="0" sz="1000" i="1">
                <a:latin typeface="Times New Roman"/>
                <a:cs typeface="Times New Roman"/>
              </a:rPr>
              <a:t>X</a:t>
            </a:r>
            <a:r>
              <a:rPr dirty="0" baseline="-11904" sz="1050">
                <a:latin typeface="Times New Roman"/>
                <a:cs typeface="Times New Roman"/>
              </a:rPr>
              <a:t>2</a:t>
            </a:r>
            <a:r>
              <a:rPr dirty="0" baseline="-11904" sz="1050" spc="-7">
                <a:latin typeface="Times New Roman"/>
                <a:cs typeface="Times New Roman"/>
              </a:rPr>
              <a:t> </a:t>
            </a:r>
            <a:r>
              <a:rPr dirty="0" sz="1000" spc="-10">
                <a:latin typeface="LM Roman 10"/>
                <a:cs typeface="LM Roman 10"/>
              </a:rPr>
              <a:t>+</a:t>
            </a:r>
            <a:r>
              <a:rPr dirty="0" sz="1000" spc="-195">
                <a:latin typeface="LM Roman 10"/>
                <a:cs typeface="LM Roman 10"/>
              </a:rPr>
              <a:t> </a:t>
            </a:r>
            <a:r>
              <a:rPr dirty="0" sz="1000" spc="-10" i="1">
                <a:latin typeface="Arial"/>
                <a:cs typeface="Arial"/>
              </a:rPr>
              <a:t>φ</a:t>
            </a:r>
            <a:r>
              <a:rPr dirty="0" baseline="-11904" sz="1050" spc="-15">
                <a:latin typeface="Times New Roman"/>
                <a:cs typeface="Times New Roman"/>
              </a:rPr>
              <a:t>32</a:t>
            </a:r>
            <a:r>
              <a:rPr dirty="0" sz="1000" spc="-10" i="1">
                <a:latin typeface="Times New Roman"/>
                <a:cs typeface="Times New Roman"/>
              </a:rPr>
              <a:t>X</a:t>
            </a:r>
            <a:r>
              <a:rPr dirty="0" baseline="-11904" sz="1050" spc="-15">
                <a:latin typeface="Times New Roman"/>
                <a:cs typeface="Times New Roman"/>
              </a:rPr>
              <a:t>3</a:t>
            </a:r>
            <a:endParaRPr baseline="-11904" sz="1050">
              <a:latin typeface="Times New Roman"/>
              <a:cs typeface="Times New Roman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51676" y="646396"/>
            <a:ext cx="466090" cy="100266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algn="ctr" marL="12065" marR="5080" indent="-635">
              <a:lnSpc>
                <a:spcPts val="700"/>
              </a:lnSpc>
              <a:spcBef>
                <a:spcPts val="135"/>
              </a:spcBef>
            </a:pPr>
            <a:r>
              <a:rPr dirty="0" sz="60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Enhancing</a:t>
            </a:r>
            <a:r>
              <a:rPr dirty="0" sz="600" spc="-5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 </a:t>
            </a:r>
            <a:r>
              <a:rPr dirty="0" sz="600" spc="-25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3D</a:t>
            </a:r>
            <a:r>
              <a:rPr dirty="0" sz="600" spc="50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 </a:t>
            </a:r>
            <a:r>
              <a:rPr dirty="0" sz="60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Point</a:t>
            </a:r>
            <a:r>
              <a:rPr dirty="0" sz="600" spc="-2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 </a:t>
            </a:r>
            <a:r>
              <a:rPr dirty="0" sz="600" spc="-1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Cloud</a:t>
            </a:r>
            <a:r>
              <a:rPr dirty="0" sz="600" spc="50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 </a:t>
            </a:r>
            <a:r>
              <a:rPr dirty="0" sz="600" spc="-1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Classification</a:t>
            </a:r>
            <a:r>
              <a:rPr dirty="0" sz="600" spc="50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 </a:t>
            </a:r>
            <a:r>
              <a:rPr dirty="0" sz="60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with</a:t>
            </a:r>
            <a:r>
              <a:rPr dirty="0" sz="600" spc="-5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 </a:t>
            </a:r>
            <a:r>
              <a:rPr dirty="0" sz="600" spc="-1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Measure-</a:t>
            </a:r>
            <a:r>
              <a:rPr dirty="0" sz="600" spc="50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 </a:t>
            </a:r>
            <a:r>
              <a:rPr dirty="0" sz="600" spc="-1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Theoretic</a:t>
            </a:r>
            <a:r>
              <a:rPr dirty="0" sz="600" spc="50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 </a:t>
            </a:r>
            <a:r>
              <a:rPr dirty="0" sz="600" spc="-1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Features:</a:t>
            </a:r>
            <a:r>
              <a:rPr dirty="0" sz="600" spc="50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 </a:t>
            </a:r>
            <a:r>
              <a:rPr dirty="0" sz="600" spc="-1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Integrating</a:t>
            </a:r>
            <a:r>
              <a:rPr dirty="0" sz="600" spc="50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 </a:t>
            </a:r>
            <a:r>
              <a:rPr dirty="0" sz="600" spc="-1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Product</a:t>
            </a:r>
            <a:r>
              <a:rPr dirty="0" sz="600" spc="50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 </a:t>
            </a:r>
            <a:r>
              <a:rPr dirty="0" sz="600" spc="-1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Coefficients</a:t>
            </a:r>
            <a:r>
              <a:rPr dirty="0" sz="600" spc="50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 </a:t>
            </a:r>
            <a:r>
              <a:rPr dirty="0" sz="60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into</a:t>
            </a:r>
            <a:r>
              <a:rPr dirty="0" sz="600" spc="-5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 </a:t>
            </a:r>
            <a:r>
              <a:rPr dirty="0" sz="600" spc="-1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LiDAR</a:t>
            </a:r>
            <a:r>
              <a:rPr dirty="0" sz="600" spc="50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 </a:t>
            </a:r>
            <a:r>
              <a:rPr dirty="0" sz="600" spc="-1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Analysis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3" name="object 3" descr=""/>
          <p:cNvSpPr/>
          <p:nvPr/>
        </p:nvSpPr>
        <p:spPr>
          <a:xfrm>
            <a:off x="0" y="0"/>
            <a:ext cx="4608195" cy="569595"/>
          </a:xfrm>
          <a:custGeom>
            <a:avLst/>
            <a:gdLst/>
            <a:ahLst/>
            <a:cxnLst/>
            <a:rect l="l" t="t" r="r" b="b"/>
            <a:pathLst>
              <a:path w="4608195" h="569595">
                <a:moveTo>
                  <a:pt x="4608004" y="0"/>
                </a:moveTo>
                <a:lnTo>
                  <a:pt x="0" y="0"/>
                </a:lnTo>
                <a:lnTo>
                  <a:pt x="0" y="569366"/>
                </a:lnTo>
                <a:lnTo>
                  <a:pt x="4608004" y="569366"/>
                </a:lnTo>
                <a:lnTo>
                  <a:pt x="460800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1013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Feature</a:t>
            </a:r>
            <a:r>
              <a:rPr dirty="0" spc="90"/>
              <a:t> </a:t>
            </a:r>
            <a:r>
              <a:rPr dirty="0"/>
              <a:t>engineering</a:t>
            </a:r>
            <a:r>
              <a:rPr dirty="0" spc="95"/>
              <a:t> </a:t>
            </a:r>
            <a:r>
              <a:rPr dirty="0"/>
              <a:t>with</a:t>
            </a:r>
            <a:r>
              <a:rPr dirty="0" spc="90"/>
              <a:t> </a:t>
            </a:r>
            <a:r>
              <a:rPr dirty="0"/>
              <a:t>product</a:t>
            </a:r>
            <a:r>
              <a:rPr dirty="0" spc="95"/>
              <a:t> </a:t>
            </a:r>
            <a:r>
              <a:rPr dirty="0" spc="-10"/>
              <a:t>coefficients</a:t>
            </a:r>
          </a:p>
        </p:txBody>
      </p:sp>
      <p:grpSp>
        <p:nvGrpSpPr>
          <p:cNvPr id="5" name="object 5" descr=""/>
          <p:cNvGrpSpPr/>
          <p:nvPr/>
        </p:nvGrpSpPr>
        <p:grpSpPr>
          <a:xfrm>
            <a:off x="735051" y="1089528"/>
            <a:ext cx="1709420" cy="1266825"/>
            <a:chOff x="735051" y="1089528"/>
            <a:chExt cx="1709420" cy="1266825"/>
          </a:xfrm>
        </p:grpSpPr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35051" y="1089528"/>
              <a:ext cx="1709292" cy="646742"/>
            </a:xfrm>
            <a:prstGeom prst="rect">
              <a:avLst/>
            </a:prstGeom>
          </p:spPr>
        </p:pic>
        <p:sp>
          <p:nvSpPr>
            <p:cNvPr id="7" name="object 7" descr=""/>
            <p:cNvSpPr/>
            <p:nvPr/>
          </p:nvSpPr>
          <p:spPr>
            <a:xfrm>
              <a:off x="1244828" y="2353551"/>
              <a:ext cx="50800" cy="0"/>
            </a:xfrm>
            <a:custGeom>
              <a:avLst/>
              <a:gdLst/>
              <a:ahLst/>
              <a:cxnLst/>
              <a:rect l="l" t="t" r="r" b="b"/>
              <a:pathLst>
                <a:path w="50800" h="0">
                  <a:moveTo>
                    <a:pt x="0" y="0"/>
                  </a:moveTo>
                  <a:lnTo>
                    <a:pt x="50609" y="0"/>
                  </a:lnTo>
                </a:path>
              </a:pathLst>
            </a:custGeom>
            <a:ln w="405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2181364" y="2353551"/>
              <a:ext cx="50800" cy="0"/>
            </a:xfrm>
            <a:custGeom>
              <a:avLst/>
              <a:gdLst/>
              <a:ahLst/>
              <a:cxnLst/>
              <a:rect l="l" t="t" r="r" b="b"/>
              <a:pathLst>
                <a:path w="50800" h="0">
                  <a:moveTo>
                    <a:pt x="0" y="0"/>
                  </a:moveTo>
                  <a:lnTo>
                    <a:pt x="50609" y="0"/>
                  </a:lnTo>
                </a:path>
              </a:pathLst>
            </a:custGeom>
            <a:ln w="405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 descr=""/>
          <p:cNvSpPr txBox="1"/>
          <p:nvPr/>
        </p:nvSpPr>
        <p:spPr>
          <a:xfrm>
            <a:off x="676668" y="1830043"/>
            <a:ext cx="1830070" cy="26733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 marR="5080" indent="1905">
              <a:lnSpc>
                <a:spcPts val="950"/>
              </a:lnSpc>
              <a:spcBef>
                <a:spcPts val="135"/>
              </a:spcBef>
            </a:pPr>
            <a:r>
              <a:rPr dirty="0" sz="800" i="1">
                <a:latin typeface="Arial"/>
                <a:cs typeface="Arial"/>
              </a:rPr>
              <a:t>µ</a:t>
            </a:r>
            <a:r>
              <a:rPr dirty="0" sz="800">
                <a:latin typeface="Times New Roman"/>
                <a:cs typeface="Times New Roman"/>
              </a:rPr>
              <a:t>:</a:t>
            </a:r>
            <a:r>
              <a:rPr dirty="0" sz="800" spc="55">
                <a:latin typeface="Times New Roman"/>
                <a:cs typeface="Times New Roman"/>
              </a:rPr>
              <a:t> </a:t>
            </a:r>
            <a:r>
              <a:rPr dirty="0" sz="800">
                <a:latin typeface="Times New Roman"/>
                <a:cs typeface="Times New Roman"/>
              </a:rPr>
              <a:t>non-</a:t>
            </a:r>
            <a:r>
              <a:rPr dirty="0" sz="800" spc="-10">
                <a:latin typeface="Times New Roman"/>
                <a:cs typeface="Times New Roman"/>
              </a:rPr>
              <a:t>negative</a:t>
            </a:r>
            <a:r>
              <a:rPr dirty="0" sz="800" spc="5">
                <a:latin typeface="Times New Roman"/>
                <a:cs typeface="Times New Roman"/>
              </a:rPr>
              <a:t> </a:t>
            </a:r>
            <a:r>
              <a:rPr dirty="0" sz="800">
                <a:latin typeface="Times New Roman"/>
                <a:cs typeface="Times New Roman"/>
              </a:rPr>
              <a:t>measure</a:t>
            </a:r>
            <a:r>
              <a:rPr dirty="0" sz="800" spc="5">
                <a:latin typeface="Times New Roman"/>
                <a:cs typeface="Times New Roman"/>
              </a:rPr>
              <a:t> </a:t>
            </a:r>
            <a:r>
              <a:rPr dirty="0" sz="800">
                <a:latin typeface="Times New Roman"/>
                <a:cs typeface="Times New Roman"/>
              </a:rPr>
              <a:t>on</a:t>
            </a:r>
            <a:r>
              <a:rPr dirty="0" sz="800" spc="5">
                <a:latin typeface="Times New Roman"/>
                <a:cs typeface="Times New Roman"/>
              </a:rPr>
              <a:t> </a:t>
            </a:r>
            <a:r>
              <a:rPr dirty="0" sz="800" i="1">
                <a:latin typeface="Times New Roman"/>
                <a:cs typeface="Times New Roman"/>
              </a:rPr>
              <a:t>X</a:t>
            </a:r>
            <a:r>
              <a:rPr dirty="0" sz="800">
                <a:latin typeface="Times New Roman"/>
                <a:cs typeface="Times New Roman"/>
              </a:rPr>
              <a:t>;</a:t>
            </a:r>
            <a:r>
              <a:rPr dirty="0" sz="800" spc="5">
                <a:latin typeface="Times New Roman"/>
                <a:cs typeface="Times New Roman"/>
              </a:rPr>
              <a:t> </a:t>
            </a:r>
            <a:r>
              <a:rPr dirty="0" sz="800" i="1">
                <a:latin typeface="Times New Roman"/>
                <a:cs typeface="Times New Roman"/>
              </a:rPr>
              <a:t>dy</a:t>
            </a:r>
            <a:r>
              <a:rPr dirty="0" sz="800">
                <a:latin typeface="Times New Roman"/>
                <a:cs typeface="Times New Roman"/>
              </a:rPr>
              <a:t>:</a:t>
            </a:r>
            <a:r>
              <a:rPr dirty="0" sz="800" spc="55">
                <a:latin typeface="Times New Roman"/>
                <a:cs typeface="Times New Roman"/>
              </a:rPr>
              <a:t> </a:t>
            </a:r>
            <a:r>
              <a:rPr dirty="0" sz="800">
                <a:latin typeface="Times New Roman"/>
                <a:cs typeface="Times New Roman"/>
              </a:rPr>
              <a:t>the</a:t>
            </a:r>
            <a:r>
              <a:rPr dirty="0" sz="800" spc="5">
                <a:latin typeface="Times New Roman"/>
                <a:cs typeface="Times New Roman"/>
              </a:rPr>
              <a:t> </a:t>
            </a:r>
            <a:r>
              <a:rPr dirty="0" sz="800" spc="-10">
                <a:latin typeface="Times New Roman"/>
                <a:cs typeface="Times New Roman"/>
              </a:rPr>
              <a:t>naive</a:t>
            </a:r>
            <a:r>
              <a:rPr dirty="0" sz="800" spc="500">
                <a:latin typeface="Times New Roman"/>
                <a:cs typeface="Times New Roman"/>
              </a:rPr>
              <a:t> </a:t>
            </a:r>
            <a:r>
              <a:rPr dirty="0" sz="800">
                <a:latin typeface="Times New Roman"/>
                <a:cs typeface="Times New Roman"/>
              </a:rPr>
              <a:t>measure,</a:t>
            </a:r>
            <a:r>
              <a:rPr dirty="0" sz="800" spc="-10">
                <a:latin typeface="Times New Roman"/>
                <a:cs typeface="Times New Roman"/>
              </a:rPr>
              <a:t> </a:t>
            </a:r>
            <a:r>
              <a:rPr dirty="0" sz="800">
                <a:latin typeface="Times New Roman"/>
                <a:cs typeface="Times New Roman"/>
              </a:rPr>
              <a:t>such</a:t>
            </a:r>
            <a:r>
              <a:rPr dirty="0" sz="800" spc="-5">
                <a:latin typeface="Times New Roman"/>
                <a:cs typeface="Times New Roman"/>
              </a:rPr>
              <a:t> </a:t>
            </a:r>
            <a:r>
              <a:rPr dirty="0" sz="800">
                <a:latin typeface="Times New Roman"/>
                <a:cs typeface="Times New Roman"/>
              </a:rPr>
              <a:t>that</a:t>
            </a:r>
            <a:r>
              <a:rPr dirty="0" sz="800" spc="-10">
                <a:latin typeface="Times New Roman"/>
                <a:cs typeface="Times New Roman"/>
              </a:rPr>
              <a:t> </a:t>
            </a:r>
            <a:r>
              <a:rPr dirty="0" sz="800" i="1">
                <a:latin typeface="Times New Roman"/>
                <a:cs typeface="Times New Roman"/>
              </a:rPr>
              <a:t>dy</a:t>
            </a:r>
            <a:r>
              <a:rPr dirty="0" sz="800">
                <a:latin typeface="LM Roman 10"/>
                <a:cs typeface="LM Roman 10"/>
              </a:rPr>
              <a:t>(</a:t>
            </a:r>
            <a:r>
              <a:rPr dirty="0" sz="800" i="1">
                <a:latin typeface="Times New Roman"/>
                <a:cs typeface="Times New Roman"/>
              </a:rPr>
              <a:t>X</a:t>
            </a:r>
            <a:r>
              <a:rPr dirty="0" sz="800">
                <a:latin typeface="LM Roman 10"/>
                <a:cs typeface="LM Roman 10"/>
              </a:rPr>
              <a:t>)</a:t>
            </a:r>
            <a:r>
              <a:rPr dirty="0" sz="800" spc="-90">
                <a:latin typeface="LM Roman 10"/>
                <a:cs typeface="LM Roman 10"/>
              </a:rPr>
              <a:t> </a:t>
            </a:r>
            <a:r>
              <a:rPr dirty="0" sz="800" spc="-10">
                <a:latin typeface="LM Roman 10"/>
                <a:cs typeface="LM Roman 10"/>
              </a:rPr>
              <a:t>=</a:t>
            </a:r>
            <a:r>
              <a:rPr dirty="0" sz="800" spc="-90">
                <a:latin typeface="LM Roman 10"/>
                <a:cs typeface="LM Roman 10"/>
              </a:rPr>
              <a:t> </a:t>
            </a:r>
            <a:r>
              <a:rPr dirty="0" sz="800" spc="-50">
                <a:latin typeface="Times New Roman"/>
                <a:cs typeface="Times New Roman"/>
              </a:rPr>
              <a:t>1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641095" y="2264942"/>
            <a:ext cx="1882775" cy="43751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04139">
              <a:lnSpc>
                <a:spcPts val="755"/>
              </a:lnSpc>
              <a:spcBef>
                <a:spcPts val="95"/>
              </a:spcBef>
            </a:pPr>
            <a:r>
              <a:rPr dirty="0" sz="800" spc="-10" i="1">
                <a:latin typeface="Times New Roman"/>
                <a:cs typeface="Times New Roman"/>
              </a:rPr>
              <a:t>dy</a:t>
            </a:r>
            <a:r>
              <a:rPr dirty="0" sz="800" spc="-10">
                <a:latin typeface="LM Roman 10"/>
                <a:cs typeface="LM Roman 10"/>
              </a:rPr>
              <a:t>(</a:t>
            </a:r>
            <a:r>
              <a:rPr dirty="0" sz="800" spc="-10" i="1">
                <a:latin typeface="Times New Roman"/>
                <a:cs typeface="Times New Roman"/>
              </a:rPr>
              <a:t>L</a:t>
            </a:r>
            <a:r>
              <a:rPr dirty="0" sz="800" spc="-10">
                <a:latin typeface="LM Roman 10"/>
                <a:cs typeface="LM Roman 10"/>
              </a:rPr>
              <a:t>(</a:t>
            </a:r>
            <a:r>
              <a:rPr dirty="0" sz="800" spc="-10" i="1">
                <a:latin typeface="Times New Roman"/>
                <a:cs typeface="Times New Roman"/>
              </a:rPr>
              <a:t>S</a:t>
            </a:r>
            <a:r>
              <a:rPr dirty="0" sz="800" spc="-10">
                <a:latin typeface="LM Roman 10"/>
                <a:cs typeface="LM Roman 10"/>
              </a:rPr>
              <a:t>))</a:t>
            </a:r>
            <a:r>
              <a:rPr dirty="0" sz="800" spc="-85">
                <a:latin typeface="LM Roman 10"/>
                <a:cs typeface="LM Roman 10"/>
              </a:rPr>
              <a:t> </a:t>
            </a:r>
            <a:r>
              <a:rPr dirty="0" sz="800">
                <a:latin typeface="LM Roman 10"/>
                <a:cs typeface="LM Roman 10"/>
              </a:rPr>
              <a:t>=</a:t>
            </a:r>
            <a:r>
              <a:rPr dirty="0" sz="800" spc="40">
                <a:latin typeface="LM Roman 10"/>
                <a:cs typeface="LM Roman 10"/>
              </a:rPr>
              <a:t> </a:t>
            </a:r>
            <a:r>
              <a:rPr dirty="0" baseline="38194" sz="1200" spc="-15">
                <a:latin typeface="Times New Roman"/>
                <a:cs typeface="Times New Roman"/>
              </a:rPr>
              <a:t>1</a:t>
            </a:r>
            <a:r>
              <a:rPr dirty="0" baseline="38194" sz="1200" spc="-127">
                <a:latin typeface="Times New Roman"/>
                <a:cs typeface="Times New Roman"/>
              </a:rPr>
              <a:t> </a:t>
            </a:r>
            <a:r>
              <a:rPr dirty="0" sz="800" i="1">
                <a:latin typeface="Times New Roman"/>
                <a:cs typeface="Times New Roman"/>
              </a:rPr>
              <a:t>dy</a:t>
            </a:r>
            <a:r>
              <a:rPr dirty="0" sz="800">
                <a:latin typeface="LM Roman 10"/>
                <a:cs typeface="LM Roman 10"/>
              </a:rPr>
              <a:t>(</a:t>
            </a:r>
            <a:r>
              <a:rPr dirty="0" sz="800" i="1">
                <a:latin typeface="Times New Roman"/>
                <a:cs typeface="Times New Roman"/>
              </a:rPr>
              <a:t>S</a:t>
            </a:r>
            <a:r>
              <a:rPr dirty="0" sz="800">
                <a:latin typeface="LM Roman 10"/>
                <a:cs typeface="LM Roman 10"/>
              </a:rPr>
              <a:t>)</a:t>
            </a:r>
            <a:r>
              <a:rPr dirty="0" sz="800" i="1">
                <a:latin typeface="LM Roman Dunhill 10"/>
                <a:cs typeface="LM Roman Dunhill 10"/>
              </a:rPr>
              <a:t>,</a:t>
            </a:r>
            <a:r>
              <a:rPr dirty="0" sz="800" spc="190" i="1">
                <a:latin typeface="LM Roman Dunhill 10"/>
                <a:cs typeface="LM Roman Dunhill 10"/>
              </a:rPr>
              <a:t>  </a:t>
            </a:r>
            <a:r>
              <a:rPr dirty="0" sz="800" spc="-10" i="1">
                <a:latin typeface="Times New Roman"/>
                <a:cs typeface="Times New Roman"/>
              </a:rPr>
              <a:t>dy</a:t>
            </a:r>
            <a:r>
              <a:rPr dirty="0" sz="800" spc="-10">
                <a:latin typeface="LM Roman 10"/>
                <a:cs typeface="LM Roman 10"/>
              </a:rPr>
              <a:t>(</a:t>
            </a:r>
            <a:r>
              <a:rPr dirty="0" sz="800" spc="-10" i="1">
                <a:latin typeface="Times New Roman"/>
                <a:cs typeface="Times New Roman"/>
              </a:rPr>
              <a:t>R</a:t>
            </a:r>
            <a:r>
              <a:rPr dirty="0" sz="800" spc="-10">
                <a:latin typeface="LM Roman 10"/>
                <a:cs typeface="LM Roman 10"/>
              </a:rPr>
              <a:t>(</a:t>
            </a:r>
            <a:r>
              <a:rPr dirty="0" sz="800" spc="-10" i="1">
                <a:latin typeface="Times New Roman"/>
                <a:cs typeface="Times New Roman"/>
              </a:rPr>
              <a:t>S</a:t>
            </a:r>
            <a:r>
              <a:rPr dirty="0" sz="800" spc="-10">
                <a:latin typeface="LM Roman 10"/>
                <a:cs typeface="LM Roman 10"/>
              </a:rPr>
              <a:t>))</a:t>
            </a:r>
            <a:r>
              <a:rPr dirty="0" sz="800" spc="-85">
                <a:latin typeface="LM Roman 10"/>
                <a:cs typeface="LM Roman 10"/>
              </a:rPr>
              <a:t> </a:t>
            </a:r>
            <a:r>
              <a:rPr dirty="0" sz="800">
                <a:latin typeface="LM Roman 10"/>
                <a:cs typeface="LM Roman 10"/>
              </a:rPr>
              <a:t>=</a:t>
            </a:r>
            <a:r>
              <a:rPr dirty="0" sz="800" spc="40">
                <a:latin typeface="LM Roman 10"/>
                <a:cs typeface="LM Roman 10"/>
              </a:rPr>
              <a:t> </a:t>
            </a:r>
            <a:r>
              <a:rPr dirty="0" baseline="38194" sz="1200" spc="-15">
                <a:latin typeface="Times New Roman"/>
                <a:cs typeface="Times New Roman"/>
              </a:rPr>
              <a:t>1</a:t>
            </a:r>
            <a:r>
              <a:rPr dirty="0" baseline="38194" sz="1200" spc="-127">
                <a:latin typeface="Times New Roman"/>
                <a:cs typeface="Times New Roman"/>
              </a:rPr>
              <a:t> </a:t>
            </a:r>
            <a:r>
              <a:rPr dirty="0" sz="800" spc="-20" i="1">
                <a:latin typeface="Times New Roman"/>
                <a:cs typeface="Times New Roman"/>
              </a:rPr>
              <a:t>dy</a:t>
            </a:r>
            <a:r>
              <a:rPr dirty="0" sz="800" spc="-20">
                <a:latin typeface="LM Roman 10"/>
                <a:cs typeface="LM Roman 10"/>
              </a:rPr>
              <a:t>(</a:t>
            </a:r>
            <a:r>
              <a:rPr dirty="0" sz="800" spc="-20" i="1">
                <a:latin typeface="Times New Roman"/>
                <a:cs typeface="Times New Roman"/>
              </a:rPr>
              <a:t>S</a:t>
            </a:r>
            <a:r>
              <a:rPr dirty="0" sz="800" spc="-20">
                <a:latin typeface="LM Roman 10"/>
                <a:cs typeface="LM Roman 10"/>
              </a:rPr>
              <a:t>)</a:t>
            </a:r>
            <a:endParaRPr sz="800">
              <a:latin typeface="LM Roman 10"/>
              <a:cs typeface="LM Roman 10"/>
            </a:endParaRPr>
          </a:p>
          <a:p>
            <a:pPr marL="603250">
              <a:lnSpc>
                <a:spcPts val="755"/>
              </a:lnSpc>
              <a:tabLst>
                <a:tab pos="1539875" algn="l"/>
              </a:tabLst>
            </a:pPr>
            <a:r>
              <a:rPr dirty="0" sz="800" spc="-50">
                <a:latin typeface="Times New Roman"/>
                <a:cs typeface="Times New Roman"/>
              </a:rPr>
              <a:t>2</a:t>
            </a:r>
            <a:r>
              <a:rPr dirty="0" sz="800">
                <a:latin typeface="Times New Roman"/>
                <a:cs typeface="Times New Roman"/>
              </a:rPr>
              <a:t>	</a:t>
            </a:r>
            <a:r>
              <a:rPr dirty="0" sz="800" spc="-50">
                <a:latin typeface="Times New Roman"/>
                <a:cs typeface="Times New Roman"/>
              </a:rPr>
              <a:t>2</a:t>
            </a:r>
            <a:endParaRPr sz="800">
              <a:latin typeface="Times New Roman"/>
              <a:cs typeface="Times New Roman"/>
            </a:endParaRPr>
          </a:p>
          <a:p>
            <a:pPr marL="50800">
              <a:lnSpc>
                <a:spcPct val="100000"/>
              </a:lnSpc>
              <a:spcBef>
                <a:spcPts val="780"/>
              </a:spcBef>
            </a:pPr>
            <a:r>
              <a:rPr dirty="0" sz="800" i="1">
                <a:latin typeface="Arial"/>
                <a:cs typeface="Arial"/>
              </a:rPr>
              <a:t>µ</a:t>
            </a:r>
            <a:r>
              <a:rPr dirty="0" sz="800" spc="30" i="1">
                <a:latin typeface="Arial"/>
                <a:cs typeface="Arial"/>
              </a:rPr>
              <a:t> </a:t>
            </a:r>
            <a:r>
              <a:rPr dirty="0" sz="800">
                <a:latin typeface="Times New Roman"/>
                <a:cs typeface="Times New Roman"/>
              </a:rPr>
              <a:t>is</a:t>
            </a:r>
            <a:r>
              <a:rPr dirty="0" sz="800" spc="-10">
                <a:latin typeface="Times New Roman"/>
                <a:cs typeface="Times New Roman"/>
              </a:rPr>
              <a:t> additive </a:t>
            </a:r>
            <a:r>
              <a:rPr dirty="0" sz="800">
                <a:latin typeface="Times New Roman"/>
                <a:cs typeface="Times New Roman"/>
              </a:rPr>
              <a:t>in</a:t>
            </a:r>
            <a:r>
              <a:rPr dirty="0" sz="800" spc="-10">
                <a:latin typeface="Times New Roman"/>
                <a:cs typeface="Times New Roman"/>
              </a:rPr>
              <a:t> </a:t>
            </a:r>
            <a:r>
              <a:rPr dirty="0" sz="800">
                <a:latin typeface="Times New Roman"/>
                <a:cs typeface="Times New Roman"/>
              </a:rPr>
              <a:t>the</a:t>
            </a:r>
            <a:r>
              <a:rPr dirty="0" sz="800" spc="-5">
                <a:latin typeface="Times New Roman"/>
                <a:cs typeface="Times New Roman"/>
              </a:rPr>
              <a:t> </a:t>
            </a:r>
            <a:r>
              <a:rPr dirty="0" sz="800">
                <a:latin typeface="Times New Roman"/>
                <a:cs typeface="Times New Roman"/>
              </a:rPr>
              <a:t>binary</a:t>
            </a:r>
            <a:r>
              <a:rPr dirty="0" sz="800" spc="-10">
                <a:latin typeface="Times New Roman"/>
                <a:cs typeface="Times New Roman"/>
              </a:rPr>
              <a:t> </a:t>
            </a:r>
            <a:r>
              <a:rPr dirty="0" sz="800">
                <a:latin typeface="Times New Roman"/>
                <a:cs typeface="Times New Roman"/>
              </a:rPr>
              <a:t>set</a:t>
            </a:r>
            <a:r>
              <a:rPr dirty="0" sz="800" spc="-10">
                <a:latin typeface="Times New Roman"/>
                <a:cs typeface="Times New Roman"/>
              </a:rPr>
              <a:t> system,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2610586" y="792681"/>
            <a:ext cx="1904364" cy="50800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38100" marR="30480" indent="1905">
              <a:lnSpc>
                <a:spcPts val="950"/>
              </a:lnSpc>
              <a:spcBef>
                <a:spcPts val="135"/>
              </a:spcBef>
            </a:pPr>
            <a:r>
              <a:rPr dirty="0" sz="800" i="1">
                <a:latin typeface="Arial"/>
                <a:cs typeface="Arial"/>
              </a:rPr>
              <a:t>µ</a:t>
            </a:r>
            <a:r>
              <a:rPr dirty="0" sz="800" spc="35" i="1">
                <a:latin typeface="Arial"/>
                <a:cs typeface="Arial"/>
              </a:rPr>
              <a:t> </a:t>
            </a:r>
            <a:r>
              <a:rPr dirty="0" sz="800">
                <a:latin typeface="Times New Roman"/>
                <a:cs typeface="Times New Roman"/>
              </a:rPr>
              <a:t>be</a:t>
            </a:r>
            <a:r>
              <a:rPr dirty="0" sz="800" spc="-5">
                <a:latin typeface="Times New Roman"/>
                <a:cs typeface="Times New Roman"/>
              </a:rPr>
              <a:t> </a:t>
            </a:r>
            <a:r>
              <a:rPr dirty="0" sz="800">
                <a:latin typeface="Times New Roman"/>
                <a:cs typeface="Times New Roman"/>
              </a:rPr>
              <a:t>a</a:t>
            </a:r>
            <a:r>
              <a:rPr dirty="0" sz="800" spc="-10">
                <a:latin typeface="Times New Roman"/>
                <a:cs typeface="Times New Roman"/>
              </a:rPr>
              <a:t> </a:t>
            </a:r>
            <a:r>
              <a:rPr dirty="0" sz="800">
                <a:latin typeface="Times New Roman"/>
                <a:cs typeface="Times New Roman"/>
              </a:rPr>
              <a:t>dyadic</a:t>
            </a:r>
            <a:r>
              <a:rPr dirty="0" sz="800" spc="-5">
                <a:latin typeface="Times New Roman"/>
                <a:cs typeface="Times New Roman"/>
              </a:rPr>
              <a:t> </a:t>
            </a:r>
            <a:r>
              <a:rPr dirty="0" sz="800">
                <a:latin typeface="Times New Roman"/>
                <a:cs typeface="Times New Roman"/>
              </a:rPr>
              <a:t>measure</a:t>
            </a:r>
            <a:r>
              <a:rPr dirty="0" sz="800" spc="-5">
                <a:latin typeface="Times New Roman"/>
                <a:cs typeface="Times New Roman"/>
              </a:rPr>
              <a:t> </a:t>
            </a:r>
            <a:r>
              <a:rPr dirty="0" sz="800">
                <a:latin typeface="Times New Roman"/>
                <a:cs typeface="Times New Roman"/>
              </a:rPr>
              <a:t>on</a:t>
            </a:r>
            <a:r>
              <a:rPr dirty="0" sz="800" spc="-10">
                <a:latin typeface="Times New Roman"/>
                <a:cs typeface="Times New Roman"/>
              </a:rPr>
              <a:t> </a:t>
            </a:r>
            <a:r>
              <a:rPr dirty="0" sz="800">
                <a:latin typeface="Times New Roman"/>
                <a:cs typeface="Times New Roman"/>
              </a:rPr>
              <a:t>a</a:t>
            </a:r>
            <a:r>
              <a:rPr dirty="0" sz="800" spc="-5">
                <a:latin typeface="Times New Roman"/>
                <a:cs typeface="Times New Roman"/>
              </a:rPr>
              <a:t> </a:t>
            </a:r>
            <a:r>
              <a:rPr dirty="0" sz="800">
                <a:latin typeface="Times New Roman"/>
                <a:cs typeface="Times New Roman"/>
              </a:rPr>
              <a:t>dyadic</a:t>
            </a:r>
            <a:r>
              <a:rPr dirty="0" sz="800" spc="-10">
                <a:latin typeface="Times New Roman"/>
                <a:cs typeface="Times New Roman"/>
              </a:rPr>
              <a:t> </a:t>
            </a:r>
            <a:r>
              <a:rPr dirty="0" sz="800">
                <a:latin typeface="Times New Roman"/>
                <a:cs typeface="Times New Roman"/>
              </a:rPr>
              <a:t>set</a:t>
            </a:r>
            <a:r>
              <a:rPr dirty="0" sz="800" spc="-5">
                <a:latin typeface="Times New Roman"/>
                <a:cs typeface="Times New Roman"/>
              </a:rPr>
              <a:t> </a:t>
            </a:r>
            <a:r>
              <a:rPr dirty="0" sz="800" i="1">
                <a:latin typeface="Times New Roman"/>
                <a:cs typeface="Times New Roman"/>
              </a:rPr>
              <a:t>X</a:t>
            </a:r>
            <a:r>
              <a:rPr dirty="0" sz="800" spc="30" i="1">
                <a:latin typeface="Times New Roman"/>
                <a:cs typeface="Times New Roman"/>
              </a:rPr>
              <a:t> </a:t>
            </a:r>
            <a:r>
              <a:rPr dirty="0" sz="800" spc="-25">
                <a:latin typeface="Times New Roman"/>
                <a:cs typeface="Times New Roman"/>
              </a:rPr>
              <a:t>and</a:t>
            </a:r>
            <a:r>
              <a:rPr dirty="0" sz="800" spc="500">
                <a:latin typeface="Times New Roman"/>
                <a:cs typeface="Times New Roman"/>
              </a:rPr>
              <a:t> </a:t>
            </a:r>
            <a:r>
              <a:rPr dirty="0" sz="800" i="1">
                <a:latin typeface="Times New Roman"/>
                <a:cs typeface="Times New Roman"/>
              </a:rPr>
              <a:t>S</a:t>
            </a:r>
            <a:r>
              <a:rPr dirty="0" sz="800" spc="5" i="1">
                <a:latin typeface="Times New Roman"/>
                <a:cs typeface="Times New Roman"/>
              </a:rPr>
              <a:t> </a:t>
            </a:r>
            <a:r>
              <a:rPr dirty="0" sz="800">
                <a:latin typeface="Times New Roman"/>
                <a:cs typeface="Times New Roman"/>
              </a:rPr>
              <a:t>be</a:t>
            </a:r>
            <a:r>
              <a:rPr dirty="0" sz="800" spc="-5">
                <a:latin typeface="Times New Roman"/>
                <a:cs typeface="Times New Roman"/>
              </a:rPr>
              <a:t> </a:t>
            </a:r>
            <a:r>
              <a:rPr dirty="0" sz="800">
                <a:latin typeface="Times New Roman"/>
                <a:cs typeface="Times New Roman"/>
              </a:rPr>
              <a:t>a</a:t>
            </a:r>
            <a:r>
              <a:rPr dirty="0" sz="800" spc="-5">
                <a:latin typeface="Times New Roman"/>
                <a:cs typeface="Times New Roman"/>
              </a:rPr>
              <a:t> </a:t>
            </a:r>
            <a:r>
              <a:rPr dirty="0" sz="800">
                <a:latin typeface="Times New Roman"/>
                <a:cs typeface="Times New Roman"/>
              </a:rPr>
              <a:t>subset of</a:t>
            </a:r>
            <a:r>
              <a:rPr dirty="0" sz="800" spc="-5">
                <a:latin typeface="Times New Roman"/>
                <a:cs typeface="Times New Roman"/>
              </a:rPr>
              <a:t> </a:t>
            </a:r>
            <a:r>
              <a:rPr dirty="0" sz="800" i="1">
                <a:latin typeface="Times New Roman"/>
                <a:cs typeface="Times New Roman"/>
              </a:rPr>
              <a:t>X</a:t>
            </a:r>
            <a:r>
              <a:rPr dirty="0" sz="800">
                <a:latin typeface="Times New Roman"/>
                <a:cs typeface="Times New Roman"/>
              </a:rPr>
              <a:t>.</a:t>
            </a:r>
            <a:r>
              <a:rPr dirty="0" sz="800" spc="45">
                <a:latin typeface="Times New Roman"/>
                <a:cs typeface="Times New Roman"/>
              </a:rPr>
              <a:t> </a:t>
            </a:r>
            <a:r>
              <a:rPr dirty="0" sz="800">
                <a:latin typeface="Times New Roman"/>
                <a:cs typeface="Times New Roman"/>
              </a:rPr>
              <a:t>The </a:t>
            </a:r>
            <a:r>
              <a:rPr dirty="0" sz="800" spc="-10" i="1">
                <a:solidFill>
                  <a:srgbClr val="FF0000"/>
                </a:solidFill>
                <a:latin typeface="Times New Roman"/>
                <a:cs typeface="Times New Roman"/>
              </a:rPr>
              <a:t>product</a:t>
            </a:r>
            <a:r>
              <a:rPr dirty="0" sz="800" spc="-5" i="1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800" spc="-10" i="1">
                <a:solidFill>
                  <a:srgbClr val="FF0000"/>
                </a:solidFill>
                <a:latin typeface="Times New Roman"/>
                <a:cs typeface="Times New Roman"/>
              </a:rPr>
              <a:t>coefficient</a:t>
            </a:r>
            <a:r>
              <a:rPr dirty="0" sz="800" spc="500" i="1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800">
                <a:latin typeface="Times New Roman"/>
                <a:cs typeface="Times New Roman"/>
              </a:rPr>
              <a:t>parameter</a:t>
            </a:r>
            <a:r>
              <a:rPr dirty="0" sz="800" spc="-15">
                <a:latin typeface="Times New Roman"/>
                <a:cs typeface="Times New Roman"/>
              </a:rPr>
              <a:t> </a:t>
            </a:r>
            <a:r>
              <a:rPr dirty="0" sz="800" i="1">
                <a:latin typeface="Times New Roman"/>
                <a:cs typeface="Times New Roman"/>
              </a:rPr>
              <a:t>a</a:t>
            </a:r>
            <a:r>
              <a:rPr dirty="0" baseline="-13888" sz="900" i="1">
                <a:latin typeface="Times New Roman"/>
                <a:cs typeface="Times New Roman"/>
              </a:rPr>
              <a:t>S</a:t>
            </a:r>
            <a:r>
              <a:rPr dirty="0" baseline="-13888" sz="900" spc="135" i="1">
                <a:latin typeface="Times New Roman"/>
                <a:cs typeface="Times New Roman"/>
              </a:rPr>
              <a:t> </a:t>
            </a:r>
            <a:r>
              <a:rPr dirty="0" sz="800">
                <a:latin typeface="Times New Roman"/>
                <a:cs typeface="Times New Roman"/>
              </a:rPr>
              <a:t>is</a:t>
            </a:r>
            <a:r>
              <a:rPr dirty="0" sz="800" spc="-15">
                <a:latin typeface="Times New Roman"/>
                <a:cs typeface="Times New Roman"/>
              </a:rPr>
              <a:t> </a:t>
            </a:r>
            <a:r>
              <a:rPr dirty="0" sz="800">
                <a:latin typeface="Times New Roman"/>
                <a:cs typeface="Times New Roman"/>
              </a:rPr>
              <a:t>the</a:t>
            </a:r>
            <a:r>
              <a:rPr dirty="0" sz="800" spc="-15">
                <a:latin typeface="Times New Roman"/>
                <a:cs typeface="Times New Roman"/>
              </a:rPr>
              <a:t> </a:t>
            </a:r>
            <a:r>
              <a:rPr dirty="0" sz="800">
                <a:latin typeface="Times New Roman"/>
                <a:cs typeface="Times New Roman"/>
              </a:rPr>
              <a:t>solution</a:t>
            </a:r>
            <a:r>
              <a:rPr dirty="0" sz="800" spc="-15">
                <a:latin typeface="Times New Roman"/>
                <a:cs typeface="Times New Roman"/>
              </a:rPr>
              <a:t> </a:t>
            </a:r>
            <a:r>
              <a:rPr dirty="0" sz="800">
                <a:latin typeface="Times New Roman"/>
                <a:cs typeface="Times New Roman"/>
              </a:rPr>
              <a:t>for</a:t>
            </a:r>
            <a:r>
              <a:rPr dirty="0" sz="800" spc="-10">
                <a:latin typeface="Times New Roman"/>
                <a:cs typeface="Times New Roman"/>
              </a:rPr>
              <a:t> </a:t>
            </a:r>
            <a:r>
              <a:rPr dirty="0" sz="800">
                <a:latin typeface="Times New Roman"/>
                <a:cs typeface="Times New Roman"/>
              </a:rPr>
              <a:t>the</a:t>
            </a:r>
            <a:r>
              <a:rPr dirty="0" sz="800" spc="-15">
                <a:latin typeface="Times New Roman"/>
                <a:cs typeface="Times New Roman"/>
              </a:rPr>
              <a:t> </a:t>
            </a:r>
            <a:r>
              <a:rPr dirty="0" sz="800" spc="-10">
                <a:latin typeface="Times New Roman"/>
                <a:cs typeface="Times New Roman"/>
              </a:rPr>
              <a:t>following</a:t>
            </a:r>
            <a:r>
              <a:rPr dirty="0" sz="800" spc="500">
                <a:latin typeface="Times New Roman"/>
                <a:cs typeface="Times New Roman"/>
              </a:rPr>
              <a:t> </a:t>
            </a:r>
            <a:r>
              <a:rPr dirty="0" sz="800">
                <a:latin typeface="Times New Roman"/>
                <a:cs typeface="Times New Roman"/>
              </a:rPr>
              <a:t>system</a:t>
            </a:r>
            <a:r>
              <a:rPr dirty="0" sz="800" spc="-20">
                <a:latin typeface="Times New Roman"/>
                <a:cs typeface="Times New Roman"/>
              </a:rPr>
              <a:t> </a:t>
            </a:r>
            <a:r>
              <a:rPr dirty="0" sz="800">
                <a:latin typeface="Times New Roman"/>
                <a:cs typeface="Times New Roman"/>
              </a:rPr>
              <a:t>of</a:t>
            </a:r>
            <a:r>
              <a:rPr dirty="0" sz="800" spc="-15">
                <a:latin typeface="Times New Roman"/>
                <a:cs typeface="Times New Roman"/>
              </a:rPr>
              <a:t> </a:t>
            </a:r>
            <a:r>
              <a:rPr dirty="0" sz="800" spc="-10">
                <a:latin typeface="Times New Roman"/>
                <a:cs typeface="Times New Roman"/>
              </a:rPr>
              <a:t>equations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3605186" y="1396046"/>
            <a:ext cx="76200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-50">
                <a:latin typeface="Times New Roman"/>
                <a:cs typeface="Times New Roman"/>
              </a:rPr>
              <a:t>1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13" name="object 13" descr=""/>
          <p:cNvSpPr/>
          <p:nvPr/>
        </p:nvSpPr>
        <p:spPr>
          <a:xfrm>
            <a:off x="3617886" y="1553197"/>
            <a:ext cx="50800" cy="0"/>
          </a:xfrm>
          <a:custGeom>
            <a:avLst/>
            <a:gdLst/>
            <a:ahLst/>
            <a:cxnLst/>
            <a:rect l="l" t="t" r="r" b="b"/>
            <a:pathLst>
              <a:path w="50800" h="0">
                <a:moveTo>
                  <a:pt x="0" y="0"/>
                </a:moveTo>
                <a:lnTo>
                  <a:pt x="50609" y="0"/>
                </a:lnTo>
              </a:path>
            </a:pathLst>
          </a:custGeom>
          <a:ln w="405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 descr=""/>
          <p:cNvSpPr txBox="1"/>
          <p:nvPr/>
        </p:nvSpPr>
        <p:spPr>
          <a:xfrm>
            <a:off x="3605186" y="1534019"/>
            <a:ext cx="76200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-50">
                <a:latin typeface="Times New Roman"/>
                <a:cs typeface="Times New Roman"/>
              </a:rPr>
              <a:t>2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2901111" y="1464575"/>
            <a:ext cx="1625600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  <a:tabLst>
                <a:tab pos="782320" algn="l"/>
                <a:tab pos="1468755" algn="l"/>
              </a:tabLst>
            </a:pPr>
            <a:r>
              <a:rPr dirty="0" sz="800" i="1">
                <a:latin typeface="Arial"/>
                <a:cs typeface="Arial"/>
              </a:rPr>
              <a:t>µ</a:t>
            </a:r>
            <a:r>
              <a:rPr dirty="0" sz="800">
                <a:latin typeface="LM Roman 10"/>
                <a:cs typeface="LM Roman 10"/>
              </a:rPr>
              <a:t>(</a:t>
            </a:r>
            <a:r>
              <a:rPr dirty="0" sz="800" i="1">
                <a:latin typeface="Times New Roman"/>
                <a:cs typeface="Times New Roman"/>
              </a:rPr>
              <a:t>L</a:t>
            </a:r>
            <a:r>
              <a:rPr dirty="0" sz="800">
                <a:latin typeface="LM Roman 10"/>
                <a:cs typeface="LM Roman 10"/>
              </a:rPr>
              <a:t>(</a:t>
            </a:r>
            <a:r>
              <a:rPr dirty="0" sz="800" i="1">
                <a:latin typeface="Times New Roman"/>
                <a:cs typeface="Times New Roman"/>
              </a:rPr>
              <a:t>S</a:t>
            </a:r>
            <a:r>
              <a:rPr dirty="0" sz="800">
                <a:latin typeface="LM Roman 10"/>
                <a:cs typeface="LM Roman 10"/>
              </a:rPr>
              <a:t>))</a:t>
            </a:r>
            <a:r>
              <a:rPr dirty="0" sz="800" spc="235">
                <a:latin typeface="LM Roman 10"/>
                <a:cs typeface="LM Roman 10"/>
              </a:rPr>
              <a:t>  </a:t>
            </a:r>
            <a:r>
              <a:rPr dirty="0" sz="800" spc="-50">
                <a:latin typeface="LM Roman 10"/>
                <a:cs typeface="LM Roman 10"/>
              </a:rPr>
              <a:t>=</a:t>
            </a:r>
            <a:r>
              <a:rPr dirty="0" sz="800">
                <a:latin typeface="LM Roman 10"/>
                <a:cs typeface="LM Roman 10"/>
              </a:rPr>
              <a:t>	</a:t>
            </a:r>
            <a:r>
              <a:rPr dirty="0" sz="800" spc="-10">
                <a:latin typeface="LM Roman 10"/>
                <a:cs typeface="LM Roman 10"/>
              </a:rPr>
              <a:t>(</a:t>
            </a:r>
            <a:r>
              <a:rPr dirty="0" sz="800" spc="-10">
                <a:latin typeface="Times New Roman"/>
                <a:cs typeface="Times New Roman"/>
              </a:rPr>
              <a:t>1</a:t>
            </a:r>
            <a:r>
              <a:rPr dirty="0" sz="800" spc="-85">
                <a:latin typeface="Times New Roman"/>
                <a:cs typeface="Times New Roman"/>
              </a:rPr>
              <a:t> </a:t>
            </a:r>
            <a:r>
              <a:rPr dirty="0" sz="800" spc="-10">
                <a:latin typeface="LM Roman 10"/>
                <a:cs typeface="LM Roman 10"/>
              </a:rPr>
              <a:t>+</a:t>
            </a:r>
            <a:r>
              <a:rPr dirty="0" sz="800" spc="-155">
                <a:latin typeface="LM Roman 10"/>
                <a:cs typeface="LM Roman 10"/>
              </a:rPr>
              <a:t> </a:t>
            </a:r>
            <a:r>
              <a:rPr dirty="0" sz="800" spc="-10" i="1">
                <a:latin typeface="Times New Roman"/>
                <a:cs typeface="Times New Roman"/>
              </a:rPr>
              <a:t>a</a:t>
            </a:r>
            <a:r>
              <a:rPr dirty="0" baseline="-9259" sz="900" spc="-15" i="1">
                <a:latin typeface="Times New Roman"/>
                <a:cs typeface="Times New Roman"/>
              </a:rPr>
              <a:t>s</a:t>
            </a:r>
            <a:r>
              <a:rPr dirty="0" sz="800" spc="-10">
                <a:latin typeface="LM Roman 10"/>
                <a:cs typeface="LM Roman 10"/>
              </a:rPr>
              <a:t>)</a:t>
            </a:r>
            <a:r>
              <a:rPr dirty="0" sz="800" spc="-10" i="1">
                <a:latin typeface="Arial"/>
                <a:cs typeface="Arial"/>
              </a:rPr>
              <a:t>µ</a:t>
            </a:r>
            <a:r>
              <a:rPr dirty="0" sz="800" spc="-10">
                <a:latin typeface="LM Roman 10"/>
                <a:cs typeface="LM Roman 10"/>
              </a:rPr>
              <a:t>(</a:t>
            </a:r>
            <a:r>
              <a:rPr dirty="0" sz="800" spc="-10" i="1">
                <a:latin typeface="Times New Roman"/>
                <a:cs typeface="Times New Roman"/>
              </a:rPr>
              <a:t>S</a:t>
            </a:r>
            <a:r>
              <a:rPr dirty="0" sz="800" spc="-10">
                <a:latin typeface="LM Roman 10"/>
                <a:cs typeface="LM Roman 10"/>
              </a:rPr>
              <a:t>)</a:t>
            </a:r>
            <a:r>
              <a:rPr dirty="0" sz="800">
                <a:latin typeface="LM Roman 10"/>
                <a:cs typeface="LM Roman 10"/>
              </a:rPr>
              <a:t>	</a:t>
            </a:r>
            <a:r>
              <a:rPr dirty="0" sz="800" spc="-25">
                <a:latin typeface="Times New Roman"/>
                <a:cs typeface="Times New Roman"/>
              </a:rPr>
              <a:t>(4)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16" name="object 16" descr=""/>
          <p:cNvSpPr/>
          <p:nvPr/>
        </p:nvSpPr>
        <p:spPr>
          <a:xfrm>
            <a:off x="3617886" y="1810791"/>
            <a:ext cx="50800" cy="0"/>
          </a:xfrm>
          <a:custGeom>
            <a:avLst/>
            <a:gdLst/>
            <a:ahLst/>
            <a:cxnLst/>
            <a:rect l="l" t="t" r="r" b="b"/>
            <a:pathLst>
              <a:path w="50800" h="0">
                <a:moveTo>
                  <a:pt x="0" y="0"/>
                </a:moveTo>
                <a:lnTo>
                  <a:pt x="50609" y="0"/>
                </a:lnTo>
              </a:path>
            </a:pathLst>
          </a:custGeom>
          <a:ln w="405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 descr=""/>
          <p:cNvSpPr txBox="1"/>
          <p:nvPr/>
        </p:nvSpPr>
        <p:spPr>
          <a:xfrm>
            <a:off x="2895854" y="1722182"/>
            <a:ext cx="1630680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  <a:tabLst>
                <a:tab pos="721360" algn="l"/>
                <a:tab pos="1473835" algn="l"/>
              </a:tabLst>
            </a:pPr>
            <a:r>
              <a:rPr dirty="0" sz="800" i="1">
                <a:latin typeface="Arial"/>
                <a:cs typeface="Arial"/>
              </a:rPr>
              <a:t>µ</a:t>
            </a:r>
            <a:r>
              <a:rPr dirty="0" sz="800">
                <a:latin typeface="LM Roman 10"/>
                <a:cs typeface="LM Roman 10"/>
              </a:rPr>
              <a:t>(</a:t>
            </a:r>
            <a:r>
              <a:rPr dirty="0" sz="800" i="1">
                <a:latin typeface="Times New Roman"/>
                <a:cs typeface="Times New Roman"/>
              </a:rPr>
              <a:t>R</a:t>
            </a:r>
            <a:r>
              <a:rPr dirty="0" sz="800">
                <a:latin typeface="LM Roman 10"/>
                <a:cs typeface="LM Roman 10"/>
              </a:rPr>
              <a:t>(</a:t>
            </a:r>
            <a:r>
              <a:rPr dirty="0" sz="800" i="1">
                <a:latin typeface="Times New Roman"/>
                <a:cs typeface="Times New Roman"/>
              </a:rPr>
              <a:t>S</a:t>
            </a:r>
            <a:r>
              <a:rPr dirty="0" sz="800">
                <a:latin typeface="LM Roman 10"/>
                <a:cs typeface="LM Roman 10"/>
              </a:rPr>
              <a:t>))</a:t>
            </a:r>
            <a:r>
              <a:rPr dirty="0" sz="800" spc="235">
                <a:latin typeface="LM Roman 10"/>
                <a:cs typeface="LM Roman 10"/>
              </a:rPr>
              <a:t>  </a:t>
            </a:r>
            <a:r>
              <a:rPr dirty="0" sz="800" spc="-50">
                <a:latin typeface="LM Roman 10"/>
                <a:cs typeface="LM Roman 10"/>
              </a:rPr>
              <a:t>=</a:t>
            </a:r>
            <a:r>
              <a:rPr dirty="0" sz="800">
                <a:latin typeface="LM Roman 10"/>
                <a:cs typeface="LM Roman 10"/>
              </a:rPr>
              <a:t>	</a:t>
            </a:r>
            <a:r>
              <a:rPr dirty="0" baseline="38194" sz="1200" spc="-15">
                <a:latin typeface="Times New Roman"/>
                <a:cs typeface="Times New Roman"/>
              </a:rPr>
              <a:t>1</a:t>
            </a:r>
            <a:r>
              <a:rPr dirty="0" baseline="38194" sz="1200" spc="-120">
                <a:latin typeface="Times New Roman"/>
                <a:cs typeface="Times New Roman"/>
              </a:rPr>
              <a:t> </a:t>
            </a:r>
            <a:r>
              <a:rPr dirty="0" sz="800" spc="-10">
                <a:latin typeface="LM Roman 10"/>
                <a:cs typeface="LM Roman 10"/>
              </a:rPr>
              <a:t>(</a:t>
            </a:r>
            <a:r>
              <a:rPr dirty="0" sz="800" spc="-10">
                <a:latin typeface="Times New Roman"/>
                <a:cs typeface="Times New Roman"/>
              </a:rPr>
              <a:t>1</a:t>
            </a:r>
            <a:r>
              <a:rPr dirty="0" sz="800" spc="-80">
                <a:latin typeface="Times New Roman"/>
                <a:cs typeface="Times New Roman"/>
              </a:rPr>
              <a:t> </a:t>
            </a:r>
            <a:r>
              <a:rPr dirty="0" sz="800" spc="-10" i="1">
                <a:latin typeface="DejaVu Sans Condensed"/>
                <a:cs typeface="DejaVu Sans Condensed"/>
              </a:rPr>
              <a:t>−</a:t>
            </a:r>
            <a:r>
              <a:rPr dirty="0" sz="800" spc="-10" i="1">
                <a:latin typeface="Times New Roman"/>
                <a:cs typeface="Times New Roman"/>
              </a:rPr>
              <a:t>a</a:t>
            </a:r>
            <a:r>
              <a:rPr dirty="0" baseline="-9259" sz="900" spc="-15" i="1">
                <a:latin typeface="Times New Roman"/>
                <a:cs typeface="Times New Roman"/>
              </a:rPr>
              <a:t>s</a:t>
            </a:r>
            <a:r>
              <a:rPr dirty="0" sz="800" spc="-10">
                <a:latin typeface="LM Roman 10"/>
                <a:cs typeface="LM Roman 10"/>
              </a:rPr>
              <a:t>)</a:t>
            </a:r>
            <a:r>
              <a:rPr dirty="0" sz="800" spc="-10" i="1">
                <a:latin typeface="Arial"/>
                <a:cs typeface="Arial"/>
              </a:rPr>
              <a:t>µ</a:t>
            </a:r>
            <a:r>
              <a:rPr dirty="0" sz="800" spc="-10">
                <a:latin typeface="LM Roman 10"/>
                <a:cs typeface="LM Roman 10"/>
              </a:rPr>
              <a:t>(</a:t>
            </a:r>
            <a:r>
              <a:rPr dirty="0" sz="800" spc="-10" i="1">
                <a:latin typeface="Times New Roman"/>
                <a:cs typeface="Times New Roman"/>
              </a:rPr>
              <a:t>S</a:t>
            </a:r>
            <a:r>
              <a:rPr dirty="0" sz="800" spc="-10">
                <a:latin typeface="LM Roman 10"/>
                <a:cs typeface="LM Roman 10"/>
              </a:rPr>
              <a:t>)</a:t>
            </a:r>
            <a:r>
              <a:rPr dirty="0" sz="800">
                <a:latin typeface="LM Roman 10"/>
                <a:cs typeface="LM Roman 10"/>
              </a:rPr>
              <a:t>	</a:t>
            </a:r>
            <a:r>
              <a:rPr dirty="0" sz="800" spc="-25">
                <a:latin typeface="Times New Roman"/>
                <a:cs typeface="Times New Roman"/>
              </a:rPr>
              <a:t>(5)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2610586" y="1791613"/>
            <a:ext cx="1809750" cy="60833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 marL="255270">
              <a:lnSpc>
                <a:spcPct val="100000"/>
              </a:lnSpc>
              <a:spcBef>
                <a:spcPts val="95"/>
              </a:spcBef>
            </a:pPr>
            <a:r>
              <a:rPr dirty="0" sz="800" spc="-50">
                <a:latin typeface="Times New Roman"/>
                <a:cs typeface="Times New Roman"/>
              </a:rPr>
              <a:t>2</a:t>
            </a:r>
            <a:endParaRPr sz="800">
              <a:latin typeface="Times New Roman"/>
              <a:cs typeface="Times New Roman"/>
            </a:endParaRPr>
          </a:p>
          <a:p>
            <a:pPr marL="38100">
              <a:lnSpc>
                <a:spcPts val="955"/>
              </a:lnSpc>
              <a:spcBef>
                <a:spcPts val="780"/>
              </a:spcBef>
            </a:pPr>
            <a:r>
              <a:rPr dirty="0" sz="800">
                <a:solidFill>
                  <a:srgbClr val="0000FF"/>
                </a:solidFill>
                <a:latin typeface="Times New Roman"/>
                <a:cs typeface="Times New Roman"/>
              </a:rPr>
              <a:t>Dyadic</a:t>
            </a:r>
            <a:r>
              <a:rPr dirty="0" sz="800" spc="-1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dirty="0" sz="800">
                <a:solidFill>
                  <a:srgbClr val="0000FF"/>
                </a:solidFill>
                <a:latin typeface="Times New Roman"/>
                <a:cs typeface="Times New Roman"/>
              </a:rPr>
              <a:t>Product</a:t>
            </a:r>
            <a:r>
              <a:rPr dirty="0" sz="800" spc="-5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dirty="0" sz="800" spc="-10">
                <a:solidFill>
                  <a:srgbClr val="0000FF"/>
                </a:solidFill>
                <a:latin typeface="Times New Roman"/>
                <a:cs typeface="Times New Roman"/>
              </a:rPr>
              <a:t>Formula</a:t>
            </a:r>
            <a:r>
              <a:rPr dirty="0" sz="800" spc="-5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dirty="0" sz="800" spc="-10">
                <a:solidFill>
                  <a:srgbClr val="0000FF"/>
                </a:solidFill>
                <a:latin typeface="Times New Roman"/>
                <a:cs typeface="Times New Roman"/>
              </a:rPr>
              <a:t>Representation</a:t>
            </a:r>
            <a:endParaRPr sz="800">
              <a:latin typeface="Times New Roman"/>
              <a:cs typeface="Times New Roman"/>
            </a:endParaRPr>
          </a:p>
          <a:p>
            <a:pPr marL="38100" marR="30480">
              <a:lnSpc>
                <a:spcPts val="950"/>
              </a:lnSpc>
              <a:spcBef>
                <a:spcPts val="35"/>
              </a:spcBef>
            </a:pPr>
            <a:r>
              <a:rPr dirty="0" sz="800" i="1">
                <a:latin typeface="Times New Roman"/>
                <a:cs typeface="Times New Roman"/>
              </a:rPr>
              <a:t>X</a:t>
            </a:r>
            <a:r>
              <a:rPr dirty="0" sz="800" spc="10" i="1">
                <a:latin typeface="Times New Roman"/>
                <a:cs typeface="Times New Roman"/>
              </a:rPr>
              <a:t> </a:t>
            </a:r>
            <a:r>
              <a:rPr dirty="0" sz="800">
                <a:latin typeface="Times New Roman"/>
                <a:cs typeface="Times New Roman"/>
              </a:rPr>
              <a:t>with</a:t>
            </a:r>
            <a:r>
              <a:rPr dirty="0" sz="800" spc="-15">
                <a:latin typeface="Times New Roman"/>
                <a:cs typeface="Times New Roman"/>
              </a:rPr>
              <a:t> </a:t>
            </a:r>
            <a:r>
              <a:rPr dirty="0" sz="800">
                <a:latin typeface="Times New Roman"/>
                <a:cs typeface="Times New Roman"/>
              </a:rPr>
              <a:t>binary</a:t>
            </a:r>
            <a:r>
              <a:rPr dirty="0" sz="800" spc="-20">
                <a:latin typeface="Times New Roman"/>
                <a:cs typeface="Times New Roman"/>
              </a:rPr>
              <a:t> </a:t>
            </a:r>
            <a:r>
              <a:rPr dirty="0" sz="800">
                <a:latin typeface="Times New Roman"/>
                <a:cs typeface="Times New Roman"/>
              </a:rPr>
              <a:t>set</a:t>
            </a:r>
            <a:r>
              <a:rPr dirty="0" sz="800" spc="-20">
                <a:latin typeface="Times New Roman"/>
                <a:cs typeface="Times New Roman"/>
              </a:rPr>
              <a:t> </a:t>
            </a:r>
            <a:r>
              <a:rPr dirty="0" sz="800">
                <a:latin typeface="Times New Roman"/>
                <a:cs typeface="Times New Roman"/>
              </a:rPr>
              <a:t>system</a:t>
            </a:r>
            <a:r>
              <a:rPr dirty="0" sz="800" spc="-15">
                <a:latin typeface="Times New Roman"/>
                <a:cs typeface="Times New Roman"/>
              </a:rPr>
              <a:t> </a:t>
            </a:r>
            <a:r>
              <a:rPr dirty="0" sz="800" i="1">
                <a:latin typeface="Times New Roman"/>
                <a:cs typeface="Times New Roman"/>
              </a:rPr>
              <a:t>B</a:t>
            </a:r>
            <a:r>
              <a:rPr dirty="0" sz="800" spc="-20" i="1">
                <a:latin typeface="Times New Roman"/>
                <a:cs typeface="Times New Roman"/>
              </a:rPr>
              <a:t> </a:t>
            </a:r>
            <a:r>
              <a:rPr dirty="0" sz="800">
                <a:latin typeface="Times New Roman"/>
                <a:cs typeface="Times New Roman"/>
              </a:rPr>
              <a:t>whose</a:t>
            </a:r>
            <a:r>
              <a:rPr dirty="0" sz="800" spc="-20">
                <a:latin typeface="Times New Roman"/>
                <a:cs typeface="Times New Roman"/>
              </a:rPr>
              <a:t> </a:t>
            </a:r>
            <a:r>
              <a:rPr dirty="0" sz="800">
                <a:latin typeface="Times New Roman"/>
                <a:cs typeface="Times New Roman"/>
              </a:rPr>
              <a:t>non-</a:t>
            </a:r>
            <a:r>
              <a:rPr dirty="0" sz="800" spc="-20">
                <a:latin typeface="Times New Roman"/>
                <a:cs typeface="Times New Roman"/>
              </a:rPr>
              <a:t>leaf</a:t>
            </a:r>
            <a:r>
              <a:rPr dirty="0" sz="800" spc="500">
                <a:latin typeface="Times New Roman"/>
                <a:cs typeface="Times New Roman"/>
              </a:rPr>
              <a:t> </a:t>
            </a:r>
            <a:r>
              <a:rPr dirty="0" sz="800">
                <a:latin typeface="Times New Roman"/>
                <a:cs typeface="Times New Roman"/>
              </a:rPr>
              <a:t>sets</a:t>
            </a:r>
            <a:r>
              <a:rPr dirty="0" sz="800" spc="-10">
                <a:latin typeface="Times New Roman"/>
                <a:cs typeface="Times New Roman"/>
              </a:rPr>
              <a:t> </a:t>
            </a:r>
            <a:r>
              <a:rPr dirty="0" sz="800">
                <a:latin typeface="Times New Roman"/>
                <a:cs typeface="Times New Roman"/>
              </a:rPr>
              <a:t>are</a:t>
            </a:r>
            <a:r>
              <a:rPr dirty="0" sz="800" spc="-5">
                <a:latin typeface="Times New Roman"/>
                <a:cs typeface="Times New Roman"/>
              </a:rPr>
              <a:t> </a:t>
            </a:r>
            <a:r>
              <a:rPr dirty="0" sz="800" spc="-25" i="1">
                <a:latin typeface="Times New Roman"/>
                <a:cs typeface="Times New Roman"/>
              </a:rPr>
              <a:t>B</a:t>
            </a:r>
            <a:r>
              <a:rPr dirty="0" baseline="-9259" sz="900" spc="-37" i="1">
                <a:latin typeface="Times New Roman"/>
                <a:cs typeface="Times New Roman"/>
              </a:rPr>
              <a:t>n</a:t>
            </a:r>
            <a:endParaRPr baseline="-9259" sz="900">
              <a:latin typeface="Times New Roman"/>
              <a:cs typeface="Times New Roman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2648686" y="2395270"/>
            <a:ext cx="1290955" cy="186055"/>
          </a:xfrm>
          <a:prstGeom prst="rect">
            <a:avLst/>
          </a:prstGeom>
          <a:solidFill>
            <a:srgbClr val="FFF200"/>
          </a:solidFill>
        </p:spPr>
        <p:txBody>
          <a:bodyPr wrap="square" lIns="0" tIns="12065" rIns="0" bIns="0" rtlCol="0" vert="horz">
            <a:spAutoFit/>
          </a:bodyPr>
          <a:lstStyle/>
          <a:p>
            <a:pPr marL="40005">
              <a:lnSpc>
                <a:spcPct val="100000"/>
              </a:lnSpc>
              <a:spcBef>
                <a:spcPts val="95"/>
              </a:spcBef>
            </a:pPr>
            <a:r>
              <a:rPr dirty="0" sz="800" i="1">
                <a:latin typeface="Arial"/>
                <a:cs typeface="Arial"/>
              </a:rPr>
              <a:t>µ</a:t>
            </a:r>
            <a:r>
              <a:rPr dirty="0" sz="800" spc="60" i="1">
                <a:latin typeface="Arial"/>
                <a:cs typeface="Arial"/>
              </a:rPr>
              <a:t> </a:t>
            </a:r>
            <a:r>
              <a:rPr dirty="0" sz="800" spc="-10">
                <a:latin typeface="LM Roman 10"/>
                <a:cs typeface="LM Roman 10"/>
              </a:rPr>
              <a:t>=</a:t>
            </a:r>
            <a:r>
              <a:rPr dirty="0" sz="800" spc="-40">
                <a:latin typeface="LM Roman 10"/>
                <a:cs typeface="LM Roman 10"/>
              </a:rPr>
              <a:t> </a:t>
            </a:r>
            <a:r>
              <a:rPr dirty="0" sz="800" i="1">
                <a:latin typeface="Arial"/>
                <a:cs typeface="Arial"/>
              </a:rPr>
              <a:t>µ</a:t>
            </a:r>
            <a:r>
              <a:rPr dirty="0" sz="800">
                <a:latin typeface="LM Roman 10"/>
                <a:cs typeface="LM Roman 10"/>
              </a:rPr>
              <a:t>(</a:t>
            </a:r>
            <a:r>
              <a:rPr dirty="0" sz="800" i="1">
                <a:latin typeface="Times New Roman"/>
                <a:cs typeface="Times New Roman"/>
              </a:rPr>
              <a:t>X</a:t>
            </a:r>
            <a:r>
              <a:rPr dirty="0" sz="800">
                <a:latin typeface="LM Roman 10"/>
                <a:cs typeface="LM Roman 10"/>
              </a:rPr>
              <a:t>)</a:t>
            </a:r>
            <a:r>
              <a:rPr dirty="0" sz="800" spc="-165">
                <a:latin typeface="LM Roman 10"/>
                <a:cs typeface="LM Roman 10"/>
              </a:rPr>
              <a:t> </a:t>
            </a:r>
            <a:r>
              <a:rPr dirty="0" baseline="-3472" sz="1200" spc="-37">
                <a:latin typeface="Times New Roman"/>
                <a:cs typeface="Times New Roman"/>
              </a:rPr>
              <a:t>∏</a:t>
            </a:r>
            <a:r>
              <a:rPr dirty="0" baseline="-13888" sz="900" spc="-37" i="1">
                <a:latin typeface="Times New Roman"/>
                <a:cs typeface="Times New Roman"/>
              </a:rPr>
              <a:t>S</a:t>
            </a:r>
            <a:r>
              <a:rPr dirty="0" baseline="-13888" sz="900" spc="-37" i="1">
                <a:latin typeface="DejaVu Sans Condensed"/>
                <a:cs typeface="DejaVu Sans Condensed"/>
              </a:rPr>
              <a:t>∈</a:t>
            </a:r>
            <a:r>
              <a:rPr dirty="0" baseline="-13888" sz="900" spc="-37" i="1">
                <a:latin typeface="Times New Roman"/>
                <a:cs typeface="Times New Roman"/>
              </a:rPr>
              <a:t>B</a:t>
            </a:r>
            <a:r>
              <a:rPr dirty="0" baseline="-27777" sz="750" spc="-37" i="1">
                <a:latin typeface="Times New Roman"/>
                <a:cs typeface="Times New Roman"/>
              </a:rPr>
              <a:t>n</a:t>
            </a:r>
            <a:r>
              <a:rPr dirty="0" baseline="-27777" sz="750" spc="-22" i="1">
                <a:latin typeface="Times New Roman"/>
                <a:cs typeface="Times New Roman"/>
              </a:rPr>
              <a:t> </a:t>
            </a:r>
            <a:r>
              <a:rPr dirty="0" sz="800" spc="-10">
                <a:latin typeface="LM Roman 10"/>
                <a:cs typeface="LM Roman 10"/>
              </a:rPr>
              <a:t>(</a:t>
            </a:r>
            <a:r>
              <a:rPr dirty="0" sz="800" spc="-10">
                <a:latin typeface="Times New Roman"/>
                <a:cs typeface="Times New Roman"/>
              </a:rPr>
              <a:t>1</a:t>
            </a:r>
            <a:r>
              <a:rPr dirty="0" sz="800" spc="-70">
                <a:latin typeface="Times New Roman"/>
                <a:cs typeface="Times New Roman"/>
              </a:rPr>
              <a:t> </a:t>
            </a:r>
            <a:r>
              <a:rPr dirty="0" sz="800" spc="-10">
                <a:latin typeface="LM Roman 10"/>
                <a:cs typeface="LM Roman 10"/>
              </a:rPr>
              <a:t>+</a:t>
            </a:r>
            <a:r>
              <a:rPr dirty="0" sz="800" spc="-140">
                <a:latin typeface="LM Roman 10"/>
                <a:cs typeface="LM Roman 10"/>
              </a:rPr>
              <a:t> </a:t>
            </a:r>
            <a:r>
              <a:rPr dirty="0" sz="800" i="1">
                <a:latin typeface="Times New Roman"/>
                <a:cs typeface="Times New Roman"/>
              </a:rPr>
              <a:t>a</a:t>
            </a:r>
            <a:r>
              <a:rPr dirty="0" baseline="-13888" sz="900" i="1">
                <a:latin typeface="Times New Roman"/>
                <a:cs typeface="Times New Roman"/>
              </a:rPr>
              <a:t>S</a:t>
            </a:r>
            <a:r>
              <a:rPr dirty="0" sz="800" i="1">
                <a:latin typeface="Times New Roman"/>
                <a:cs typeface="Times New Roman"/>
              </a:rPr>
              <a:t>h</a:t>
            </a:r>
            <a:r>
              <a:rPr dirty="0" baseline="-13888" sz="900" i="1">
                <a:latin typeface="Times New Roman"/>
                <a:cs typeface="Times New Roman"/>
              </a:rPr>
              <a:t>S</a:t>
            </a:r>
            <a:r>
              <a:rPr dirty="0" baseline="-13888" sz="900" spc="-142" i="1">
                <a:latin typeface="Times New Roman"/>
                <a:cs typeface="Times New Roman"/>
              </a:rPr>
              <a:t> </a:t>
            </a:r>
            <a:r>
              <a:rPr dirty="0" sz="800" spc="-10">
                <a:latin typeface="LM Roman 10"/>
                <a:cs typeface="LM Roman 10"/>
              </a:rPr>
              <a:t>)</a:t>
            </a:r>
            <a:r>
              <a:rPr dirty="0" sz="800" spc="-165">
                <a:latin typeface="LM Roman 10"/>
                <a:cs typeface="LM Roman 10"/>
              </a:rPr>
              <a:t> </a:t>
            </a:r>
            <a:r>
              <a:rPr dirty="0" sz="800" spc="-25" i="1">
                <a:latin typeface="Times New Roman"/>
                <a:cs typeface="Times New Roman"/>
              </a:rPr>
              <a:t>dy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2610586" y="2555467"/>
            <a:ext cx="989965" cy="26733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100">
              <a:lnSpc>
                <a:spcPts val="955"/>
              </a:lnSpc>
              <a:spcBef>
                <a:spcPts val="95"/>
              </a:spcBef>
            </a:pPr>
            <a:r>
              <a:rPr dirty="0" sz="800">
                <a:latin typeface="Times New Roman"/>
                <a:cs typeface="Times New Roman"/>
              </a:rPr>
              <a:t>where</a:t>
            </a:r>
            <a:r>
              <a:rPr dirty="0" sz="800" spc="-10">
                <a:latin typeface="Times New Roman"/>
                <a:cs typeface="Times New Roman"/>
              </a:rPr>
              <a:t> </a:t>
            </a:r>
            <a:r>
              <a:rPr dirty="0" sz="800" i="1">
                <a:latin typeface="Times New Roman"/>
                <a:cs typeface="Times New Roman"/>
              </a:rPr>
              <a:t>a</a:t>
            </a:r>
            <a:r>
              <a:rPr dirty="0" baseline="-13888" sz="900" i="1">
                <a:latin typeface="Times New Roman"/>
                <a:cs typeface="Times New Roman"/>
              </a:rPr>
              <a:t>S</a:t>
            </a:r>
            <a:r>
              <a:rPr dirty="0" baseline="-13888" sz="900" spc="120" i="1">
                <a:latin typeface="Times New Roman"/>
                <a:cs typeface="Times New Roman"/>
              </a:rPr>
              <a:t> </a:t>
            </a:r>
            <a:r>
              <a:rPr dirty="0" sz="800" spc="-105" i="1">
                <a:latin typeface="DejaVu Sans Condensed"/>
                <a:cs typeface="DejaVu Sans Condensed"/>
              </a:rPr>
              <a:t>∈</a:t>
            </a:r>
            <a:r>
              <a:rPr dirty="0" sz="800" spc="-55" i="1">
                <a:latin typeface="DejaVu Sans Condensed"/>
                <a:cs typeface="DejaVu Sans Condensed"/>
              </a:rPr>
              <a:t> </a:t>
            </a:r>
            <a:r>
              <a:rPr dirty="0" sz="800">
                <a:latin typeface="LM Roman 10"/>
                <a:cs typeface="LM Roman 10"/>
              </a:rPr>
              <a:t>[</a:t>
            </a:r>
            <a:r>
              <a:rPr dirty="0" sz="800" i="1">
                <a:latin typeface="DejaVu Sans Condensed"/>
                <a:cs typeface="DejaVu Sans Condensed"/>
              </a:rPr>
              <a:t>−</a:t>
            </a:r>
            <a:r>
              <a:rPr dirty="0" sz="800">
                <a:latin typeface="Times New Roman"/>
                <a:cs typeface="Times New Roman"/>
              </a:rPr>
              <a:t>1</a:t>
            </a:r>
            <a:r>
              <a:rPr dirty="0" sz="800" i="1">
                <a:latin typeface="LM Roman Dunhill 10"/>
                <a:cs typeface="LM Roman Dunhill 10"/>
              </a:rPr>
              <a:t>,</a:t>
            </a:r>
            <a:r>
              <a:rPr dirty="0" sz="800" spc="-180" i="1">
                <a:latin typeface="LM Roman Dunhill 10"/>
                <a:cs typeface="LM Roman Dunhill 10"/>
              </a:rPr>
              <a:t> </a:t>
            </a:r>
            <a:r>
              <a:rPr dirty="0" sz="800" spc="-25">
                <a:latin typeface="Times New Roman"/>
                <a:cs typeface="Times New Roman"/>
              </a:rPr>
              <a:t>1</a:t>
            </a:r>
            <a:r>
              <a:rPr dirty="0" sz="800" spc="-25">
                <a:latin typeface="LM Roman 10"/>
                <a:cs typeface="LM Roman 10"/>
              </a:rPr>
              <a:t>]</a:t>
            </a:r>
            <a:endParaRPr sz="800">
              <a:latin typeface="LM Roman 10"/>
              <a:cs typeface="LM Roman 10"/>
            </a:endParaRPr>
          </a:p>
          <a:p>
            <a:pPr marL="38100">
              <a:lnSpc>
                <a:spcPts val="955"/>
              </a:lnSpc>
            </a:pPr>
            <a:r>
              <a:rPr dirty="0" sz="800" i="1">
                <a:latin typeface="Times New Roman"/>
                <a:cs typeface="Times New Roman"/>
              </a:rPr>
              <a:t>h</a:t>
            </a:r>
            <a:r>
              <a:rPr dirty="0" baseline="-13888" sz="900" i="1">
                <a:latin typeface="Times New Roman"/>
                <a:cs typeface="Times New Roman"/>
              </a:rPr>
              <a:t>S</a:t>
            </a:r>
            <a:r>
              <a:rPr dirty="0" baseline="-13888" sz="900" spc="120" i="1">
                <a:latin typeface="Times New Roman"/>
                <a:cs typeface="Times New Roman"/>
              </a:rPr>
              <a:t> </a:t>
            </a:r>
            <a:r>
              <a:rPr dirty="0" sz="800">
                <a:latin typeface="Times New Roman"/>
                <a:cs typeface="Times New Roman"/>
              </a:rPr>
              <a:t>:</a:t>
            </a:r>
            <a:r>
              <a:rPr dirty="0" sz="800" spc="-5">
                <a:latin typeface="Times New Roman"/>
                <a:cs typeface="Times New Roman"/>
              </a:rPr>
              <a:t> </a:t>
            </a:r>
            <a:r>
              <a:rPr dirty="0" sz="800" spc="-10">
                <a:latin typeface="Times New Roman"/>
                <a:cs typeface="Times New Roman"/>
              </a:rPr>
              <a:t>Haar-</a:t>
            </a:r>
            <a:r>
              <a:rPr dirty="0" sz="800">
                <a:latin typeface="Times New Roman"/>
                <a:cs typeface="Times New Roman"/>
              </a:rPr>
              <a:t>like</a:t>
            </a:r>
            <a:r>
              <a:rPr dirty="0" sz="800" spc="-5">
                <a:latin typeface="Times New Roman"/>
                <a:cs typeface="Times New Roman"/>
              </a:rPr>
              <a:t> </a:t>
            </a:r>
            <a:r>
              <a:rPr dirty="0" sz="800" spc="-10">
                <a:latin typeface="Times New Roman"/>
                <a:cs typeface="Times New Roman"/>
              </a:rPr>
              <a:t>function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21" name="object 21" descr=""/>
          <p:cNvSpPr/>
          <p:nvPr/>
        </p:nvSpPr>
        <p:spPr>
          <a:xfrm>
            <a:off x="749363" y="3152343"/>
            <a:ext cx="1471930" cy="0"/>
          </a:xfrm>
          <a:custGeom>
            <a:avLst/>
            <a:gdLst/>
            <a:ahLst/>
            <a:cxnLst/>
            <a:rect l="l" t="t" r="r" b="b"/>
            <a:pathLst>
              <a:path w="1471930" h="0">
                <a:moveTo>
                  <a:pt x="0" y="0"/>
                </a:moveTo>
                <a:lnTo>
                  <a:pt x="1471434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 descr=""/>
          <p:cNvSpPr txBox="1"/>
          <p:nvPr/>
        </p:nvSpPr>
        <p:spPr>
          <a:xfrm>
            <a:off x="736663" y="3171264"/>
            <a:ext cx="3424554" cy="26733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 marR="5080" indent="204470">
              <a:lnSpc>
                <a:spcPts val="950"/>
              </a:lnSpc>
              <a:spcBef>
                <a:spcPts val="135"/>
              </a:spcBef>
            </a:pPr>
            <a:r>
              <a:rPr dirty="0" sz="800">
                <a:latin typeface="Times New Roman"/>
                <a:cs typeface="Times New Roman"/>
              </a:rPr>
              <a:t>R.</a:t>
            </a:r>
            <a:r>
              <a:rPr dirty="0" sz="800" spc="-10">
                <a:latin typeface="Times New Roman"/>
                <a:cs typeface="Times New Roman"/>
              </a:rPr>
              <a:t> FEFFERMAN, </a:t>
            </a:r>
            <a:r>
              <a:rPr dirty="0" sz="800">
                <a:latin typeface="Times New Roman"/>
                <a:cs typeface="Times New Roman"/>
              </a:rPr>
              <a:t>C.</a:t>
            </a:r>
            <a:r>
              <a:rPr dirty="0" sz="800" spc="-10">
                <a:latin typeface="Times New Roman"/>
                <a:cs typeface="Times New Roman"/>
              </a:rPr>
              <a:t> </a:t>
            </a:r>
            <a:r>
              <a:rPr dirty="0" sz="800">
                <a:latin typeface="Times New Roman"/>
                <a:cs typeface="Times New Roman"/>
              </a:rPr>
              <a:t>KENIG,</a:t>
            </a:r>
            <a:r>
              <a:rPr dirty="0" sz="800" spc="-5">
                <a:latin typeface="Times New Roman"/>
                <a:cs typeface="Times New Roman"/>
              </a:rPr>
              <a:t> </a:t>
            </a:r>
            <a:r>
              <a:rPr dirty="0" sz="800">
                <a:latin typeface="Times New Roman"/>
                <a:cs typeface="Times New Roman"/>
              </a:rPr>
              <a:t>AND</a:t>
            </a:r>
            <a:r>
              <a:rPr dirty="0" sz="800" spc="-10">
                <a:latin typeface="Times New Roman"/>
                <a:cs typeface="Times New Roman"/>
              </a:rPr>
              <a:t> </a:t>
            </a:r>
            <a:r>
              <a:rPr dirty="0" sz="800">
                <a:latin typeface="Times New Roman"/>
                <a:cs typeface="Times New Roman"/>
              </a:rPr>
              <a:t>J.</a:t>
            </a:r>
            <a:r>
              <a:rPr dirty="0" sz="800" spc="-10">
                <a:latin typeface="Times New Roman"/>
                <a:cs typeface="Times New Roman"/>
              </a:rPr>
              <a:t> </a:t>
            </a:r>
            <a:r>
              <a:rPr dirty="0" sz="800">
                <a:latin typeface="Times New Roman"/>
                <a:cs typeface="Times New Roman"/>
              </a:rPr>
              <a:t>PIPHER,</a:t>
            </a:r>
            <a:r>
              <a:rPr dirty="0" sz="800" spc="-10">
                <a:latin typeface="Times New Roman"/>
                <a:cs typeface="Times New Roman"/>
              </a:rPr>
              <a:t> </a:t>
            </a:r>
            <a:r>
              <a:rPr dirty="0" sz="800">
                <a:latin typeface="Times New Roman"/>
                <a:cs typeface="Times New Roman"/>
              </a:rPr>
              <a:t>The</a:t>
            </a:r>
            <a:r>
              <a:rPr dirty="0" sz="800" spc="-5">
                <a:latin typeface="Times New Roman"/>
                <a:cs typeface="Times New Roman"/>
              </a:rPr>
              <a:t> </a:t>
            </a:r>
            <a:r>
              <a:rPr dirty="0" sz="800">
                <a:latin typeface="Times New Roman"/>
                <a:cs typeface="Times New Roman"/>
              </a:rPr>
              <a:t>theory</a:t>
            </a:r>
            <a:r>
              <a:rPr dirty="0" sz="800" spc="-10">
                <a:latin typeface="Times New Roman"/>
                <a:cs typeface="Times New Roman"/>
              </a:rPr>
              <a:t> </a:t>
            </a:r>
            <a:r>
              <a:rPr dirty="0" sz="800">
                <a:latin typeface="Times New Roman"/>
                <a:cs typeface="Times New Roman"/>
              </a:rPr>
              <a:t>of</a:t>
            </a:r>
            <a:r>
              <a:rPr dirty="0" sz="800" spc="-10">
                <a:latin typeface="Times New Roman"/>
                <a:cs typeface="Times New Roman"/>
              </a:rPr>
              <a:t> </a:t>
            </a:r>
            <a:r>
              <a:rPr dirty="0" sz="800">
                <a:latin typeface="Times New Roman"/>
                <a:cs typeface="Times New Roman"/>
              </a:rPr>
              <a:t>weights</a:t>
            </a:r>
            <a:r>
              <a:rPr dirty="0" sz="800" spc="-10">
                <a:latin typeface="Times New Roman"/>
                <a:cs typeface="Times New Roman"/>
              </a:rPr>
              <a:t> </a:t>
            </a:r>
            <a:r>
              <a:rPr dirty="0" sz="800">
                <a:latin typeface="Times New Roman"/>
                <a:cs typeface="Times New Roman"/>
              </a:rPr>
              <a:t>and</a:t>
            </a:r>
            <a:r>
              <a:rPr dirty="0" sz="800" spc="-5">
                <a:latin typeface="Times New Roman"/>
                <a:cs typeface="Times New Roman"/>
              </a:rPr>
              <a:t> </a:t>
            </a:r>
            <a:r>
              <a:rPr dirty="0" sz="800" spc="-25">
                <a:latin typeface="Times New Roman"/>
                <a:cs typeface="Times New Roman"/>
              </a:rPr>
              <a:t>the</a:t>
            </a:r>
            <a:r>
              <a:rPr dirty="0" sz="800" spc="500">
                <a:latin typeface="Times New Roman"/>
                <a:cs typeface="Times New Roman"/>
              </a:rPr>
              <a:t> </a:t>
            </a:r>
            <a:r>
              <a:rPr dirty="0" sz="800">
                <a:latin typeface="Times New Roman"/>
                <a:cs typeface="Times New Roman"/>
              </a:rPr>
              <a:t>Dirichlet</a:t>
            </a:r>
            <a:r>
              <a:rPr dirty="0" sz="800" spc="-25">
                <a:latin typeface="Times New Roman"/>
                <a:cs typeface="Times New Roman"/>
              </a:rPr>
              <a:t> </a:t>
            </a:r>
            <a:r>
              <a:rPr dirty="0" sz="800">
                <a:latin typeface="Times New Roman"/>
                <a:cs typeface="Times New Roman"/>
              </a:rPr>
              <a:t>problem</a:t>
            </a:r>
            <a:r>
              <a:rPr dirty="0" sz="800" spc="-25">
                <a:latin typeface="Times New Roman"/>
                <a:cs typeface="Times New Roman"/>
              </a:rPr>
              <a:t> </a:t>
            </a:r>
            <a:r>
              <a:rPr dirty="0" sz="800">
                <a:latin typeface="Times New Roman"/>
                <a:cs typeface="Times New Roman"/>
              </a:rPr>
              <a:t>for</a:t>
            </a:r>
            <a:r>
              <a:rPr dirty="0" sz="800" spc="-20">
                <a:latin typeface="Times New Roman"/>
                <a:cs typeface="Times New Roman"/>
              </a:rPr>
              <a:t> </a:t>
            </a:r>
            <a:r>
              <a:rPr dirty="0" sz="800">
                <a:latin typeface="Times New Roman"/>
                <a:cs typeface="Times New Roman"/>
              </a:rPr>
              <a:t>elliptical</a:t>
            </a:r>
            <a:r>
              <a:rPr dirty="0" sz="800" spc="-25">
                <a:latin typeface="Times New Roman"/>
                <a:cs typeface="Times New Roman"/>
              </a:rPr>
              <a:t> </a:t>
            </a:r>
            <a:r>
              <a:rPr dirty="0" sz="800">
                <a:latin typeface="Times New Roman"/>
                <a:cs typeface="Times New Roman"/>
              </a:rPr>
              <a:t>equations,</a:t>
            </a:r>
            <a:r>
              <a:rPr dirty="0" sz="800" spc="-25">
                <a:latin typeface="Times New Roman"/>
                <a:cs typeface="Times New Roman"/>
              </a:rPr>
              <a:t> </a:t>
            </a:r>
            <a:r>
              <a:rPr dirty="0" sz="800">
                <a:latin typeface="Times New Roman"/>
                <a:cs typeface="Times New Roman"/>
              </a:rPr>
              <a:t>Annals</a:t>
            </a:r>
            <a:r>
              <a:rPr dirty="0" sz="800" spc="-20">
                <a:latin typeface="Times New Roman"/>
                <a:cs typeface="Times New Roman"/>
              </a:rPr>
              <a:t> </a:t>
            </a:r>
            <a:r>
              <a:rPr dirty="0" sz="800">
                <a:latin typeface="Times New Roman"/>
                <a:cs typeface="Times New Roman"/>
              </a:rPr>
              <a:t>of</a:t>
            </a:r>
            <a:r>
              <a:rPr dirty="0" sz="800" spc="-25">
                <a:latin typeface="Times New Roman"/>
                <a:cs typeface="Times New Roman"/>
              </a:rPr>
              <a:t> </a:t>
            </a:r>
            <a:r>
              <a:rPr dirty="0" sz="800">
                <a:latin typeface="Times New Roman"/>
                <a:cs typeface="Times New Roman"/>
              </a:rPr>
              <a:t>Math.,</a:t>
            </a:r>
            <a:r>
              <a:rPr dirty="0" sz="800" spc="-25">
                <a:latin typeface="Times New Roman"/>
                <a:cs typeface="Times New Roman"/>
              </a:rPr>
              <a:t> </a:t>
            </a:r>
            <a:r>
              <a:rPr dirty="0" sz="800">
                <a:latin typeface="Times New Roman"/>
                <a:cs typeface="Times New Roman"/>
              </a:rPr>
              <a:t>134</a:t>
            </a:r>
            <a:r>
              <a:rPr dirty="0" sz="800" spc="-20">
                <a:latin typeface="Times New Roman"/>
                <a:cs typeface="Times New Roman"/>
              </a:rPr>
              <a:t> </a:t>
            </a:r>
            <a:r>
              <a:rPr dirty="0" sz="800">
                <a:latin typeface="Times New Roman"/>
                <a:cs typeface="Times New Roman"/>
              </a:rPr>
              <a:t>(1991),</a:t>
            </a:r>
            <a:r>
              <a:rPr dirty="0" sz="800" spc="-25">
                <a:latin typeface="Times New Roman"/>
                <a:cs typeface="Times New Roman"/>
              </a:rPr>
              <a:t> </a:t>
            </a:r>
            <a:r>
              <a:rPr dirty="0" sz="800">
                <a:latin typeface="Times New Roman"/>
                <a:cs typeface="Times New Roman"/>
              </a:rPr>
              <a:t>pp.</a:t>
            </a:r>
            <a:r>
              <a:rPr dirty="0" sz="800" spc="25">
                <a:latin typeface="Times New Roman"/>
                <a:cs typeface="Times New Roman"/>
              </a:rPr>
              <a:t> </a:t>
            </a:r>
            <a:r>
              <a:rPr dirty="0" sz="800" spc="-10">
                <a:latin typeface="Times New Roman"/>
                <a:cs typeface="Times New Roman"/>
              </a:rPr>
              <a:t>65–124</a:t>
            </a:r>
            <a:endParaRPr sz="800">
              <a:latin typeface="Times New Roman"/>
              <a:cs typeface="Times New Roman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51676" y="646396"/>
            <a:ext cx="466090" cy="100266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algn="ctr" marL="12065" marR="5080" indent="-635">
              <a:lnSpc>
                <a:spcPts val="700"/>
              </a:lnSpc>
              <a:spcBef>
                <a:spcPts val="135"/>
              </a:spcBef>
            </a:pPr>
            <a:r>
              <a:rPr dirty="0" sz="60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Enhancing</a:t>
            </a:r>
            <a:r>
              <a:rPr dirty="0" sz="600" spc="-5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 </a:t>
            </a:r>
            <a:r>
              <a:rPr dirty="0" sz="600" spc="-25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3D</a:t>
            </a:r>
            <a:r>
              <a:rPr dirty="0" sz="600" spc="50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 </a:t>
            </a:r>
            <a:r>
              <a:rPr dirty="0" sz="60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Point</a:t>
            </a:r>
            <a:r>
              <a:rPr dirty="0" sz="600" spc="-2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 </a:t>
            </a:r>
            <a:r>
              <a:rPr dirty="0" sz="600" spc="-1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Cloud</a:t>
            </a:r>
            <a:r>
              <a:rPr dirty="0" sz="600" spc="50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 </a:t>
            </a:r>
            <a:r>
              <a:rPr dirty="0" sz="600" spc="-1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Classification</a:t>
            </a:r>
            <a:r>
              <a:rPr dirty="0" sz="600" spc="50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 </a:t>
            </a:r>
            <a:r>
              <a:rPr dirty="0" sz="60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with</a:t>
            </a:r>
            <a:r>
              <a:rPr dirty="0" sz="600" spc="-5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 </a:t>
            </a:r>
            <a:r>
              <a:rPr dirty="0" sz="600" spc="-1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Measure-</a:t>
            </a:r>
            <a:r>
              <a:rPr dirty="0" sz="600" spc="50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 </a:t>
            </a:r>
            <a:r>
              <a:rPr dirty="0" sz="600" spc="-1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Theoretic</a:t>
            </a:r>
            <a:r>
              <a:rPr dirty="0" sz="600" spc="50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 </a:t>
            </a:r>
            <a:r>
              <a:rPr dirty="0" sz="600" spc="-1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Features:</a:t>
            </a:r>
            <a:r>
              <a:rPr dirty="0" sz="600" spc="50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 </a:t>
            </a:r>
            <a:r>
              <a:rPr dirty="0" sz="600" spc="-1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Integrating</a:t>
            </a:r>
            <a:r>
              <a:rPr dirty="0" sz="600" spc="50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 </a:t>
            </a:r>
            <a:r>
              <a:rPr dirty="0" sz="600" spc="-1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Product</a:t>
            </a:r>
            <a:r>
              <a:rPr dirty="0" sz="600" spc="50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 </a:t>
            </a:r>
            <a:r>
              <a:rPr dirty="0" sz="600" spc="-1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Coefficients</a:t>
            </a:r>
            <a:r>
              <a:rPr dirty="0" sz="600" spc="50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 </a:t>
            </a:r>
            <a:r>
              <a:rPr dirty="0" sz="60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into</a:t>
            </a:r>
            <a:r>
              <a:rPr dirty="0" sz="600" spc="-5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 </a:t>
            </a:r>
            <a:r>
              <a:rPr dirty="0" sz="600" spc="-1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LiDAR</a:t>
            </a:r>
            <a:r>
              <a:rPr dirty="0" sz="600" spc="50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 </a:t>
            </a:r>
            <a:r>
              <a:rPr dirty="0" sz="600" spc="-1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Analysis</a:t>
            </a:r>
            <a:endParaRPr sz="600">
              <a:latin typeface="Times New Roman"/>
              <a:cs typeface="Times New Roman"/>
            </a:endParaRPr>
          </a:p>
        </p:txBody>
      </p:sp>
      <p:grpSp>
        <p:nvGrpSpPr>
          <p:cNvPr id="3" name="object 3" descr=""/>
          <p:cNvGrpSpPr/>
          <p:nvPr/>
        </p:nvGrpSpPr>
        <p:grpSpPr>
          <a:xfrm>
            <a:off x="0" y="0"/>
            <a:ext cx="4608195" cy="996950"/>
            <a:chOff x="0" y="0"/>
            <a:chExt cx="4608195" cy="996950"/>
          </a:xfrm>
        </p:grpSpPr>
        <p:sp>
          <p:nvSpPr>
            <p:cNvPr id="4" name="object 4" descr=""/>
            <p:cNvSpPr/>
            <p:nvPr/>
          </p:nvSpPr>
          <p:spPr>
            <a:xfrm>
              <a:off x="0" y="0"/>
              <a:ext cx="4608195" cy="569595"/>
            </a:xfrm>
            <a:custGeom>
              <a:avLst/>
              <a:gdLst/>
              <a:ahLst/>
              <a:cxnLst/>
              <a:rect l="l" t="t" r="r" b="b"/>
              <a:pathLst>
                <a:path w="4608195" h="569595">
                  <a:moveTo>
                    <a:pt x="4608004" y="0"/>
                  </a:moveTo>
                  <a:lnTo>
                    <a:pt x="0" y="0"/>
                  </a:lnTo>
                  <a:lnTo>
                    <a:pt x="0" y="569366"/>
                  </a:lnTo>
                  <a:lnTo>
                    <a:pt x="4608004" y="569366"/>
                  </a:lnTo>
                  <a:lnTo>
                    <a:pt x="4608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698562" y="808710"/>
              <a:ext cx="3780790" cy="187960"/>
            </a:xfrm>
            <a:custGeom>
              <a:avLst/>
              <a:gdLst/>
              <a:ahLst/>
              <a:cxnLst/>
              <a:rect l="l" t="t" r="r" b="b"/>
              <a:pathLst>
                <a:path w="3780790" h="187959">
                  <a:moveTo>
                    <a:pt x="3729482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187887"/>
                  </a:lnTo>
                  <a:lnTo>
                    <a:pt x="3780282" y="187887"/>
                  </a:lnTo>
                  <a:lnTo>
                    <a:pt x="3780282" y="50800"/>
                  </a:lnTo>
                  <a:lnTo>
                    <a:pt x="3776274" y="31075"/>
                  </a:lnTo>
                  <a:lnTo>
                    <a:pt x="3765360" y="14922"/>
                  </a:lnTo>
                  <a:lnTo>
                    <a:pt x="3749207" y="4008"/>
                  </a:lnTo>
                  <a:lnTo>
                    <a:pt x="3729482" y="0"/>
                  </a:lnTo>
                  <a:close/>
                </a:path>
              </a:pathLst>
            </a:custGeom>
            <a:solidFill>
              <a:srgbClr val="AC2B37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736663" y="790053"/>
            <a:ext cx="2913380" cy="191770"/>
          </a:xfrm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/>
              <a:t>Lemma</a:t>
            </a:r>
            <a:r>
              <a:rPr dirty="0" sz="1100" spc="-40"/>
              <a:t> </a:t>
            </a:r>
            <a:r>
              <a:rPr dirty="0" sz="1100"/>
              <a:t>1</a:t>
            </a:r>
            <a:r>
              <a:rPr dirty="0" sz="1100" spc="-40"/>
              <a:t> </a:t>
            </a:r>
            <a:r>
              <a:rPr dirty="0" sz="1100"/>
              <a:t>(Dyadic</a:t>
            </a:r>
            <a:r>
              <a:rPr dirty="0" sz="1100" spc="-35"/>
              <a:t> </a:t>
            </a:r>
            <a:r>
              <a:rPr dirty="0" sz="1100"/>
              <a:t>Product</a:t>
            </a:r>
            <a:r>
              <a:rPr dirty="0" sz="1100" spc="-40"/>
              <a:t> </a:t>
            </a:r>
            <a:r>
              <a:rPr dirty="0" sz="1100"/>
              <a:t>Formula</a:t>
            </a:r>
            <a:r>
              <a:rPr dirty="0" sz="1100" spc="-40"/>
              <a:t> </a:t>
            </a:r>
            <a:r>
              <a:rPr dirty="0" sz="1100" spc="-10"/>
              <a:t>Representation)</a:t>
            </a:r>
            <a:endParaRPr sz="1100"/>
          </a:p>
        </p:txBody>
      </p:sp>
      <p:grpSp>
        <p:nvGrpSpPr>
          <p:cNvPr id="7" name="object 7" descr=""/>
          <p:cNvGrpSpPr/>
          <p:nvPr/>
        </p:nvGrpSpPr>
        <p:grpSpPr>
          <a:xfrm>
            <a:off x="698562" y="983945"/>
            <a:ext cx="3780790" cy="2189480"/>
            <a:chOff x="698562" y="983945"/>
            <a:chExt cx="3780790" cy="2189480"/>
          </a:xfrm>
        </p:grpSpPr>
        <p:pic>
          <p:nvPicPr>
            <p:cNvPr id="8" name="object 8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8563" y="983945"/>
              <a:ext cx="3780281" cy="50609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698562" y="1028204"/>
              <a:ext cx="3780790" cy="2145030"/>
            </a:xfrm>
            <a:custGeom>
              <a:avLst/>
              <a:gdLst/>
              <a:ahLst/>
              <a:cxnLst/>
              <a:rect l="l" t="t" r="r" b="b"/>
              <a:pathLst>
                <a:path w="3780790" h="2145030">
                  <a:moveTo>
                    <a:pt x="3780282" y="0"/>
                  </a:moveTo>
                  <a:lnTo>
                    <a:pt x="0" y="0"/>
                  </a:lnTo>
                  <a:lnTo>
                    <a:pt x="0" y="2094001"/>
                  </a:lnTo>
                  <a:lnTo>
                    <a:pt x="4008" y="2113726"/>
                  </a:lnTo>
                  <a:lnTo>
                    <a:pt x="14922" y="2129879"/>
                  </a:lnTo>
                  <a:lnTo>
                    <a:pt x="31075" y="2140793"/>
                  </a:lnTo>
                  <a:lnTo>
                    <a:pt x="50800" y="2144801"/>
                  </a:lnTo>
                  <a:lnTo>
                    <a:pt x="3729482" y="2144801"/>
                  </a:lnTo>
                  <a:lnTo>
                    <a:pt x="3749207" y="2140793"/>
                  </a:lnTo>
                  <a:lnTo>
                    <a:pt x="3765360" y="2129879"/>
                  </a:lnTo>
                  <a:lnTo>
                    <a:pt x="3776274" y="2113726"/>
                  </a:lnTo>
                  <a:lnTo>
                    <a:pt x="3780282" y="2094001"/>
                  </a:lnTo>
                  <a:lnTo>
                    <a:pt x="3780282" y="0"/>
                  </a:lnTo>
                  <a:close/>
                </a:path>
              </a:pathLst>
            </a:custGeom>
            <a:solidFill>
              <a:srgbClr val="DDDDDD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 descr=""/>
          <p:cNvSpPr txBox="1"/>
          <p:nvPr/>
        </p:nvSpPr>
        <p:spPr>
          <a:xfrm>
            <a:off x="711263" y="1059813"/>
            <a:ext cx="306768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dirty="0" sz="800" i="1">
                <a:latin typeface="Times New Roman"/>
                <a:cs typeface="Times New Roman"/>
              </a:rPr>
              <a:t>Let</a:t>
            </a:r>
            <a:r>
              <a:rPr dirty="0" sz="800" spc="-15" i="1">
                <a:latin typeface="Times New Roman"/>
                <a:cs typeface="Times New Roman"/>
              </a:rPr>
              <a:t> </a:t>
            </a:r>
            <a:r>
              <a:rPr dirty="0" sz="800" i="1">
                <a:latin typeface="Times New Roman"/>
                <a:cs typeface="Times New Roman"/>
              </a:rPr>
              <a:t>X</a:t>
            </a:r>
            <a:r>
              <a:rPr dirty="0" sz="800" spc="15" i="1">
                <a:latin typeface="Times New Roman"/>
                <a:cs typeface="Times New Roman"/>
              </a:rPr>
              <a:t> </a:t>
            </a:r>
            <a:r>
              <a:rPr dirty="0" sz="800" i="1">
                <a:latin typeface="Times New Roman"/>
                <a:cs typeface="Times New Roman"/>
              </a:rPr>
              <a:t>be</a:t>
            </a:r>
            <a:r>
              <a:rPr dirty="0" sz="800" spc="-10" i="1">
                <a:latin typeface="Times New Roman"/>
                <a:cs typeface="Times New Roman"/>
              </a:rPr>
              <a:t> </a:t>
            </a:r>
            <a:r>
              <a:rPr dirty="0" sz="800" i="1">
                <a:latin typeface="Times New Roman"/>
                <a:cs typeface="Times New Roman"/>
              </a:rPr>
              <a:t>a</a:t>
            </a:r>
            <a:r>
              <a:rPr dirty="0" sz="800" spc="-15" i="1">
                <a:latin typeface="Times New Roman"/>
                <a:cs typeface="Times New Roman"/>
              </a:rPr>
              <a:t> </a:t>
            </a:r>
            <a:r>
              <a:rPr dirty="0" sz="800" i="1">
                <a:latin typeface="Times New Roman"/>
                <a:cs typeface="Times New Roman"/>
              </a:rPr>
              <a:t>dyadic</a:t>
            </a:r>
            <a:r>
              <a:rPr dirty="0" sz="800" spc="-15" i="1">
                <a:latin typeface="Times New Roman"/>
                <a:cs typeface="Times New Roman"/>
              </a:rPr>
              <a:t> </a:t>
            </a:r>
            <a:r>
              <a:rPr dirty="0" sz="800" i="1">
                <a:latin typeface="Times New Roman"/>
                <a:cs typeface="Times New Roman"/>
              </a:rPr>
              <a:t>set</a:t>
            </a:r>
            <a:r>
              <a:rPr dirty="0" sz="800" spc="-15" i="1">
                <a:latin typeface="Times New Roman"/>
                <a:cs typeface="Times New Roman"/>
              </a:rPr>
              <a:t> </a:t>
            </a:r>
            <a:r>
              <a:rPr dirty="0" sz="800" i="1">
                <a:latin typeface="Times New Roman"/>
                <a:cs typeface="Times New Roman"/>
              </a:rPr>
              <a:t>with</a:t>
            </a:r>
            <a:r>
              <a:rPr dirty="0" sz="800" spc="-15" i="1">
                <a:latin typeface="Times New Roman"/>
                <a:cs typeface="Times New Roman"/>
              </a:rPr>
              <a:t> </a:t>
            </a:r>
            <a:r>
              <a:rPr dirty="0" sz="800" i="1">
                <a:latin typeface="Times New Roman"/>
                <a:cs typeface="Times New Roman"/>
              </a:rPr>
              <a:t>binary</a:t>
            </a:r>
            <a:r>
              <a:rPr dirty="0" sz="800" spc="-15" i="1">
                <a:latin typeface="Times New Roman"/>
                <a:cs typeface="Times New Roman"/>
              </a:rPr>
              <a:t> </a:t>
            </a:r>
            <a:r>
              <a:rPr dirty="0" sz="800" i="1">
                <a:latin typeface="Times New Roman"/>
                <a:cs typeface="Times New Roman"/>
              </a:rPr>
              <a:t>set</a:t>
            </a:r>
            <a:r>
              <a:rPr dirty="0" sz="800" spc="-15" i="1">
                <a:latin typeface="Times New Roman"/>
                <a:cs typeface="Times New Roman"/>
              </a:rPr>
              <a:t> </a:t>
            </a:r>
            <a:r>
              <a:rPr dirty="0" sz="800" i="1">
                <a:latin typeface="Times New Roman"/>
                <a:cs typeface="Times New Roman"/>
              </a:rPr>
              <a:t>system</a:t>
            </a:r>
            <a:r>
              <a:rPr dirty="0" sz="800" spc="-15" i="1">
                <a:latin typeface="Times New Roman"/>
                <a:cs typeface="Times New Roman"/>
              </a:rPr>
              <a:t> </a:t>
            </a:r>
            <a:r>
              <a:rPr dirty="0" sz="800" i="1">
                <a:latin typeface="Times New Roman"/>
                <a:cs typeface="Times New Roman"/>
              </a:rPr>
              <a:t>B</a:t>
            </a:r>
            <a:r>
              <a:rPr dirty="0" sz="800" spc="-10" i="1">
                <a:latin typeface="Times New Roman"/>
                <a:cs typeface="Times New Roman"/>
              </a:rPr>
              <a:t> </a:t>
            </a:r>
            <a:r>
              <a:rPr dirty="0" sz="800" i="1">
                <a:latin typeface="Times New Roman"/>
                <a:cs typeface="Times New Roman"/>
              </a:rPr>
              <a:t>whose</a:t>
            </a:r>
            <a:r>
              <a:rPr dirty="0" sz="800" spc="-15" i="1">
                <a:latin typeface="Times New Roman"/>
                <a:cs typeface="Times New Roman"/>
              </a:rPr>
              <a:t> </a:t>
            </a:r>
            <a:r>
              <a:rPr dirty="0" sz="800" spc="-10" i="1">
                <a:latin typeface="Times New Roman"/>
                <a:cs typeface="Times New Roman"/>
              </a:rPr>
              <a:t>non-</a:t>
            </a:r>
            <a:r>
              <a:rPr dirty="0" sz="800" i="1">
                <a:latin typeface="Times New Roman"/>
                <a:cs typeface="Times New Roman"/>
              </a:rPr>
              <a:t>leaf</a:t>
            </a:r>
            <a:r>
              <a:rPr dirty="0" sz="800" spc="-15" i="1">
                <a:latin typeface="Times New Roman"/>
                <a:cs typeface="Times New Roman"/>
              </a:rPr>
              <a:t> </a:t>
            </a:r>
            <a:r>
              <a:rPr dirty="0" sz="800" i="1">
                <a:latin typeface="Times New Roman"/>
                <a:cs typeface="Times New Roman"/>
              </a:rPr>
              <a:t>sets</a:t>
            </a:r>
            <a:r>
              <a:rPr dirty="0" sz="800" spc="-15" i="1">
                <a:latin typeface="Times New Roman"/>
                <a:cs typeface="Times New Roman"/>
              </a:rPr>
              <a:t> </a:t>
            </a:r>
            <a:r>
              <a:rPr dirty="0" sz="800" i="1">
                <a:latin typeface="Times New Roman"/>
                <a:cs typeface="Times New Roman"/>
              </a:rPr>
              <a:t>are</a:t>
            </a:r>
            <a:r>
              <a:rPr dirty="0" sz="800" spc="-15" i="1">
                <a:latin typeface="Times New Roman"/>
                <a:cs typeface="Times New Roman"/>
              </a:rPr>
              <a:t> </a:t>
            </a:r>
            <a:r>
              <a:rPr dirty="0" sz="800" spc="-25" i="1">
                <a:latin typeface="Times New Roman"/>
                <a:cs typeface="Times New Roman"/>
              </a:rPr>
              <a:t>B</a:t>
            </a:r>
            <a:r>
              <a:rPr dirty="0" baseline="-9259" sz="900" spc="-37" i="1">
                <a:latin typeface="Times New Roman"/>
                <a:cs typeface="Times New Roman"/>
              </a:rPr>
              <a:t>n</a:t>
            </a:r>
            <a:r>
              <a:rPr dirty="0" sz="800" spc="-25" i="1">
                <a:latin typeface="Times New Roman"/>
                <a:cs typeface="Times New Roman"/>
              </a:rPr>
              <a:t>.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11" name="object 11" descr=""/>
          <p:cNvSpPr/>
          <p:nvPr/>
        </p:nvSpPr>
        <p:spPr>
          <a:xfrm>
            <a:off x="854697" y="1247622"/>
            <a:ext cx="102870" cy="102870"/>
          </a:xfrm>
          <a:custGeom>
            <a:avLst/>
            <a:gdLst/>
            <a:ahLst/>
            <a:cxnLst/>
            <a:rect l="l" t="t" r="r" b="b"/>
            <a:pathLst>
              <a:path w="102869" h="102869">
                <a:moveTo>
                  <a:pt x="102489" y="0"/>
                </a:moveTo>
                <a:lnTo>
                  <a:pt x="0" y="0"/>
                </a:lnTo>
                <a:lnTo>
                  <a:pt x="0" y="102488"/>
                </a:lnTo>
                <a:lnTo>
                  <a:pt x="102489" y="102488"/>
                </a:lnTo>
                <a:lnTo>
                  <a:pt x="102489" y="0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 descr=""/>
          <p:cNvSpPr txBox="1"/>
          <p:nvPr/>
        </p:nvSpPr>
        <p:spPr>
          <a:xfrm>
            <a:off x="867930" y="1217966"/>
            <a:ext cx="329247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>
                <a:solidFill>
                  <a:srgbClr val="FFFFFF"/>
                </a:solidFill>
                <a:latin typeface="Times New Roman"/>
                <a:cs typeface="Times New Roman"/>
              </a:rPr>
              <a:t>1</a:t>
            </a:r>
            <a:r>
              <a:rPr dirty="0" sz="800" spc="155">
                <a:solidFill>
                  <a:srgbClr val="FFFFFF"/>
                </a:solidFill>
                <a:latin typeface="Times New Roman"/>
                <a:cs typeface="Times New Roman"/>
              </a:rPr>
              <a:t>  </a:t>
            </a:r>
            <a:r>
              <a:rPr dirty="0" sz="800" i="1">
                <a:latin typeface="Times New Roman"/>
                <a:cs typeface="Times New Roman"/>
              </a:rPr>
              <a:t>A</a:t>
            </a:r>
            <a:r>
              <a:rPr dirty="0" sz="800" spc="-5" i="1">
                <a:latin typeface="Times New Roman"/>
                <a:cs typeface="Times New Roman"/>
              </a:rPr>
              <a:t> </a:t>
            </a:r>
            <a:r>
              <a:rPr dirty="0" sz="800" i="1">
                <a:latin typeface="Times New Roman"/>
                <a:cs typeface="Times New Roman"/>
              </a:rPr>
              <a:t>non-</a:t>
            </a:r>
            <a:r>
              <a:rPr dirty="0" sz="800" spc="-10" i="1">
                <a:latin typeface="Times New Roman"/>
                <a:cs typeface="Times New Roman"/>
              </a:rPr>
              <a:t>negative</a:t>
            </a:r>
            <a:r>
              <a:rPr dirty="0" sz="800" spc="-15" i="1">
                <a:latin typeface="Times New Roman"/>
                <a:cs typeface="Times New Roman"/>
              </a:rPr>
              <a:t> </a:t>
            </a:r>
            <a:r>
              <a:rPr dirty="0" sz="800" i="1">
                <a:latin typeface="Times New Roman"/>
                <a:cs typeface="Times New Roman"/>
              </a:rPr>
              <a:t>measure</a:t>
            </a:r>
            <a:r>
              <a:rPr dirty="0" sz="800" spc="10" i="1">
                <a:latin typeface="Times New Roman"/>
                <a:cs typeface="Times New Roman"/>
              </a:rPr>
              <a:t> </a:t>
            </a:r>
            <a:r>
              <a:rPr dirty="0" sz="800" i="1">
                <a:latin typeface="Arial"/>
                <a:cs typeface="Arial"/>
              </a:rPr>
              <a:t>µ</a:t>
            </a:r>
            <a:r>
              <a:rPr dirty="0" sz="800" spc="30" i="1">
                <a:latin typeface="Arial"/>
                <a:cs typeface="Arial"/>
              </a:rPr>
              <a:t> </a:t>
            </a:r>
            <a:r>
              <a:rPr dirty="0" sz="800" i="1">
                <a:latin typeface="Times New Roman"/>
                <a:cs typeface="Times New Roman"/>
              </a:rPr>
              <a:t>on</a:t>
            </a:r>
            <a:r>
              <a:rPr dirty="0" sz="800" spc="-10" i="1">
                <a:latin typeface="Times New Roman"/>
                <a:cs typeface="Times New Roman"/>
              </a:rPr>
              <a:t> </a:t>
            </a:r>
            <a:r>
              <a:rPr dirty="0" sz="800" i="1">
                <a:latin typeface="Times New Roman"/>
                <a:cs typeface="Times New Roman"/>
              </a:rPr>
              <a:t>X</a:t>
            </a:r>
            <a:r>
              <a:rPr dirty="0" sz="800" spc="20" i="1">
                <a:latin typeface="Times New Roman"/>
                <a:cs typeface="Times New Roman"/>
              </a:rPr>
              <a:t> </a:t>
            </a:r>
            <a:r>
              <a:rPr dirty="0" sz="800" i="1">
                <a:latin typeface="Times New Roman"/>
                <a:cs typeface="Times New Roman"/>
              </a:rPr>
              <a:t>has</a:t>
            </a:r>
            <a:r>
              <a:rPr dirty="0" sz="800" spc="-15" i="1">
                <a:latin typeface="Times New Roman"/>
                <a:cs typeface="Times New Roman"/>
              </a:rPr>
              <a:t> </a:t>
            </a:r>
            <a:r>
              <a:rPr dirty="0" sz="800" i="1">
                <a:latin typeface="Times New Roman"/>
                <a:cs typeface="Times New Roman"/>
              </a:rPr>
              <a:t>a</a:t>
            </a:r>
            <a:r>
              <a:rPr dirty="0" sz="800" spc="-10" i="1">
                <a:latin typeface="Times New Roman"/>
                <a:cs typeface="Times New Roman"/>
              </a:rPr>
              <a:t> </a:t>
            </a:r>
            <a:r>
              <a:rPr dirty="0" sz="800" i="1">
                <a:latin typeface="Times New Roman"/>
                <a:cs typeface="Times New Roman"/>
              </a:rPr>
              <a:t>unique</a:t>
            </a:r>
            <a:r>
              <a:rPr dirty="0" sz="800" spc="-10" i="1">
                <a:latin typeface="Times New Roman"/>
                <a:cs typeface="Times New Roman"/>
              </a:rPr>
              <a:t> product</a:t>
            </a:r>
            <a:r>
              <a:rPr dirty="0" sz="800" spc="-15" i="1">
                <a:latin typeface="Times New Roman"/>
                <a:cs typeface="Times New Roman"/>
              </a:rPr>
              <a:t> </a:t>
            </a:r>
            <a:r>
              <a:rPr dirty="0" sz="800" i="1">
                <a:latin typeface="Times New Roman"/>
                <a:cs typeface="Times New Roman"/>
              </a:rPr>
              <a:t>formula</a:t>
            </a:r>
            <a:r>
              <a:rPr dirty="0" sz="800" spc="-10" i="1">
                <a:latin typeface="Times New Roman"/>
                <a:cs typeface="Times New Roman"/>
              </a:rPr>
              <a:t> representation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2544635" y="1618544"/>
            <a:ext cx="243840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dirty="0" baseline="9259" sz="900" spc="-30" i="1">
                <a:latin typeface="Times New Roman"/>
                <a:cs typeface="Times New Roman"/>
              </a:rPr>
              <a:t>S</a:t>
            </a:r>
            <a:r>
              <a:rPr dirty="0" baseline="9259" sz="900" spc="-30" i="1">
                <a:latin typeface="DejaVu Sans Condensed"/>
                <a:cs typeface="DejaVu Sans Condensed"/>
              </a:rPr>
              <a:t>∈</a:t>
            </a:r>
            <a:r>
              <a:rPr dirty="0" baseline="9259" sz="900" spc="-30" i="1">
                <a:latin typeface="Times New Roman"/>
                <a:cs typeface="Times New Roman"/>
              </a:rPr>
              <a:t>B</a:t>
            </a:r>
            <a:r>
              <a:rPr dirty="0" sz="500" spc="-20" i="1">
                <a:latin typeface="Times New Roman"/>
                <a:cs typeface="Times New Roman"/>
              </a:rPr>
              <a:t>n</a:t>
            </a:r>
            <a:endParaRPr sz="500">
              <a:latin typeface="Times New Roman"/>
              <a:cs typeface="Times New Roman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2128977" y="1432815"/>
            <a:ext cx="1199515" cy="2006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dirty="0" sz="800" i="1">
                <a:latin typeface="Arial"/>
                <a:cs typeface="Arial"/>
              </a:rPr>
              <a:t>µ</a:t>
            </a:r>
            <a:r>
              <a:rPr dirty="0" sz="800" spc="45" i="1">
                <a:latin typeface="Arial"/>
                <a:cs typeface="Arial"/>
              </a:rPr>
              <a:t> </a:t>
            </a:r>
            <a:r>
              <a:rPr dirty="0" sz="800" spc="-10">
                <a:latin typeface="LM Roman 10"/>
                <a:cs typeface="LM Roman 10"/>
              </a:rPr>
              <a:t>=</a:t>
            </a:r>
            <a:r>
              <a:rPr dirty="0" sz="800" spc="-55">
                <a:latin typeface="LM Roman 10"/>
                <a:cs typeface="LM Roman 10"/>
              </a:rPr>
              <a:t> </a:t>
            </a:r>
            <a:r>
              <a:rPr dirty="0" sz="800" i="1">
                <a:latin typeface="Arial"/>
                <a:cs typeface="Arial"/>
              </a:rPr>
              <a:t>µ</a:t>
            </a:r>
            <a:r>
              <a:rPr dirty="0" sz="800">
                <a:latin typeface="LM Roman 10"/>
                <a:cs typeface="LM Roman 10"/>
              </a:rPr>
              <a:t>(</a:t>
            </a:r>
            <a:r>
              <a:rPr dirty="0" sz="800" i="1">
                <a:latin typeface="Times New Roman"/>
                <a:cs typeface="Times New Roman"/>
              </a:rPr>
              <a:t>X</a:t>
            </a:r>
            <a:r>
              <a:rPr dirty="0" sz="800">
                <a:latin typeface="LM Roman 10"/>
                <a:cs typeface="LM Roman 10"/>
              </a:rPr>
              <a:t>)</a:t>
            </a:r>
            <a:r>
              <a:rPr dirty="0" sz="800" spc="60">
                <a:latin typeface="LM Roman 10"/>
                <a:cs typeface="LM Roman 10"/>
              </a:rPr>
              <a:t> </a:t>
            </a:r>
            <a:r>
              <a:rPr dirty="0" baseline="-7246" sz="1725" spc="-15">
                <a:latin typeface="Times New Roman"/>
                <a:cs typeface="Times New Roman"/>
              </a:rPr>
              <a:t>∏</a:t>
            </a:r>
            <a:r>
              <a:rPr dirty="0" baseline="-7246" sz="1725" spc="-82">
                <a:latin typeface="Times New Roman"/>
                <a:cs typeface="Times New Roman"/>
              </a:rPr>
              <a:t> </a:t>
            </a:r>
            <a:r>
              <a:rPr dirty="0" sz="800" spc="-10">
                <a:latin typeface="LM Roman 10"/>
                <a:cs typeface="LM Roman 10"/>
              </a:rPr>
              <a:t>(</a:t>
            </a:r>
            <a:r>
              <a:rPr dirty="0" sz="800" spc="-10">
                <a:latin typeface="Times New Roman"/>
                <a:cs typeface="Times New Roman"/>
              </a:rPr>
              <a:t>1</a:t>
            </a:r>
            <a:r>
              <a:rPr dirty="0" sz="800" spc="-80">
                <a:latin typeface="Times New Roman"/>
                <a:cs typeface="Times New Roman"/>
              </a:rPr>
              <a:t> </a:t>
            </a:r>
            <a:r>
              <a:rPr dirty="0" sz="800" spc="-10">
                <a:latin typeface="LM Roman 10"/>
                <a:cs typeface="LM Roman 10"/>
              </a:rPr>
              <a:t>+</a:t>
            </a:r>
            <a:r>
              <a:rPr dirty="0" sz="800" spc="-150">
                <a:latin typeface="LM Roman 10"/>
                <a:cs typeface="LM Roman 10"/>
              </a:rPr>
              <a:t> </a:t>
            </a:r>
            <a:r>
              <a:rPr dirty="0" sz="800" i="1">
                <a:latin typeface="Times New Roman"/>
                <a:cs typeface="Times New Roman"/>
              </a:rPr>
              <a:t>a</a:t>
            </a:r>
            <a:r>
              <a:rPr dirty="0" baseline="-13888" sz="900" i="1">
                <a:latin typeface="Times New Roman"/>
                <a:cs typeface="Times New Roman"/>
              </a:rPr>
              <a:t>S</a:t>
            </a:r>
            <a:r>
              <a:rPr dirty="0" sz="800" i="1">
                <a:latin typeface="Times New Roman"/>
                <a:cs typeface="Times New Roman"/>
              </a:rPr>
              <a:t>h</a:t>
            </a:r>
            <a:r>
              <a:rPr dirty="0" baseline="-13888" sz="900" i="1">
                <a:latin typeface="Times New Roman"/>
                <a:cs typeface="Times New Roman"/>
              </a:rPr>
              <a:t>S</a:t>
            </a:r>
            <a:r>
              <a:rPr dirty="0" baseline="-13888" sz="900" spc="-142" i="1">
                <a:latin typeface="Times New Roman"/>
                <a:cs typeface="Times New Roman"/>
              </a:rPr>
              <a:t> </a:t>
            </a:r>
            <a:r>
              <a:rPr dirty="0" sz="800" spc="-10">
                <a:latin typeface="LM Roman 10"/>
                <a:cs typeface="LM Roman 10"/>
              </a:rPr>
              <a:t>)</a:t>
            </a:r>
            <a:r>
              <a:rPr dirty="0" sz="800" spc="-170">
                <a:latin typeface="LM Roman 10"/>
                <a:cs typeface="LM Roman 10"/>
              </a:rPr>
              <a:t> </a:t>
            </a:r>
            <a:r>
              <a:rPr dirty="0" sz="800" spc="-25" i="1">
                <a:latin typeface="Times New Roman"/>
                <a:cs typeface="Times New Roman"/>
              </a:rPr>
              <a:t>dy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4297273" y="1477351"/>
            <a:ext cx="143510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-25">
                <a:latin typeface="Times New Roman"/>
                <a:cs typeface="Times New Roman"/>
              </a:rPr>
              <a:t>(6)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16" name="object 16" descr=""/>
          <p:cNvSpPr/>
          <p:nvPr/>
        </p:nvSpPr>
        <p:spPr>
          <a:xfrm>
            <a:off x="854697" y="2019452"/>
            <a:ext cx="102870" cy="102870"/>
          </a:xfrm>
          <a:custGeom>
            <a:avLst/>
            <a:gdLst/>
            <a:ahLst/>
            <a:cxnLst/>
            <a:rect l="l" t="t" r="r" b="b"/>
            <a:pathLst>
              <a:path w="102869" h="102869">
                <a:moveTo>
                  <a:pt x="102489" y="0"/>
                </a:moveTo>
                <a:lnTo>
                  <a:pt x="0" y="0"/>
                </a:lnTo>
                <a:lnTo>
                  <a:pt x="0" y="102488"/>
                </a:lnTo>
                <a:lnTo>
                  <a:pt x="102489" y="102488"/>
                </a:lnTo>
                <a:lnTo>
                  <a:pt x="102489" y="0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 descr=""/>
          <p:cNvSpPr/>
          <p:nvPr/>
        </p:nvSpPr>
        <p:spPr>
          <a:xfrm>
            <a:off x="854697" y="2449639"/>
            <a:ext cx="102870" cy="102870"/>
          </a:xfrm>
          <a:custGeom>
            <a:avLst/>
            <a:gdLst/>
            <a:ahLst/>
            <a:cxnLst/>
            <a:rect l="l" t="t" r="r" b="b"/>
            <a:pathLst>
              <a:path w="102869" h="102869">
                <a:moveTo>
                  <a:pt x="102489" y="0"/>
                </a:moveTo>
                <a:lnTo>
                  <a:pt x="0" y="0"/>
                </a:lnTo>
                <a:lnTo>
                  <a:pt x="0" y="102488"/>
                </a:lnTo>
                <a:lnTo>
                  <a:pt x="102489" y="102488"/>
                </a:lnTo>
                <a:lnTo>
                  <a:pt x="102489" y="0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 descr=""/>
          <p:cNvSpPr txBox="1"/>
          <p:nvPr/>
        </p:nvSpPr>
        <p:spPr>
          <a:xfrm>
            <a:off x="1131785" y="2898813"/>
            <a:ext cx="102870" cy="112395"/>
          </a:xfrm>
          <a:prstGeom prst="rect">
            <a:avLst/>
          </a:prstGeom>
          <a:solidFill>
            <a:srgbClr val="3333B2"/>
          </a:solidFill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825"/>
              </a:lnSpc>
            </a:pPr>
            <a:r>
              <a:rPr dirty="0" sz="800" spc="-50">
                <a:solidFill>
                  <a:srgbClr val="FFFFFF"/>
                </a:solidFill>
                <a:latin typeface="Times New Roman"/>
                <a:cs typeface="Times New Roman"/>
              </a:rPr>
              <a:t>1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1131785" y="3010638"/>
            <a:ext cx="102870" cy="111125"/>
          </a:xfrm>
          <a:prstGeom prst="rect">
            <a:avLst/>
          </a:prstGeom>
          <a:solidFill>
            <a:srgbClr val="3333B2"/>
          </a:solidFill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875"/>
              </a:lnSpc>
            </a:pPr>
            <a:r>
              <a:rPr dirty="0" sz="800" spc="-50">
                <a:solidFill>
                  <a:srgbClr val="FFFFFF"/>
                </a:solidFill>
                <a:latin typeface="Times New Roman"/>
                <a:cs typeface="Times New Roman"/>
              </a:rPr>
              <a:t>2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829830" y="1794942"/>
            <a:ext cx="3648075" cy="1341755"/>
          </a:xfrm>
          <a:prstGeom prst="rect">
            <a:avLst/>
          </a:prstGeom>
        </p:spPr>
        <p:txBody>
          <a:bodyPr wrap="square" lIns="0" tIns="48895" rIns="0" bIns="0" rtlCol="0" vert="horz">
            <a:spAutoFit/>
          </a:bodyPr>
          <a:lstStyle/>
          <a:p>
            <a:pPr marL="196215">
              <a:lnSpc>
                <a:spcPct val="100000"/>
              </a:lnSpc>
              <a:spcBef>
                <a:spcPts val="385"/>
              </a:spcBef>
            </a:pPr>
            <a:r>
              <a:rPr dirty="0" sz="800" i="1">
                <a:latin typeface="Times New Roman"/>
                <a:cs typeface="Times New Roman"/>
              </a:rPr>
              <a:t>where</a:t>
            </a:r>
            <a:r>
              <a:rPr dirty="0" sz="800" spc="-20" i="1">
                <a:latin typeface="Times New Roman"/>
                <a:cs typeface="Times New Roman"/>
              </a:rPr>
              <a:t> </a:t>
            </a:r>
            <a:r>
              <a:rPr dirty="0" sz="800" i="1">
                <a:latin typeface="Times New Roman"/>
                <a:cs typeface="Times New Roman"/>
              </a:rPr>
              <a:t>a</a:t>
            </a:r>
            <a:r>
              <a:rPr dirty="0" baseline="-13888" sz="900" i="1">
                <a:latin typeface="Times New Roman"/>
                <a:cs typeface="Times New Roman"/>
              </a:rPr>
              <a:t>S</a:t>
            </a:r>
            <a:r>
              <a:rPr dirty="0" baseline="-13888" sz="900" spc="112" i="1">
                <a:latin typeface="Times New Roman"/>
                <a:cs typeface="Times New Roman"/>
              </a:rPr>
              <a:t> </a:t>
            </a:r>
            <a:r>
              <a:rPr dirty="0" sz="800" spc="-105" i="1">
                <a:latin typeface="DejaVu Sans Condensed"/>
                <a:cs typeface="DejaVu Sans Condensed"/>
              </a:rPr>
              <a:t>∈</a:t>
            </a:r>
            <a:r>
              <a:rPr dirty="0" sz="800" spc="-55" i="1">
                <a:latin typeface="DejaVu Sans Condensed"/>
                <a:cs typeface="DejaVu Sans Condensed"/>
              </a:rPr>
              <a:t> </a:t>
            </a:r>
            <a:r>
              <a:rPr dirty="0" sz="800">
                <a:latin typeface="LM Roman 10"/>
                <a:cs typeface="LM Roman 10"/>
              </a:rPr>
              <a:t>[</a:t>
            </a:r>
            <a:r>
              <a:rPr dirty="0" sz="800" i="1">
                <a:latin typeface="DejaVu Sans Condensed"/>
                <a:cs typeface="DejaVu Sans Condensed"/>
              </a:rPr>
              <a:t>−</a:t>
            </a:r>
            <a:r>
              <a:rPr dirty="0" sz="800">
                <a:latin typeface="Times New Roman"/>
                <a:cs typeface="Times New Roman"/>
              </a:rPr>
              <a:t>1</a:t>
            </a:r>
            <a:r>
              <a:rPr dirty="0" sz="800" i="1">
                <a:latin typeface="LM Roman Dunhill 10"/>
                <a:cs typeface="LM Roman Dunhill 10"/>
              </a:rPr>
              <a:t>,</a:t>
            </a:r>
            <a:r>
              <a:rPr dirty="0" sz="800" spc="-180" i="1">
                <a:latin typeface="LM Roman Dunhill 10"/>
                <a:cs typeface="LM Roman Dunhill 10"/>
              </a:rPr>
              <a:t> </a:t>
            </a:r>
            <a:r>
              <a:rPr dirty="0" sz="800" spc="-10">
                <a:latin typeface="Times New Roman"/>
                <a:cs typeface="Times New Roman"/>
              </a:rPr>
              <a:t>1</a:t>
            </a:r>
            <a:r>
              <a:rPr dirty="0" sz="800" spc="-10">
                <a:latin typeface="LM Roman 10"/>
                <a:cs typeface="LM Roman 10"/>
              </a:rPr>
              <a:t>]</a:t>
            </a:r>
            <a:r>
              <a:rPr dirty="0" sz="800" spc="-70">
                <a:latin typeface="LM Roman 10"/>
                <a:cs typeface="LM Roman 10"/>
              </a:rPr>
              <a:t> </a:t>
            </a:r>
            <a:r>
              <a:rPr dirty="0" sz="800" i="1">
                <a:latin typeface="Times New Roman"/>
                <a:cs typeface="Times New Roman"/>
              </a:rPr>
              <a:t>and</a:t>
            </a:r>
            <a:r>
              <a:rPr dirty="0" sz="800" spc="-5" i="1">
                <a:latin typeface="Times New Roman"/>
                <a:cs typeface="Times New Roman"/>
              </a:rPr>
              <a:t> </a:t>
            </a:r>
            <a:r>
              <a:rPr dirty="0" sz="800" i="1">
                <a:latin typeface="Times New Roman"/>
                <a:cs typeface="Times New Roman"/>
              </a:rPr>
              <a:t>a</a:t>
            </a:r>
            <a:r>
              <a:rPr dirty="0" baseline="-13888" sz="900" i="1">
                <a:latin typeface="Times New Roman"/>
                <a:cs typeface="Times New Roman"/>
              </a:rPr>
              <a:t>S</a:t>
            </a:r>
            <a:r>
              <a:rPr dirty="0" baseline="-13888" sz="900" spc="142" i="1">
                <a:latin typeface="Times New Roman"/>
                <a:cs typeface="Times New Roman"/>
              </a:rPr>
              <a:t> </a:t>
            </a:r>
            <a:r>
              <a:rPr dirty="0" sz="800" i="1">
                <a:latin typeface="Times New Roman"/>
                <a:cs typeface="Times New Roman"/>
              </a:rPr>
              <a:t>is</a:t>
            </a:r>
            <a:r>
              <a:rPr dirty="0" sz="800" spc="-10" i="1">
                <a:latin typeface="Times New Roman"/>
                <a:cs typeface="Times New Roman"/>
              </a:rPr>
              <a:t> </a:t>
            </a:r>
            <a:r>
              <a:rPr dirty="0" sz="800" i="1">
                <a:latin typeface="Times New Roman"/>
                <a:cs typeface="Times New Roman"/>
              </a:rPr>
              <a:t>the</a:t>
            </a:r>
            <a:r>
              <a:rPr dirty="0" sz="800" spc="-10" i="1">
                <a:latin typeface="Times New Roman"/>
                <a:cs typeface="Times New Roman"/>
              </a:rPr>
              <a:t> product</a:t>
            </a:r>
            <a:r>
              <a:rPr dirty="0" sz="800" spc="-5" i="1">
                <a:latin typeface="Times New Roman"/>
                <a:cs typeface="Times New Roman"/>
              </a:rPr>
              <a:t> </a:t>
            </a:r>
            <a:r>
              <a:rPr dirty="0" sz="800" spc="-10" i="1">
                <a:latin typeface="Times New Roman"/>
                <a:cs typeface="Times New Roman"/>
              </a:rPr>
              <a:t>coefficient </a:t>
            </a:r>
            <a:r>
              <a:rPr dirty="0" sz="800" i="1">
                <a:latin typeface="Times New Roman"/>
                <a:cs typeface="Times New Roman"/>
              </a:rPr>
              <a:t>for</a:t>
            </a:r>
            <a:r>
              <a:rPr dirty="0" sz="800" spc="-10" i="1">
                <a:latin typeface="Times New Roman"/>
                <a:cs typeface="Times New Roman"/>
              </a:rPr>
              <a:t> </a:t>
            </a:r>
            <a:r>
              <a:rPr dirty="0" sz="800" spc="-25" i="1">
                <a:latin typeface="Times New Roman"/>
                <a:cs typeface="Times New Roman"/>
              </a:rPr>
              <a:t>S</a:t>
            </a:r>
            <a:r>
              <a:rPr dirty="0" sz="800" spc="-25" i="1">
                <a:latin typeface="LM Roman Dunhill 10"/>
                <a:cs typeface="LM Roman Dunhill 10"/>
              </a:rPr>
              <a:t>.</a:t>
            </a:r>
            <a:endParaRPr sz="800">
              <a:latin typeface="LM Roman Dunhill 10"/>
              <a:cs typeface="LM Roman Dunhill 10"/>
            </a:endParaRPr>
          </a:p>
          <a:p>
            <a:pPr marL="194945" marR="101600" indent="-144780">
              <a:lnSpc>
                <a:spcPts val="950"/>
              </a:lnSpc>
              <a:spcBef>
                <a:spcPts val="325"/>
              </a:spcBef>
              <a:buClr>
                <a:srgbClr val="FFFFFF"/>
              </a:buClr>
              <a:buFont typeface="Times New Roman"/>
              <a:buAutoNum type="arabicPlain" startAt="2"/>
              <a:tabLst>
                <a:tab pos="196215" algn="l"/>
              </a:tabLst>
            </a:pPr>
            <a:r>
              <a:rPr dirty="0" sz="800" i="1">
                <a:latin typeface="Times New Roman"/>
                <a:cs typeface="Times New Roman"/>
              </a:rPr>
              <a:t>Any</a:t>
            </a:r>
            <a:r>
              <a:rPr dirty="0" sz="800" spc="-30" i="1">
                <a:latin typeface="Times New Roman"/>
                <a:cs typeface="Times New Roman"/>
              </a:rPr>
              <a:t> </a:t>
            </a:r>
            <a:r>
              <a:rPr dirty="0" sz="800" i="1">
                <a:latin typeface="Times New Roman"/>
                <a:cs typeface="Times New Roman"/>
              </a:rPr>
              <a:t>assignment</a:t>
            </a:r>
            <a:r>
              <a:rPr dirty="0" sz="800" spc="-10" i="1">
                <a:latin typeface="Times New Roman"/>
                <a:cs typeface="Times New Roman"/>
              </a:rPr>
              <a:t> </a:t>
            </a:r>
            <a:r>
              <a:rPr dirty="0" sz="800" i="1">
                <a:latin typeface="Times New Roman"/>
                <a:cs typeface="Times New Roman"/>
              </a:rPr>
              <a:t>of</a:t>
            </a:r>
            <a:r>
              <a:rPr dirty="0" sz="800" spc="-10" i="1">
                <a:latin typeface="Times New Roman"/>
                <a:cs typeface="Times New Roman"/>
              </a:rPr>
              <a:t> </a:t>
            </a:r>
            <a:r>
              <a:rPr dirty="0" sz="800" i="1">
                <a:latin typeface="Times New Roman"/>
                <a:cs typeface="Times New Roman"/>
              </a:rPr>
              <a:t>parameters</a:t>
            </a:r>
            <a:r>
              <a:rPr dirty="0" sz="800" spc="-10" i="1">
                <a:latin typeface="Times New Roman"/>
                <a:cs typeface="Times New Roman"/>
              </a:rPr>
              <a:t> </a:t>
            </a:r>
            <a:r>
              <a:rPr dirty="0" sz="800" i="1">
                <a:latin typeface="Times New Roman"/>
                <a:cs typeface="Times New Roman"/>
              </a:rPr>
              <a:t>a</a:t>
            </a:r>
            <a:r>
              <a:rPr dirty="0" baseline="-13888" sz="900" i="1">
                <a:latin typeface="Times New Roman"/>
                <a:cs typeface="Times New Roman"/>
              </a:rPr>
              <a:t>S</a:t>
            </a:r>
            <a:r>
              <a:rPr dirty="0" baseline="-13888" sz="900" spc="142" i="1">
                <a:latin typeface="Times New Roman"/>
                <a:cs typeface="Times New Roman"/>
              </a:rPr>
              <a:t> </a:t>
            </a:r>
            <a:r>
              <a:rPr dirty="0" sz="800" i="1">
                <a:latin typeface="Times New Roman"/>
                <a:cs typeface="Times New Roman"/>
              </a:rPr>
              <a:t>for</a:t>
            </a:r>
            <a:r>
              <a:rPr dirty="0" sz="800" spc="-10" i="1">
                <a:latin typeface="Times New Roman"/>
                <a:cs typeface="Times New Roman"/>
              </a:rPr>
              <a:t> </a:t>
            </a:r>
            <a:r>
              <a:rPr dirty="0" sz="800">
                <a:latin typeface="LM Roman 10"/>
                <a:cs typeface="LM Roman 10"/>
              </a:rPr>
              <a:t>(</a:t>
            </a:r>
            <a:r>
              <a:rPr dirty="0" sz="800" i="1">
                <a:latin typeface="DejaVu Sans Condensed"/>
                <a:cs typeface="DejaVu Sans Condensed"/>
              </a:rPr>
              <a:t>−</a:t>
            </a:r>
            <a:r>
              <a:rPr dirty="0" sz="800">
                <a:latin typeface="Times New Roman"/>
                <a:cs typeface="Times New Roman"/>
              </a:rPr>
              <a:t>1</a:t>
            </a:r>
            <a:r>
              <a:rPr dirty="0" sz="800" i="1">
                <a:latin typeface="LM Roman Dunhill 10"/>
                <a:cs typeface="LM Roman Dunhill 10"/>
              </a:rPr>
              <a:t>,</a:t>
            </a:r>
            <a:r>
              <a:rPr dirty="0" sz="800" spc="-180" i="1">
                <a:latin typeface="LM Roman Dunhill 10"/>
                <a:cs typeface="LM Roman Dunhill 10"/>
              </a:rPr>
              <a:t> </a:t>
            </a:r>
            <a:r>
              <a:rPr dirty="0" sz="800" spc="-10">
                <a:latin typeface="Times New Roman"/>
                <a:cs typeface="Times New Roman"/>
              </a:rPr>
              <a:t>1</a:t>
            </a:r>
            <a:r>
              <a:rPr dirty="0" sz="800" spc="-10">
                <a:latin typeface="LM Roman 10"/>
                <a:cs typeface="LM Roman 10"/>
              </a:rPr>
              <a:t>)</a:t>
            </a:r>
            <a:r>
              <a:rPr dirty="0" sz="800" spc="-70">
                <a:latin typeface="LM Roman 10"/>
                <a:cs typeface="LM Roman 10"/>
              </a:rPr>
              <a:t> </a:t>
            </a:r>
            <a:r>
              <a:rPr dirty="0" sz="800" i="1">
                <a:latin typeface="Times New Roman"/>
                <a:cs typeface="Times New Roman"/>
              </a:rPr>
              <a:t>and</a:t>
            </a:r>
            <a:r>
              <a:rPr dirty="0" sz="800" spc="-10" i="1">
                <a:latin typeface="Times New Roman"/>
                <a:cs typeface="Times New Roman"/>
              </a:rPr>
              <a:t> </a:t>
            </a:r>
            <a:r>
              <a:rPr dirty="0" sz="800" i="1">
                <a:latin typeface="Times New Roman"/>
                <a:cs typeface="Times New Roman"/>
              </a:rPr>
              <a:t>choice</a:t>
            </a:r>
            <a:r>
              <a:rPr dirty="0" sz="800" spc="-10" i="1">
                <a:latin typeface="Times New Roman"/>
                <a:cs typeface="Times New Roman"/>
              </a:rPr>
              <a:t> </a:t>
            </a:r>
            <a:r>
              <a:rPr dirty="0" sz="800" i="1">
                <a:latin typeface="Times New Roman"/>
                <a:cs typeface="Times New Roman"/>
              </a:rPr>
              <a:t>of</a:t>
            </a:r>
            <a:r>
              <a:rPr dirty="0" sz="800" spc="10" i="1">
                <a:latin typeface="Times New Roman"/>
                <a:cs typeface="Times New Roman"/>
              </a:rPr>
              <a:t> </a:t>
            </a:r>
            <a:r>
              <a:rPr dirty="0" sz="800" i="1">
                <a:latin typeface="Arial"/>
                <a:cs typeface="Arial"/>
              </a:rPr>
              <a:t>µ</a:t>
            </a:r>
            <a:r>
              <a:rPr dirty="0" sz="800">
                <a:latin typeface="LM Roman 10"/>
                <a:cs typeface="LM Roman 10"/>
              </a:rPr>
              <a:t>(</a:t>
            </a:r>
            <a:r>
              <a:rPr dirty="0" sz="800" i="1">
                <a:latin typeface="Times New Roman"/>
                <a:cs typeface="Times New Roman"/>
              </a:rPr>
              <a:t>X</a:t>
            </a:r>
            <a:r>
              <a:rPr dirty="0" sz="800">
                <a:latin typeface="LM Roman 10"/>
                <a:cs typeface="LM Roman 10"/>
              </a:rPr>
              <a:t>)</a:t>
            </a:r>
            <a:r>
              <a:rPr dirty="0" sz="800" spc="-90">
                <a:latin typeface="LM Roman 10"/>
                <a:cs typeface="LM Roman 10"/>
              </a:rPr>
              <a:t> </a:t>
            </a:r>
            <a:r>
              <a:rPr dirty="0" sz="800" spc="-10" i="1">
                <a:latin typeface="LM Roman Dunhill 10"/>
                <a:cs typeface="LM Roman Dunhill 10"/>
              </a:rPr>
              <a:t>&gt;</a:t>
            </a:r>
            <a:r>
              <a:rPr dirty="0" sz="800" spc="-90" i="1">
                <a:latin typeface="LM Roman Dunhill 10"/>
                <a:cs typeface="LM Roman Dunhill 10"/>
              </a:rPr>
              <a:t> </a:t>
            </a:r>
            <a:r>
              <a:rPr dirty="0" sz="800">
                <a:latin typeface="Times New Roman"/>
                <a:cs typeface="Times New Roman"/>
              </a:rPr>
              <a:t>0</a:t>
            </a:r>
            <a:r>
              <a:rPr dirty="0" sz="800" spc="-10">
                <a:latin typeface="Times New Roman"/>
                <a:cs typeface="Times New Roman"/>
              </a:rPr>
              <a:t> </a:t>
            </a:r>
            <a:r>
              <a:rPr dirty="0" sz="800" i="1">
                <a:latin typeface="Times New Roman"/>
                <a:cs typeface="Times New Roman"/>
              </a:rPr>
              <a:t>determines</a:t>
            </a:r>
            <a:r>
              <a:rPr dirty="0" sz="800" spc="-10" i="1">
                <a:latin typeface="Times New Roman"/>
                <a:cs typeface="Times New Roman"/>
              </a:rPr>
              <a:t> </a:t>
            </a:r>
            <a:r>
              <a:rPr dirty="0" sz="800" spc="-50" i="1">
                <a:latin typeface="Times New Roman"/>
                <a:cs typeface="Times New Roman"/>
              </a:rPr>
              <a:t>a</a:t>
            </a:r>
            <a:r>
              <a:rPr dirty="0" sz="800" spc="500" i="1">
                <a:latin typeface="Times New Roman"/>
                <a:cs typeface="Times New Roman"/>
              </a:rPr>
              <a:t> </a:t>
            </a:r>
            <a:r>
              <a:rPr dirty="0" sz="800" spc="500" i="1">
                <a:latin typeface="Times New Roman"/>
                <a:cs typeface="Times New Roman"/>
              </a:rPr>
              <a:t>	</a:t>
            </a:r>
            <a:r>
              <a:rPr dirty="0" sz="800" i="1">
                <a:latin typeface="Times New Roman"/>
                <a:cs typeface="Times New Roman"/>
              </a:rPr>
              <a:t>measure</a:t>
            </a:r>
            <a:r>
              <a:rPr dirty="0" sz="800" spc="-5" i="1">
                <a:latin typeface="Times New Roman"/>
                <a:cs typeface="Times New Roman"/>
              </a:rPr>
              <a:t> </a:t>
            </a:r>
            <a:r>
              <a:rPr dirty="0" sz="800" i="1">
                <a:latin typeface="Arial"/>
                <a:cs typeface="Arial"/>
              </a:rPr>
              <a:t>µ</a:t>
            </a:r>
            <a:r>
              <a:rPr dirty="0" sz="800" spc="25" i="1">
                <a:latin typeface="Arial"/>
                <a:cs typeface="Arial"/>
              </a:rPr>
              <a:t> </a:t>
            </a:r>
            <a:r>
              <a:rPr dirty="0" sz="800" i="1">
                <a:latin typeface="Times New Roman"/>
                <a:cs typeface="Times New Roman"/>
              </a:rPr>
              <a:t>which</a:t>
            </a:r>
            <a:r>
              <a:rPr dirty="0" sz="800" spc="-20" i="1">
                <a:latin typeface="Times New Roman"/>
                <a:cs typeface="Times New Roman"/>
              </a:rPr>
              <a:t> </a:t>
            </a:r>
            <a:r>
              <a:rPr dirty="0" sz="800" i="1">
                <a:latin typeface="Times New Roman"/>
                <a:cs typeface="Times New Roman"/>
              </a:rPr>
              <a:t>is</a:t>
            </a:r>
            <a:r>
              <a:rPr dirty="0" sz="800" spc="-20" i="1">
                <a:latin typeface="Times New Roman"/>
                <a:cs typeface="Times New Roman"/>
              </a:rPr>
              <a:t> </a:t>
            </a:r>
            <a:r>
              <a:rPr dirty="0" sz="800" i="1">
                <a:latin typeface="Times New Roman"/>
                <a:cs typeface="Times New Roman"/>
              </a:rPr>
              <a:t>positive</a:t>
            </a:r>
            <a:r>
              <a:rPr dirty="0" sz="800" spc="-20" i="1">
                <a:latin typeface="Times New Roman"/>
                <a:cs typeface="Times New Roman"/>
              </a:rPr>
              <a:t> </a:t>
            </a:r>
            <a:r>
              <a:rPr dirty="0" sz="800" i="1">
                <a:latin typeface="Times New Roman"/>
                <a:cs typeface="Times New Roman"/>
              </a:rPr>
              <a:t>on</a:t>
            </a:r>
            <a:r>
              <a:rPr dirty="0" sz="800" spc="-20" i="1">
                <a:latin typeface="Times New Roman"/>
                <a:cs typeface="Times New Roman"/>
              </a:rPr>
              <a:t> </a:t>
            </a:r>
            <a:r>
              <a:rPr dirty="0" sz="800" i="1">
                <a:latin typeface="Times New Roman"/>
                <a:cs typeface="Times New Roman"/>
              </a:rPr>
              <a:t>all</a:t>
            </a:r>
            <a:r>
              <a:rPr dirty="0" sz="800" spc="-20" i="1">
                <a:latin typeface="Times New Roman"/>
                <a:cs typeface="Times New Roman"/>
              </a:rPr>
              <a:t> </a:t>
            </a:r>
            <a:r>
              <a:rPr dirty="0" sz="800" i="1">
                <a:latin typeface="Times New Roman"/>
                <a:cs typeface="Times New Roman"/>
              </a:rPr>
              <a:t>sets</a:t>
            </a:r>
            <a:r>
              <a:rPr dirty="0" sz="800" spc="-20" i="1">
                <a:latin typeface="Times New Roman"/>
                <a:cs typeface="Times New Roman"/>
              </a:rPr>
              <a:t> </a:t>
            </a:r>
            <a:r>
              <a:rPr dirty="0" sz="800" i="1">
                <a:latin typeface="Times New Roman"/>
                <a:cs typeface="Times New Roman"/>
              </a:rPr>
              <a:t>S</a:t>
            </a:r>
            <a:r>
              <a:rPr dirty="0" sz="800" spc="-10" i="1">
                <a:latin typeface="Times New Roman"/>
                <a:cs typeface="Times New Roman"/>
              </a:rPr>
              <a:t> </a:t>
            </a:r>
            <a:r>
              <a:rPr dirty="0" sz="800" i="1">
                <a:latin typeface="Times New Roman"/>
                <a:cs typeface="Times New Roman"/>
              </a:rPr>
              <a:t>on</a:t>
            </a:r>
            <a:r>
              <a:rPr dirty="0" sz="800" spc="-15" i="1">
                <a:latin typeface="Times New Roman"/>
                <a:cs typeface="Times New Roman"/>
              </a:rPr>
              <a:t> </a:t>
            </a:r>
            <a:r>
              <a:rPr dirty="0" sz="800" i="1">
                <a:latin typeface="Times New Roman"/>
                <a:cs typeface="Times New Roman"/>
              </a:rPr>
              <a:t>B</a:t>
            </a:r>
            <a:r>
              <a:rPr dirty="0" sz="800" spc="-20" i="1">
                <a:latin typeface="Times New Roman"/>
                <a:cs typeface="Times New Roman"/>
              </a:rPr>
              <a:t> </a:t>
            </a:r>
            <a:r>
              <a:rPr dirty="0" sz="800" i="1">
                <a:latin typeface="Times New Roman"/>
                <a:cs typeface="Times New Roman"/>
              </a:rPr>
              <a:t>with</a:t>
            </a:r>
            <a:r>
              <a:rPr dirty="0" sz="800" spc="-20" i="1">
                <a:latin typeface="Times New Roman"/>
                <a:cs typeface="Times New Roman"/>
              </a:rPr>
              <a:t> </a:t>
            </a:r>
            <a:r>
              <a:rPr dirty="0" sz="800" spc="-10" i="1">
                <a:latin typeface="Times New Roman"/>
                <a:cs typeface="Times New Roman"/>
              </a:rPr>
              <a:t>product</a:t>
            </a:r>
            <a:r>
              <a:rPr dirty="0" sz="800" spc="-20" i="1">
                <a:latin typeface="Times New Roman"/>
                <a:cs typeface="Times New Roman"/>
              </a:rPr>
              <a:t> </a:t>
            </a:r>
            <a:r>
              <a:rPr dirty="0" sz="800" spc="-10" i="1">
                <a:latin typeface="Times New Roman"/>
                <a:cs typeface="Times New Roman"/>
              </a:rPr>
              <a:t>formula</a:t>
            </a:r>
            <a:endParaRPr sz="800">
              <a:latin typeface="Times New Roman"/>
              <a:cs typeface="Times New Roman"/>
            </a:endParaRPr>
          </a:p>
          <a:p>
            <a:pPr marL="198755">
              <a:lnSpc>
                <a:spcPts val="915"/>
              </a:lnSpc>
            </a:pPr>
            <a:r>
              <a:rPr dirty="0" sz="800" i="1">
                <a:solidFill>
                  <a:srgbClr val="0000FF"/>
                </a:solidFill>
                <a:latin typeface="Arial"/>
                <a:cs typeface="Arial"/>
              </a:rPr>
              <a:t>µ</a:t>
            </a:r>
            <a:r>
              <a:rPr dirty="0" sz="800" spc="30" i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800" spc="-10">
                <a:solidFill>
                  <a:srgbClr val="0000FF"/>
                </a:solidFill>
                <a:latin typeface="LM Roman 10"/>
                <a:cs typeface="LM Roman 10"/>
              </a:rPr>
              <a:t>=</a:t>
            </a:r>
            <a:r>
              <a:rPr dirty="0" sz="800" spc="-65">
                <a:solidFill>
                  <a:srgbClr val="0000FF"/>
                </a:solidFill>
                <a:latin typeface="LM Roman 10"/>
                <a:cs typeface="LM Roman 10"/>
              </a:rPr>
              <a:t> </a:t>
            </a:r>
            <a:r>
              <a:rPr dirty="0" sz="800" i="1">
                <a:solidFill>
                  <a:srgbClr val="0000FF"/>
                </a:solidFill>
                <a:latin typeface="Arial"/>
                <a:cs typeface="Arial"/>
              </a:rPr>
              <a:t>µ</a:t>
            </a:r>
            <a:r>
              <a:rPr dirty="0" sz="800">
                <a:solidFill>
                  <a:srgbClr val="0000FF"/>
                </a:solidFill>
                <a:latin typeface="LM Roman 10"/>
                <a:cs typeface="LM Roman 10"/>
              </a:rPr>
              <a:t>(</a:t>
            </a:r>
            <a:r>
              <a:rPr dirty="0" sz="800" i="1">
                <a:solidFill>
                  <a:srgbClr val="0000FF"/>
                </a:solidFill>
                <a:latin typeface="Times New Roman"/>
                <a:cs typeface="Times New Roman"/>
              </a:rPr>
              <a:t>X</a:t>
            </a:r>
            <a:r>
              <a:rPr dirty="0" sz="800">
                <a:solidFill>
                  <a:srgbClr val="0000FF"/>
                </a:solidFill>
                <a:latin typeface="LM Roman 10"/>
                <a:cs typeface="LM Roman 10"/>
              </a:rPr>
              <a:t>)</a:t>
            </a:r>
            <a:r>
              <a:rPr dirty="0" sz="800" spc="-175">
                <a:solidFill>
                  <a:srgbClr val="0000FF"/>
                </a:solidFill>
                <a:latin typeface="LM Roman 10"/>
                <a:cs typeface="LM Roman 10"/>
              </a:rPr>
              <a:t> </a:t>
            </a:r>
            <a:r>
              <a:rPr dirty="0" baseline="-3472" sz="1200" spc="-37">
                <a:solidFill>
                  <a:srgbClr val="0000FF"/>
                </a:solidFill>
                <a:latin typeface="Times New Roman"/>
                <a:cs typeface="Times New Roman"/>
              </a:rPr>
              <a:t>∏</a:t>
            </a:r>
            <a:r>
              <a:rPr dirty="0" baseline="-13888" sz="900" spc="-37" i="1">
                <a:solidFill>
                  <a:srgbClr val="0000FF"/>
                </a:solidFill>
                <a:latin typeface="Times New Roman"/>
                <a:cs typeface="Times New Roman"/>
              </a:rPr>
              <a:t>S</a:t>
            </a:r>
            <a:r>
              <a:rPr dirty="0" baseline="-13888" sz="900" spc="-37" i="1">
                <a:solidFill>
                  <a:srgbClr val="0000FF"/>
                </a:solidFill>
                <a:latin typeface="DejaVu Sans Condensed"/>
                <a:cs typeface="DejaVu Sans Condensed"/>
              </a:rPr>
              <a:t>∈</a:t>
            </a:r>
            <a:r>
              <a:rPr dirty="0" baseline="-13888" sz="900" spc="-37" i="1">
                <a:solidFill>
                  <a:srgbClr val="0000FF"/>
                </a:solidFill>
                <a:latin typeface="Times New Roman"/>
                <a:cs typeface="Times New Roman"/>
              </a:rPr>
              <a:t>B</a:t>
            </a:r>
            <a:r>
              <a:rPr dirty="0" baseline="-27777" sz="750" spc="-37" i="1">
                <a:solidFill>
                  <a:srgbClr val="0000FF"/>
                </a:solidFill>
                <a:latin typeface="Times New Roman"/>
                <a:cs typeface="Times New Roman"/>
              </a:rPr>
              <a:t>n </a:t>
            </a:r>
            <a:r>
              <a:rPr dirty="0" sz="800" spc="-10">
                <a:solidFill>
                  <a:srgbClr val="0000FF"/>
                </a:solidFill>
                <a:latin typeface="LM Roman 10"/>
                <a:cs typeface="LM Roman 10"/>
              </a:rPr>
              <a:t>(</a:t>
            </a:r>
            <a:r>
              <a:rPr dirty="0" sz="800" spc="-10">
                <a:solidFill>
                  <a:srgbClr val="0000FF"/>
                </a:solidFill>
                <a:latin typeface="Times New Roman"/>
                <a:cs typeface="Times New Roman"/>
              </a:rPr>
              <a:t>1</a:t>
            </a:r>
            <a:r>
              <a:rPr dirty="0" sz="800" spc="-85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dirty="0" sz="800" spc="-10">
                <a:solidFill>
                  <a:srgbClr val="0000FF"/>
                </a:solidFill>
                <a:latin typeface="LM Roman 10"/>
                <a:cs typeface="LM Roman 10"/>
              </a:rPr>
              <a:t>+</a:t>
            </a:r>
            <a:r>
              <a:rPr dirty="0" sz="800" spc="-155">
                <a:solidFill>
                  <a:srgbClr val="0000FF"/>
                </a:solidFill>
                <a:latin typeface="LM Roman 10"/>
                <a:cs typeface="LM Roman 10"/>
              </a:rPr>
              <a:t> </a:t>
            </a:r>
            <a:r>
              <a:rPr dirty="0" sz="800" i="1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dirty="0" baseline="-13888" sz="900" i="1">
                <a:solidFill>
                  <a:srgbClr val="0000FF"/>
                </a:solidFill>
                <a:latin typeface="Times New Roman"/>
                <a:cs typeface="Times New Roman"/>
              </a:rPr>
              <a:t>S</a:t>
            </a:r>
            <a:r>
              <a:rPr dirty="0" sz="800" i="1">
                <a:solidFill>
                  <a:srgbClr val="0000FF"/>
                </a:solidFill>
                <a:latin typeface="Times New Roman"/>
                <a:cs typeface="Times New Roman"/>
              </a:rPr>
              <a:t>h</a:t>
            </a:r>
            <a:r>
              <a:rPr dirty="0" baseline="-13888" sz="900" i="1">
                <a:solidFill>
                  <a:srgbClr val="0000FF"/>
                </a:solidFill>
                <a:latin typeface="Times New Roman"/>
                <a:cs typeface="Times New Roman"/>
              </a:rPr>
              <a:t>S</a:t>
            </a:r>
            <a:r>
              <a:rPr dirty="0" baseline="-13888" sz="900" spc="-150" i="1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dirty="0" sz="800" spc="-10">
                <a:solidFill>
                  <a:srgbClr val="0000FF"/>
                </a:solidFill>
                <a:latin typeface="LM Roman 10"/>
                <a:cs typeface="LM Roman 10"/>
              </a:rPr>
              <a:t>)</a:t>
            </a:r>
            <a:r>
              <a:rPr dirty="0" sz="800" spc="-175">
                <a:solidFill>
                  <a:srgbClr val="0000FF"/>
                </a:solidFill>
                <a:latin typeface="LM Roman 10"/>
                <a:cs typeface="LM Roman 10"/>
              </a:rPr>
              <a:t> </a:t>
            </a:r>
            <a:r>
              <a:rPr dirty="0" sz="800" i="1">
                <a:solidFill>
                  <a:srgbClr val="0000FF"/>
                </a:solidFill>
                <a:latin typeface="Times New Roman"/>
                <a:cs typeface="Times New Roman"/>
              </a:rPr>
              <a:t>dy</a:t>
            </a:r>
            <a:r>
              <a:rPr dirty="0" sz="800" spc="5" i="1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dirty="0" sz="800" i="1">
                <a:latin typeface="Times New Roman"/>
                <a:cs typeface="Times New Roman"/>
              </a:rPr>
              <a:t>whose </a:t>
            </a:r>
            <a:r>
              <a:rPr dirty="0" sz="800" spc="-10" i="1">
                <a:latin typeface="Times New Roman"/>
                <a:cs typeface="Times New Roman"/>
              </a:rPr>
              <a:t>product</a:t>
            </a:r>
            <a:r>
              <a:rPr dirty="0" sz="800" spc="5" i="1">
                <a:latin typeface="Times New Roman"/>
                <a:cs typeface="Times New Roman"/>
              </a:rPr>
              <a:t> </a:t>
            </a:r>
            <a:r>
              <a:rPr dirty="0" sz="800" spc="-10" i="1">
                <a:latin typeface="Times New Roman"/>
                <a:cs typeface="Times New Roman"/>
              </a:rPr>
              <a:t>coefficients</a:t>
            </a:r>
            <a:r>
              <a:rPr dirty="0" sz="800" spc="5" i="1">
                <a:latin typeface="Times New Roman"/>
                <a:cs typeface="Times New Roman"/>
              </a:rPr>
              <a:t> </a:t>
            </a:r>
            <a:r>
              <a:rPr dirty="0" sz="800" i="1">
                <a:latin typeface="Times New Roman"/>
                <a:cs typeface="Times New Roman"/>
              </a:rPr>
              <a:t>are the</a:t>
            </a:r>
            <a:r>
              <a:rPr dirty="0" sz="800" spc="5" i="1">
                <a:latin typeface="Times New Roman"/>
                <a:cs typeface="Times New Roman"/>
              </a:rPr>
              <a:t> </a:t>
            </a:r>
            <a:r>
              <a:rPr dirty="0" sz="800" i="1">
                <a:latin typeface="Times New Roman"/>
                <a:cs typeface="Times New Roman"/>
              </a:rPr>
              <a:t>parameters</a:t>
            </a:r>
            <a:r>
              <a:rPr dirty="0" sz="800" spc="5" i="1">
                <a:latin typeface="Times New Roman"/>
                <a:cs typeface="Times New Roman"/>
              </a:rPr>
              <a:t> </a:t>
            </a:r>
            <a:r>
              <a:rPr dirty="0" sz="800" spc="-25" i="1">
                <a:latin typeface="Times New Roman"/>
                <a:cs typeface="Times New Roman"/>
              </a:rPr>
              <a:t>a</a:t>
            </a:r>
            <a:r>
              <a:rPr dirty="0" baseline="-13888" sz="900" spc="-37" i="1">
                <a:latin typeface="Times New Roman"/>
                <a:cs typeface="Times New Roman"/>
              </a:rPr>
              <a:t>S</a:t>
            </a:r>
            <a:r>
              <a:rPr dirty="0" sz="800" spc="-25" i="1">
                <a:latin typeface="LM Roman Dunhill 10"/>
                <a:cs typeface="LM Roman Dunhill 10"/>
              </a:rPr>
              <a:t>.</a:t>
            </a:r>
            <a:endParaRPr sz="800">
              <a:latin typeface="LM Roman Dunhill 10"/>
              <a:cs typeface="LM Roman Dunhill 10"/>
            </a:endParaRPr>
          </a:p>
          <a:p>
            <a:pPr marL="194945" marR="55880" indent="-144780">
              <a:lnSpc>
                <a:spcPct val="124500"/>
              </a:lnSpc>
              <a:spcBef>
                <a:spcPts val="300"/>
              </a:spcBef>
              <a:buClr>
                <a:srgbClr val="FFFFFF"/>
              </a:buClr>
              <a:buFont typeface="Times New Roman"/>
              <a:buAutoNum type="arabicPlain" startAt="3"/>
              <a:tabLst>
                <a:tab pos="196215" algn="l"/>
              </a:tabLst>
            </a:pPr>
            <a:r>
              <a:rPr dirty="0" sz="800" i="1">
                <a:latin typeface="Times New Roman"/>
                <a:cs typeface="Times New Roman"/>
              </a:rPr>
              <a:t>Any</a:t>
            </a:r>
            <a:r>
              <a:rPr dirty="0" sz="800" spc="-30" i="1">
                <a:latin typeface="Times New Roman"/>
                <a:cs typeface="Times New Roman"/>
              </a:rPr>
              <a:t> </a:t>
            </a:r>
            <a:r>
              <a:rPr dirty="0" sz="800" i="1">
                <a:latin typeface="Times New Roman"/>
                <a:cs typeface="Times New Roman"/>
              </a:rPr>
              <a:t>assignment</a:t>
            </a:r>
            <a:r>
              <a:rPr dirty="0" sz="800" spc="-15" i="1">
                <a:latin typeface="Times New Roman"/>
                <a:cs typeface="Times New Roman"/>
              </a:rPr>
              <a:t> </a:t>
            </a:r>
            <a:r>
              <a:rPr dirty="0" sz="800" i="1">
                <a:latin typeface="Times New Roman"/>
                <a:cs typeface="Times New Roman"/>
              </a:rPr>
              <a:t>of</a:t>
            </a:r>
            <a:r>
              <a:rPr dirty="0" sz="800" spc="-10" i="1">
                <a:latin typeface="Times New Roman"/>
                <a:cs typeface="Times New Roman"/>
              </a:rPr>
              <a:t> </a:t>
            </a:r>
            <a:r>
              <a:rPr dirty="0" sz="800" i="1">
                <a:latin typeface="Times New Roman"/>
                <a:cs typeface="Times New Roman"/>
              </a:rPr>
              <a:t>parameters</a:t>
            </a:r>
            <a:r>
              <a:rPr dirty="0" sz="800" spc="-10" i="1">
                <a:latin typeface="Times New Roman"/>
                <a:cs typeface="Times New Roman"/>
              </a:rPr>
              <a:t> </a:t>
            </a:r>
            <a:r>
              <a:rPr dirty="0" sz="800" i="1">
                <a:latin typeface="Times New Roman"/>
                <a:cs typeface="Times New Roman"/>
              </a:rPr>
              <a:t>a</a:t>
            </a:r>
            <a:r>
              <a:rPr dirty="0" baseline="-13888" sz="900" i="1">
                <a:latin typeface="Times New Roman"/>
                <a:cs typeface="Times New Roman"/>
              </a:rPr>
              <a:t>S</a:t>
            </a:r>
            <a:r>
              <a:rPr dirty="0" baseline="-13888" sz="900" spc="142" i="1">
                <a:latin typeface="Times New Roman"/>
                <a:cs typeface="Times New Roman"/>
              </a:rPr>
              <a:t> </a:t>
            </a:r>
            <a:r>
              <a:rPr dirty="0" sz="800" spc="-10" i="1">
                <a:latin typeface="Times New Roman"/>
                <a:cs typeface="Times New Roman"/>
              </a:rPr>
              <a:t>from </a:t>
            </a:r>
            <a:r>
              <a:rPr dirty="0" sz="800">
                <a:latin typeface="LM Roman 10"/>
                <a:cs typeface="LM Roman 10"/>
              </a:rPr>
              <a:t>[</a:t>
            </a:r>
            <a:r>
              <a:rPr dirty="0" sz="800" i="1">
                <a:latin typeface="DejaVu Sans Condensed"/>
                <a:cs typeface="DejaVu Sans Condensed"/>
              </a:rPr>
              <a:t>−</a:t>
            </a:r>
            <a:r>
              <a:rPr dirty="0" sz="800">
                <a:latin typeface="Times New Roman"/>
                <a:cs typeface="Times New Roman"/>
              </a:rPr>
              <a:t>1</a:t>
            </a:r>
            <a:r>
              <a:rPr dirty="0" sz="800" i="1">
                <a:latin typeface="LM Roman Dunhill 10"/>
                <a:cs typeface="LM Roman Dunhill 10"/>
              </a:rPr>
              <a:t>,</a:t>
            </a:r>
            <a:r>
              <a:rPr dirty="0" sz="800" spc="-180" i="1">
                <a:latin typeface="LM Roman Dunhill 10"/>
                <a:cs typeface="LM Roman Dunhill 10"/>
              </a:rPr>
              <a:t> </a:t>
            </a:r>
            <a:r>
              <a:rPr dirty="0" sz="800" spc="-10">
                <a:latin typeface="Times New Roman"/>
                <a:cs typeface="Times New Roman"/>
              </a:rPr>
              <a:t>1</a:t>
            </a:r>
            <a:r>
              <a:rPr dirty="0" sz="800" spc="-10">
                <a:latin typeface="LM Roman 10"/>
                <a:cs typeface="LM Roman 10"/>
              </a:rPr>
              <a:t>]</a:t>
            </a:r>
            <a:r>
              <a:rPr dirty="0" sz="800" spc="-70">
                <a:latin typeface="LM Roman 10"/>
                <a:cs typeface="LM Roman 10"/>
              </a:rPr>
              <a:t> </a:t>
            </a:r>
            <a:r>
              <a:rPr dirty="0" sz="800" i="1">
                <a:latin typeface="Times New Roman"/>
                <a:cs typeface="Times New Roman"/>
              </a:rPr>
              <a:t>and</a:t>
            </a:r>
            <a:r>
              <a:rPr dirty="0" sz="800" spc="-15" i="1">
                <a:latin typeface="Times New Roman"/>
                <a:cs typeface="Times New Roman"/>
              </a:rPr>
              <a:t> </a:t>
            </a:r>
            <a:r>
              <a:rPr dirty="0" sz="800" i="1">
                <a:latin typeface="Times New Roman"/>
                <a:cs typeface="Times New Roman"/>
              </a:rPr>
              <a:t>choice</a:t>
            </a:r>
            <a:r>
              <a:rPr dirty="0" sz="800" spc="-10" i="1">
                <a:latin typeface="Times New Roman"/>
                <a:cs typeface="Times New Roman"/>
              </a:rPr>
              <a:t> </a:t>
            </a:r>
            <a:r>
              <a:rPr dirty="0" sz="800" i="1">
                <a:latin typeface="Times New Roman"/>
                <a:cs typeface="Times New Roman"/>
              </a:rPr>
              <a:t>of</a:t>
            </a:r>
            <a:r>
              <a:rPr dirty="0" sz="800" spc="10" i="1">
                <a:latin typeface="Times New Roman"/>
                <a:cs typeface="Times New Roman"/>
              </a:rPr>
              <a:t> </a:t>
            </a:r>
            <a:r>
              <a:rPr dirty="0" sz="800" i="1">
                <a:latin typeface="Arial"/>
                <a:cs typeface="Arial"/>
              </a:rPr>
              <a:t>µ</a:t>
            </a:r>
            <a:r>
              <a:rPr dirty="0" sz="800">
                <a:latin typeface="LM Roman 10"/>
                <a:cs typeface="LM Roman 10"/>
              </a:rPr>
              <a:t>(</a:t>
            </a:r>
            <a:r>
              <a:rPr dirty="0" sz="800" i="1">
                <a:latin typeface="Times New Roman"/>
                <a:cs typeface="Times New Roman"/>
              </a:rPr>
              <a:t>X</a:t>
            </a:r>
            <a:r>
              <a:rPr dirty="0" sz="800">
                <a:latin typeface="LM Roman 10"/>
                <a:cs typeface="LM Roman 10"/>
              </a:rPr>
              <a:t>)</a:t>
            </a:r>
            <a:r>
              <a:rPr dirty="0" sz="800" spc="-90">
                <a:latin typeface="LM Roman 10"/>
                <a:cs typeface="LM Roman 10"/>
              </a:rPr>
              <a:t> </a:t>
            </a:r>
            <a:r>
              <a:rPr dirty="0" sz="800" spc="-10" i="1">
                <a:latin typeface="LM Roman Dunhill 10"/>
                <a:cs typeface="LM Roman Dunhill 10"/>
              </a:rPr>
              <a:t>&gt;</a:t>
            </a:r>
            <a:r>
              <a:rPr dirty="0" sz="800" spc="-90" i="1">
                <a:latin typeface="LM Roman Dunhill 10"/>
                <a:cs typeface="LM Roman Dunhill 10"/>
              </a:rPr>
              <a:t> </a:t>
            </a:r>
            <a:r>
              <a:rPr dirty="0" sz="800">
                <a:latin typeface="Times New Roman"/>
                <a:cs typeface="Times New Roman"/>
              </a:rPr>
              <a:t>0</a:t>
            </a:r>
            <a:r>
              <a:rPr dirty="0" sz="800" spc="-10">
                <a:latin typeface="Times New Roman"/>
                <a:cs typeface="Times New Roman"/>
              </a:rPr>
              <a:t> </a:t>
            </a:r>
            <a:r>
              <a:rPr dirty="0" sz="800" i="1">
                <a:latin typeface="Times New Roman"/>
                <a:cs typeface="Times New Roman"/>
              </a:rPr>
              <a:t>determines</a:t>
            </a:r>
            <a:r>
              <a:rPr dirty="0" sz="800" spc="-10" i="1">
                <a:latin typeface="Times New Roman"/>
                <a:cs typeface="Times New Roman"/>
              </a:rPr>
              <a:t> </a:t>
            </a:r>
            <a:r>
              <a:rPr dirty="0" sz="800" spc="-50" i="1">
                <a:latin typeface="Times New Roman"/>
                <a:cs typeface="Times New Roman"/>
              </a:rPr>
              <a:t>a</a:t>
            </a:r>
            <a:r>
              <a:rPr dirty="0" sz="800" spc="500" i="1">
                <a:latin typeface="Times New Roman"/>
                <a:cs typeface="Times New Roman"/>
              </a:rPr>
              <a:t> </a:t>
            </a:r>
            <a:r>
              <a:rPr dirty="0" sz="800" spc="500" i="1">
                <a:latin typeface="Times New Roman"/>
                <a:cs typeface="Times New Roman"/>
              </a:rPr>
              <a:t>	</a:t>
            </a:r>
            <a:r>
              <a:rPr dirty="0" sz="800" i="1">
                <a:latin typeface="Times New Roman"/>
                <a:cs typeface="Times New Roman"/>
              </a:rPr>
              <a:t>non-</a:t>
            </a:r>
            <a:r>
              <a:rPr dirty="0" sz="800" spc="-10" i="1">
                <a:latin typeface="Times New Roman"/>
                <a:cs typeface="Times New Roman"/>
              </a:rPr>
              <a:t>negative</a:t>
            </a:r>
            <a:r>
              <a:rPr dirty="0" sz="800" i="1">
                <a:latin typeface="Times New Roman"/>
                <a:cs typeface="Times New Roman"/>
              </a:rPr>
              <a:t> measure</a:t>
            </a:r>
            <a:r>
              <a:rPr dirty="0" sz="800" spc="25" i="1">
                <a:latin typeface="Times New Roman"/>
                <a:cs typeface="Times New Roman"/>
              </a:rPr>
              <a:t> </a:t>
            </a:r>
            <a:r>
              <a:rPr dirty="0" sz="800" i="1">
                <a:latin typeface="Arial"/>
                <a:cs typeface="Arial"/>
              </a:rPr>
              <a:t>µ</a:t>
            </a:r>
            <a:r>
              <a:rPr dirty="0" sz="800" spc="55" i="1">
                <a:latin typeface="Arial"/>
                <a:cs typeface="Arial"/>
              </a:rPr>
              <a:t> </a:t>
            </a:r>
            <a:r>
              <a:rPr dirty="0" sz="800" i="1">
                <a:latin typeface="Times New Roman"/>
                <a:cs typeface="Times New Roman"/>
              </a:rPr>
              <a:t>with </a:t>
            </a:r>
            <a:r>
              <a:rPr dirty="0" sz="800" spc="-10" i="1">
                <a:latin typeface="Times New Roman"/>
                <a:cs typeface="Times New Roman"/>
              </a:rPr>
              <a:t>product</a:t>
            </a:r>
            <a:r>
              <a:rPr dirty="0" sz="800" spc="5" i="1">
                <a:latin typeface="Times New Roman"/>
                <a:cs typeface="Times New Roman"/>
              </a:rPr>
              <a:t> </a:t>
            </a:r>
            <a:r>
              <a:rPr dirty="0" sz="800" i="1">
                <a:latin typeface="Times New Roman"/>
                <a:cs typeface="Times New Roman"/>
              </a:rPr>
              <a:t>formula</a:t>
            </a:r>
            <a:r>
              <a:rPr dirty="0" sz="800" spc="25" i="1">
                <a:latin typeface="Times New Roman"/>
                <a:cs typeface="Times New Roman"/>
              </a:rPr>
              <a:t> </a:t>
            </a:r>
            <a:r>
              <a:rPr dirty="0" sz="800" i="1">
                <a:solidFill>
                  <a:srgbClr val="0000FF"/>
                </a:solidFill>
                <a:latin typeface="Arial"/>
                <a:cs typeface="Arial"/>
              </a:rPr>
              <a:t>µ</a:t>
            </a:r>
            <a:r>
              <a:rPr dirty="0" sz="800" spc="30" i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800" spc="-10">
                <a:solidFill>
                  <a:srgbClr val="0000FF"/>
                </a:solidFill>
                <a:latin typeface="LM Roman 10"/>
                <a:cs typeface="LM Roman 10"/>
              </a:rPr>
              <a:t>=</a:t>
            </a:r>
            <a:r>
              <a:rPr dirty="0" sz="800" spc="-60">
                <a:solidFill>
                  <a:srgbClr val="0000FF"/>
                </a:solidFill>
                <a:latin typeface="LM Roman 10"/>
                <a:cs typeface="LM Roman 10"/>
              </a:rPr>
              <a:t> </a:t>
            </a:r>
            <a:r>
              <a:rPr dirty="0" sz="800" i="1">
                <a:solidFill>
                  <a:srgbClr val="0000FF"/>
                </a:solidFill>
                <a:latin typeface="Arial"/>
                <a:cs typeface="Arial"/>
              </a:rPr>
              <a:t>µ</a:t>
            </a:r>
            <a:r>
              <a:rPr dirty="0" sz="800">
                <a:solidFill>
                  <a:srgbClr val="0000FF"/>
                </a:solidFill>
                <a:latin typeface="LM Roman 10"/>
                <a:cs typeface="LM Roman 10"/>
              </a:rPr>
              <a:t>(</a:t>
            </a:r>
            <a:r>
              <a:rPr dirty="0" sz="800" i="1">
                <a:solidFill>
                  <a:srgbClr val="0000FF"/>
                </a:solidFill>
                <a:latin typeface="Times New Roman"/>
                <a:cs typeface="Times New Roman"/>
              </a:rPr>
              <a:t>X</a:t>
            </a:r>
            <a:r>
              <a:rPr dirty="0" sz="800">
                <a:solidFill>
                  <a:srgbClr val="0000FF"/>
                </a:solidFill>
                <a:latin typeface="LM Roman 10"/>
                <a:cs typeface="LM Roman 10"/>
              </a:rPr>
              <a:t>)</a:t>
            </a:r>
            <a:r>
              <a:rPr dirty="0" sz="800" spc="-175">
                <a:solidFill>
                  <a:srgbClr val="0000FF"/>
                </a:solidFill>
                <a:latin typeface="LM Roman 10"/>
                <a:cs typeface="LM Roman 10"/>
              </a:rPr>
              <a:t> </a:t>
            </a:r>
            <a:r>
              <a:rPr dirty="0" baseline="-3472" sz="1200" spc="-37">
                <a:solidFill>
                  <a:srgbClr val="0000FF"/>
                </a:solidFill>
                <a:latin typeface="Times New Roman"/>
                <a:cs typeface="Times New Roman"/>
              </a:rPr>
              <a:t>∏</a:t>
            </a:r>
            <a:r>
              <a:rPr dirty="0" baseline="-13888" sz="900" spc="-37" i="1">
                <a:solidFill>
                  <a:srgbClr val="0000FF"/>
                </a:solidFill>
                <a:latin typeface="Times New Roman"/>
                <a:cs typeface="Times New Roman"/>
              </a:rPr>
              <a:t>S</a:t>
            </a:r>
            <a:r>
              <a:rPr dirty="0" baseline="-13888" sz="900" spc="-37" i="1">
                <a:solidFill>
                  <a:srgbClr val="0000FF"/>
                </a:solidFill>
                <a:latin typeface="DejaVu Sans Condensed"/>
                <a:cs typeface="DejaVu Sans Condensed"/>
              </a:rPr>
              <a:t>∈</a:t>
            </a:r>
            <a:r>
              <a:rPr dirty="0" baseline="-13888" sz="900" spc="-37" i="1">
                <a:solidFill>
                  <a:srgbClr val="0000FF"/>
                </a:solidFill>
                <a:latin typeface="Times New Roman"/>
                <a:cs typeface="Times New Roman"/>
              </a:rPr>
              <a:t>B</a:t>
            </a:r>
            <a:r>
              <a:rPr dirty="0" baseline="-27777" sz="750" spc="-37" i="1">
                <a:solidFill>
                  <a:srgbClr val="0000FF"/>
                </a:solidFill>
                <a:latin typeface="Times New Roman"/>
                <a:cs typeface="Times New Roman"/>
              </a:rPr>
              <a:t>n </a:t>
            </a:r>
            <a:r>
              <a:rPr dirty="0" sz="800" spc="-10">
                <a:solidFill>
                  <a:srgbClr val="0000FF"/>
                </a:solidFill>
                <a:latin typeface="LM Roman 10"/>
                <a:cs typeface="LM Roman 10"/>
              </a:rPr>
              <a:t>(</a:t>
            </a:r>
            <a:r>
              <a:rPr dirty="0" sz="800" spc="-10">
                <a:solidFill>
                  <a:srgbClr val="0000FF"/>
                </a:solidFill>
                <a:latin typeface="Times New Roman"/>
                <a:cs typeface="Times New Roman"/>
              </a:rPr>
              <a:t>1</a:t>
            </a:r>
            <a:r>
              <a:rPr dirty="0" sz="800" spc="-85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dirty="0" sz="800" spc="-10">
                <a:solidFill>
                  <a:srgbClr val="0000FF"/>
                </a:solidFill>
                <a:latin typeface="LM Roman 10"/>
                <a:cs typeface="LM Roman 10"/>
              </a:rPr>
              <a:t>+</a:t>
            </a:r>
            <a:r>
              <a:rPr dirty="0" sz="800" spc="-155">
                <a:solidFill>
                  <a:srgbClr val="0000FF"/>
                </a:solidFill>
                <a:latin typeface="LM Roman 10"/>
                <a:cs typeface="LM Roman 10"/>
              </a:rPr>
              <a:t> </a:t>
            </a:r>
            <a:r>
              <a:rPr dirty="0" sz="800" i="1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dirty="0" baseline="-13888" sz="900" i="1">
                <a:solidFill>
                  <a:srgbClr val="0000FF"/>
                </a:solidFill>
                <a:latin typeface="Times New Roman"/>
                <a:cs typeface="Times New Roman"/>
              </a:rPr>
              <a:t>S</a:t>
            </a:r>
            <a:r>
              <a:rPr dirty="0" sz="800" i="1">
                <a:solidFill>
                  <a:srgbClr val="0000FF"/>
                </a:solidFill>
                <a:latin typeface="Times New Roman"/>
                <a:cs typeface="Times New Roman"/>
              </a:rPr>
              <a:t>h</a:t>
            </a:r>
            <a:r>
              <a:rPr dirty="0" baseline="-13888" sz="900" i="1">
                <a:solidFill>
                  <a:srgbClr val="0000FF"/>
                </a:solidFill>
                <a:latin typeface="Times New Roman"/>
                <a:cs typeface="Times New Roman"/>
              </a:rPr>
              <a:t>S</a:t>
            </a:r>
            <a:r>
              <a:rPr dirty="0" baseline="-13888" sz="900" spc="-150" i="1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dirty="0" sz="800" spc="-10">
                <a:solidFill>
                  <a:srgbClr val="0000FF"/>
                </a:solidFill>
                <a:latin typeface="LM Roman 10"/>
                <a:cs typeface="LM Roman 10"/>
              </a:rPr>
              <a:t>)</a:t>
            </a:r>
            <a:r>
              <a:rPr dirty="0" sz="800" spc="-175">
                <a:solidFill>
                  <a:srgbClr val="0000FF"/>
                </a:solidFill>
                <a:latin typeface="LM Roman 10"/>
                <a:cs typeface="LM Roman 10"/>
              </a:rPr>
              <a:t> </a:t>
            </a:r>
            <a:r>
              <a:rPr dirty="0" sz="800" spc="-10" i="1">
                <a:solidFill>
                  <a:srgbClr val="0000FF"/>
                </a:solidFill>
                <a:latin typeface="Times New Roman"/>
                <a:cs typeface="Times New Roman"/>
              </a:rPr>
              <a:t>dy</a:t>
            </a:r>
            <a:r>
              <a:rPr dirty="0" sz="800" spc="-10" i="1">
                <a:solidFill>
                  <a:srgbClr val="0000FF"/>
                </a:solidFill>
                <a:latin typeface="LM Roman Dunhill 10"/>
                <a:cs typeface="LM Roman Dunhill 10"/>
              </a:rPr>
              <a:t>.</a:t>
            </a:r>
            <a:r>
              <a:rPr dirty="0" sz="800" spc="-60" i="1">
                <a:solidFill>
                  <a:srgbClr val="0000FF"/>
                </a:solidFill>
                <a:latin typeface="LM Roman Dunhill 10"/>
                <a:cs typeface="LM Roman Dunhill 10"/>
              </a:rPr>
              <a:t> </a:t>
            </a:r>
            <a:r>
              <a:rPr dirty="0" sz="800" spc="-25" i="1">
                <a:latin typeface="Times New Roman"/>
                <a:cs typeface="Times New Roman"/>
              </a:rPr>
              <a:t>The</a:t>
            </a:r>
            <a:r>
              <a:rPr dirty="0" sz="800" spc="500" i="1">
                <a:latin typeface="Times New Roman"/>
                <a:cs typeface="Times New Roman"/>
              </a:rPr>
              <a:t> </a:t>
            </a:r>
            <a:r>
              <a:rPr dirty="0" sz="800" spc="500" i="1">
                <a:latin typeface="Times New Roman"/>
                <a:cs typeface="Times New Roman"/>
              </a:rPr>
              <a:t>	</a:t>
            </a:r>
            <a:r>
              <a:rPr dirty="0" sz="800" i="1">
                <a:latin typeface="Times New Roman"/>
                <a:cs typeface="Times New Roman"/>
              </a:rPr>
              <a:t>parameters</a:t>
            </a:r>
            <a:r>
              <a:rPr dirty="0" sz="800" spc="-20" i="1">
                <a:latin typeface="Times New Roman"/>
                <a:cs typeface="Times New Roman"/>
              </a:rPr>
              <a:t> </a:t>
            </a:r>
            <a:r>
              <a:rPr dirty="0" sz="800" i="1">
                <a:latin typeface="Times New Roman"/>
                <a:cs typeface="Times New Roman"/>
              </a:rPr>
              <a:t>are</a:t>
            </a:r>
            <a:r>
              <a:rPr dirty="0" sz="800" spc="-15" i="1">
                <a:latin typeface="Times New Roman"/>
                <a:cs typeface="Times New Roman"/>
              </a:rPr>
              <a:t> </a:t>
            </a:r>
            <a:r>
              <a:rPr dirty="0" sz="800" i="1">
                <a:latin typeface="Times New Roman"/>
                <a:cs typeface="Times New Roman"/>
              </a:rPr>
              <a:t>the</a:t>
            </a:r>
            <a:r>
              <a:rPr dirty="0" sz="800" spc="-20" i="1">
                <a:latin typeface="Times New Roman"/>
                <a:cs typeface="Times New Roman"/>
              </a:rPr>
              <a:t> </a:t>
            </a:r>
            <a:r>
              <a:rPr dirty="0" sz="800" spc="-10" i="1">
                <a:latin typeface="Times New Roman"/>
                <a:cs typeface="Times New Roman"/>
              </a:rPr>
              <a:t>product</a:t>
            </a:r>
            <a:r>
              <a:rPr dirty="0" sz="800" spc="-15" i="1">
                <a:latin typeface="Times New Roman"/>
                <a:cs typeface="Times New Roman"/>
              </a:rPr>
              <a:t> </a:t>
            </a:r>
            <a:r>
              <a:rPr dirty="0" sz="800" spc="-10" i="1">
                <a:latin typeface="Times New Roman"/>
                <a:cs typeface="Times New Roman"/>
              </a:rPr>
              <a:t>coefficients</a:t>
            </a:r>
            <a:r>
              <a:rPr dirty="0" sz="800" spc="-20" i="1">
                <a:latin typeface="Times New Roman"/>
                <a:cs typeface="Times New Roman"/>
              </a:rPr>
              <a:t> </a:t>
            </a:r>
            <a:r>
              <a:rPr dirty="0" sz="800" i="1">
                <a:latin typeface="Times New Roman"/>
                <a:cs typeface="Times New Roman"/>
              </a:rPr>
              <a:t>if</a:t>
            </a:r>
            <a:r>
              <a:rPr dirty="0" sz="800" spc="-15" i="1">
                <a:latin typeface="Times New Roman"/>
                <a:cs typeface="Times New Roman"/>
              </a:rPr>
              <a:t> </a:t>
            </a:r>
            <a:r>
              <a:rPr dirty="0" sz="800" i="1">
                <a:latin typeface="Times New Roman"/>
                <a:cs typeface="Times New Roman"/>
              </a:rPr>
              <a:t>they</a:t>
            </a:r>
            <a:r>
              <a:rPr dirty="0" sz="800" spc="-20" i="1">
                <a:latin typeface="Times New Roman"/>
                <a:cs typeface="Times New Roman"/>
              </a:rPr>
              <a:t> </a:t>
            </a:r>
            <a:r>
              <a:rPr dirty="0" sz="800" i="1">
                <a:latin typeface="Times New Roman"/>
                <a:cs typeface="Times New Roman"/>
              </a:rPr>
              <a:t>satisfy</a:t>
            </a:r>
            <a:r>
              <a:rPr dirty="0" sz="800" spc="-15" i="1">
                <a:latin typeface="Times New Roman"/>
                <a:cs typeface="Times New Roman"/>
              </a:rPr>
              <a:t> </a:t>
            </a:r>
            <a:r>
              <a:rPr dirty="0" sz="800" i="1">
                <a:latin typeface="Times New Roman"/>
                <a:cs typeface="Times New Roman"/>
              </a:rPr>
              <a:t>the</a:t>
            </a:r>
            <a:r>
              <a:rPr dirty="0" sz="800" spc="-20" i="1">
                <a:latin typeface="Times New Roman"/>
                <a:cs typeface="Times New Roman"/>
              </a:rPr>
              <a:t> </a:t>
            </a:r>
            <a:r>
              <a:rPr dirty="0" sz="800" spc="-10" i="1">
                <a:latin typeface="Times New Roman"/>
                <a:cs typeface="Times New Roman"/>
              </a:rPr>
              <a:t>constraints:</a:t>
            </a:r>
            <a:endParaRPr sz="800">
              <a:latin typeface="Times New Roman"/>
              <a:cs typeface="Times New Roman"/>
            </a:endParaRPr>
          </a:p>
          <a:p>
            <a:pPr marL="473709" marR="118110">
              <a:lnSpc>
                <a:spcPts val="950"/>
              </a:lnSpc>
              <a:spcBef>
                <a:spcPts val="225"/>
              </a:spcBef>
            </a:pPr>
            <a:r>
              <a:rPr dirty="0" sz="800" i="1">
                <a:latin typeface="Times New Roman"/>
                <a:cs typeface="Times New Roman"/>
              </a:rPr>
              <a:t>If</a:t>
            </a:r>
            <a:r>
              <a:rPr dirty="0" sz="800" spc="-20" i="1">
                <a:latin typeface="Times New Roman"/>
                <a:cs typeface="Times New Roman"/>
              </a:rPr>
              <a:t> </a:t>
            </a:r>
            <a:r>
              <a:rPr dirty="0" sz="800" i="1">
                <a:latin typeface="Times New Roman"/>
                <a:cs typeface="Times New Roman"/>
              </a:rPr>
              <a:t>a</a:t>
            </a:r>
            <a:r>
              <a:rPr dirty="0" baseline="-13888" sz="900" i="1">
                <a:latin typeface="Times New Roman"/>
                <a:cs typeface="Times New Roman"/>
              </a:rPr>
              <a:t>S</a:t>
            </a:r>
            <a:r>
              <a:rPr dirty="0" baseline="-13888" sz="900" spc="112" i="1">
                <a:latin typeface="Times New Roman"/>
                <a:cs typeface="Times New Roman"/>
              </a:rPr>
              <a:t> </a:t>
            </a:r>
            <a:r>
              <a:rPr dirty="0" sz="800" spc="-10">
                <a:latin typeface="LM Roman 10"/>
                <a:cs typeface="LM Roman 10"/>
              </a:rPr>
              <a:t>=</a:t>
            </a:r>
            <a:r>
              <a:rPr dirty="0" sz="800" spc="-90">
                <a:latin typeface="LM Roman 10"/>
                <a:cs typeface="LM Roman 10"/>
              </a:rPr>
              <a:t> </a:t>
            </a:r>
            <a:r>
              <a:rPr dirty="0" sz="800">
                <a:latin typeface="Times New Roman"/>
                <a:cs typeface="Times New Roman"/>
              </a:rPr>
              <a:t>1</a:t>
            </a:r>
            <a:r>
              <a:rPr dirty="0" sz="800" i="1">
                <a:latin typeface="Times New Roman"/>
                <a:cs typeface="Times New Roman"/>
              </a:rPr>
              <a:t>,</a:t>
            </a:r>
            <a:r>
              <a:rPr dirty="0" sz="800" spc="-10" i="1">
                <a:latin typeface="Times New Roman"/>
                <a:cs typeface="Times New Roman"/>
              </a:rPr>
              <a:t> </a:t>
            </a:r>
            <a:r>
              <a:rPr dirty="0" sz="800" i="1">
                <a:latin typeface="Times New Roman"/>
                <a:cs typeface="Times New Roman"/>
              </a:rPr>
              <a:t>then</a:t>
            </a:r>
            <a:r>
              <a:rPr dirty="0" sz="800" spc="-5" i="1">
                <a:latin typeface="Times New Roman"/>
                <a:cs typeface="Times New Roman"/>
              </a:rPr>
              <a:t> </a:t>
            </a:r>
            <a:r>
              <a:rPr dirty="0" sz="800" i="1">
                <a:latin typeface="Times New Roman"/>
                <a:cs typeface="Times New Roman"/>
              </a:rPr>
              <a:t>the</a:t>
            </a:r>
            <a:r>
              <a:rPr dirty="0" sz="800" spc="-10" i="1">
                <a:latin typeface="Times New Roman"/>
                <a:cs typeface="Times New Roman"/>
              </a:rPr>
              <a:t> product coefficient </a:t>
            </a:r>
            <a:r>
              <a:rPr dirty="0" sz="800" i="1">
                <a:latin typeface="Times New Roman"/>
                <a:cs typeface="Times New Roman"/>
              </a:rPr>
              <a:t>for</a:t>
            </a:r>
            <a:r>
              <a:rPr dirty="0" sz="800" spc="-5" i="1">
                <a:latin typeface="Times New Roman"/>
                <a:cs typeface="Times New Roman"/>
              </a:rPr>
              <a:t> </a:t>
            </a:r>
            <a:r>
              <a:rPr dirty="0" sz="800" i="1">
                <a:latin typeface="Times New Roman"/>
                <a:cs typeface="Times New Roman"/>
              </a:rPr>
              <a:t>the</a:t>
            </a:r>
            <a:r>
              <a:rPr dirty="0" sz="800" spc="-10" i="1">
                <a:latin typeface="Times New Roman"/>
                <a:cs typeface="Times New Roman"/>
              </a:rPr>
              <a:t> </a:t>
            </a:r>
            <a:r>
              <a:rPr dirty="0" sz="800" i="1">
                <a:latin typeface="Times New Roman"/>
                <a:cs typeface="Times New Roman"/>
              </a:rPr>
              <a:t>tree</a:t>
            </a:r>
            <a:r>
              <a:rPr dirty="0" sz="800" spc="-10" i="1">
                <a:latin typeface="Times New Roman"/>
                <a:cs typeface="Times New Roman"/>
              </a:rPr>
              <a:t> rooted </a:t>
            </a:r>
            <a:r>
              <a:rPr dirty="0" sz="800" i="1">
                <a:latin typeface="Times New Roman"/>
                <a:cs typeface="Times New Roman"/>
              </a:rPr>
              <a:t>at</a:t>
            </a:r>
            <a:r>
              <a:rPr dirty="0" sz="800" spc="-10" i="1">
                <a:latin typeface="Times New Roman"/>
                <a:cs typeface="Times New Roman"/>
              </a:rPr>
              <a:t> R</a:t>
            </a:r>
            <a:r>
              <a:rPr dirty="0" sz="800" spc="-10">
                <a:latin typeface="LM Roman 10"/>
                <a:cs typeface="LM Roman 10"/>
              </a:rPr>
              <a:t>(</a:t>
            </a:r>
            <a:r>
              <a:rPr dirty="0" sz="800" spc="-10" i="1">
                <a:latin typeface="Times New Roman"/>
                <a:cs typeface="Times New Roman"/>
              </a:rPr>
              <a:t>S</a:t>
            </a:r>
            <a:r>
              <a:rPr dirty="0" sz="800" spc="-10">
                <a:latin typeface="LM Roman 10"/>
                <a:cs typeface="LM Roman 10"/>
              </a:rPr>
              <a:t>)</a:t>
            </a:r>
            <a:r>
              <a:rPr dirty="0" sz="800" spc="-70">
                <a:latin typeface="LM Roman 10"/>
                <a:cs typeface="LM Roman 10"/>
              </a:rPr>
              <a:t> </a:t>
            </a:r>
            <a:r>
              <a:rPr dirty="0" sz="800" i="1">
                <a:latin typeface="Times New Roman"/>
                <a:cs typeface="Times New Roman"/>
              </a:rPr>
              <a:t>equals</a:t>
            </a:r>
            <a:r>
              <a:rPr dirty="0" sz="800" spc="-5" i="1">
                <a:latin typeface="Times New Roman"/>
                <a:cs typeface="Times New Roman"/>
              </a:rPr>
              <a:t> </a:t>
            </a:r>
            <a:r>
              <a:rPr dirty="0" sz="800" spc="-25" i="1">
                <a:latin typeface="Times New Roman"/>
                <a:cs typeface="Times New Roman"/>
              </a:rPr>
              <a:t>0.</a:t>
            </a:r>
            <a:r>
              <a:rPr dirty="0" sz="800" spc="500" i="1">
                <a:latin typeface="Times New Roman"/>
                <a:cs typeface="Times New Roman"/>
              </a:rPr>
              <a:t> </a:t>
            </a:r>
            <a:r>
              <a:rPr dirty="0" sz="800" i="1">
                <a:latin typeface="Times New Roman"/>
                <a:cs typeface="Times New Roman"/>
              </a:rPr>
              <a:t>If</a:t>
            </a:r>
            <a:r>
              <a:rPr dirty="0" sz="800" spc="-15" i="1">
                <a:latin typeface="Times New Roman"/>
                <a:cs typeface="Times New Roman"/>
              </a:rPr>
              <a:t> </a:t>
            </a:r>
            <a:r>
              <a:rPr dirty="0" sz="800" i="1">
                <a:latin typeface="Times New Roman"/>
                <a:cs typeface="Times New Roman"/>
              </a:rPr>
              <a:t>a</a:t>
            </a:r>
            <a:r>
              <a:rPr dirty="0" baseline="-13888" sz="900" i="1">
                <a:latin typeface="Times New Roman"/>
                <a:cs typeface="Times New Roman"/>
              </a:rPr>
              <a:t>S</a:t>
            </a:r>
            <a:r>
              <a:rPr dirty="0" baseline="-13888" sz="900" spc="112" i="1">
                <a:latin typeface="Times New Roman"/>
                <a:cs typeface="Times New Roman"/>
              </a:rPr>
              <a:t> </a:t>
            </a:r>
            <a:r>
              <a:rPr dirty="0" sz="800" spc="-10">
                <a:latin typeface="LM Roman 10"/>
                <a:cs typeface="LM Roman 10"/>
              </a:rPr>
              <a:t>=</a:t>
            </a:r>
            <a:r>
              <a:rPr dirty="0" sz="800" spc="-90">
                <a:latin typeface="LM Roman 10"/>
                <a:cs typeface="LM Roman 10"/>
              </a:rPr>
              <a:t> </a:t>
            </a:r>
            <a:r>
              <a:rPr dirty="0" sz="800" i="1">
                <a:latin typeface="DejaVu Sans Condensed"/>
                <a:cs typeface="DejaVu Sans Condensed"/>
              </a:rPr>
              <a:t>−</a:t>
            </a:r>
            <a:r>
              <a:rPr dirty="0" sz="800">
                <a:latin typeface="Times New Roman"/>
                <a:cs typeface="Times New Roman"/>
              </a:rPr>
              <a:t>1</a:t>
            </a:r>
            <a:r>
              <a:rPr dirty="0" sz="800" i="1">
                <a:latin typeface="Times New Roman"/>
                <a:cs typeface="Times New Roman"/>
              </a:rPr>
              <a:t>,</a:t>
            </a:r>
            <a:r>
              <a:rPr dirty="0" sz="800" spc="-5" i="1">
                <a:latin typeface="Times New Roman"/>
                <a:cs typeface="Times New Roman"/>
              </a:rPr>
              <a:t> </a:t>
            </a:r>
            <a:r>
              <a:rPr dirty="0" sz="800" i="1">
                <a:latin typeface="Times New Roman"/>
                <a:cs typeface="Times New Roman"/>
              </a:rPr>
              <a:t>then</a:t>
            </a:r>
            <a:r>
              <a:rPr dirty="0" sz="800" spc="-10" i="1">
                <a:latin typeface="Times New Roman"/>
                <a:cs typeface="Times New Roman"/>
              </a:rPr>
              <a:t> </a:t>
            </a:r>
            <a:r>
              <a:rPr dirty="0" sz="800" i="1">
                <a:latin typeface="Times New Roman"/>
                <a:cs typeface="Times New Roman"/>
              </a:rPr>
              <a:t>the</a:t>
            </a:r>
            <a:r>
              <a:rPr dirty="0" sz="800" spc="-5" i="1">
                <a:latin typeface="Times New Roman"/>
                <a:cs typeface="Times New Roman"/>
              </a:rPr>
              <a:t> </a:t>
            </a:r>
            <a:r>
              <a:rPr dirty="0" sz="800" spc="-10" i="1">
                <a:latin typeface="Times New Roman"/>
                <a:cs typeface="Times New Roman"/>
              </a:rPr>
              <a:t>product coefficient</a:t>
            </a:r>
            <a:r>
              <a:rPr dirty="0" sz="800" spc="-5" i="1">
                <a:latin typeface="Times New Roman"/>
                <a:cs typeface="Times New Roman"/>
              </a:rPr>
              <a:t> </a:t>
            </a:r>
            <a:r>
              <a:rPr dirty="0" sz="800" i="1">
                <a:latin typeface="Times New Roman"/>
                <a:cs typeface="Times New Roman"/>
              </a:rPr>
              <a:t>for</a:t>
            </a:r>
            <a:r>
              <a:rPr dirty="0" sz="800" spc="-10" i="1">
                <a:latin typeface="Times New Roman"/>
                <a:cs typeface="Times New Roman"/>
              </a:rPr>
              <a:t> </a:t>
            </a:r>
            <a:r>
              <a:rPr dirty="0" sz="800" i="1">
                <a:latin typeface="Times New Roman"/>
                <a:cs typeface="Times New Roman"/>
              </a:rPr>
              <a:t>the</a:t>
            </a:r>
            <a:r>
              <a:rPr dirty="0" sz="800" spc="-5" i="1">
                <a:latin typeface="Times New Roman"/>
                <a:cs typeface="Times New Roman"/>
              </a:rPr>
              <a:t> </a:t>
            </a:r>
            <a:r>
              <a:rPr dirty="0" sz="800" i="1">
                <a:latin typeface="Times New Roman"/>
                <a:cs typeface="Times New Roman"/>
              </a:rPr>
              <a:t>tree</a:t>
            </a:r>
            <a:r>
              <a:rPr dirty="0" sz="800" spc="-10" i="1">
                <a:latin typeface="Times New Roman"/>
                <a:cs typeface="Times New Roman"/>
              </a:rPr>
              <a:t> rooted </a:t>
            </a:r>
            <a:r>
              <a:rPr dirty="0" sz="800" i="1">
                <a:latin typeface="Times New Roman"/>
                <a:cs typeface="Times New Roman"/>
              </a:rPr>
              <a:t>at</a:t>
            </a:r>
            <a:r>
              <a:rPr dirty="0" sz="800" spc="-5" i="1">
                <a:latin typeface="Times New Roman"/>
                <a:cs typeface="Times New Roman"/>
              </a:rPr>
              <a:t> </a:t>
            </a:r>
            <a:r>
              <a:rPr dirty="0" sz="800" spc="-10" i="1">
                <a:latin typeface="Times New Roman"/>
                <a:cs typeface="Times New Roman"/>
              </a:rPr>
              <a:t>L</a:t>
            </a:r>
            <a:r>
              <a:rPr dirty="0" sz="800" spc="-10">
                <a:latin typeface="LM Roman 10"/>
                <a:cs typeface="LM Roman 10"/>
              </a:rPr>
              <a:t>(</a:t>
            </a:r>
            <a:r>
              <a:rPr dirty="0" sz="800" spc="-10" i="1">
                <a:latin typeface="Times New Roman"/>
                <a:cs typeface="Times New Roman"/>
              </a:rPr>
              <a:t>S</a:t>
            </a:r>
            <a:r>
              <a:rPr dirty="0" sz="800" spc="-10">
                <a:latin typeface="LM Roman 10"/>
                <a:cs typeface="LM Roman 10"/>
              </a:rPr>
              <a:t>)</a:t>
            </a:r>
            <a:r>
              <a:rPr dirty="0" sz="800" spc="-70">
                <a:latin typeface="LM Roman 10"/>
                <a:cs typeface="LM Roman 10"/>
              </a:rPr>
              <a:t> </a:t>
            </a:r>
            <a:r>
              <a:rPr dirty="0" sz="800" i="1">
                <a:latin typeface="Times New Roman"/>
                <a:cs typeface="Times New Roman"/>
              </a:rPr>
              <a:t>equals</a:t>
            </a:r>
            <a:r>
              <a:rPr dirty="0" sz="800" spc="-10" i="1">
                <a:latin typeface="Times New Roman"/>
                <a:cs typeface="Times New Roman"/>
              </a:rPr>
              <a:t> </a:t>
            </a:r>
            <a:r>
              <a:rPr dirty="0" sz="800" spc="-25" i="1">
                <a:latin typeface="Times New Roman"/>
                <a:cs typeface="Times New Roman"/>
              </a:rPr>
              <a:t>0.</a:t>
            </a:r>
            <a:endParaRPr sz="800">
              <a:latin typeface="Times New Roman"/>
              <a:cs typeface="Times New Roman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51676" y="646396"/>
            <a:ext cx="466090" cy="100266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algn="ctr" marL="12065" marR="5080" indent="-635">
              <a:lnSpc>
                <a:spcPts val="700"/>
              </a:lnSpc>
              <a:spcBef>
                <a:spcPts val="135"/>
              </a:spcBef>
            </a:pPr>
            <a:r>
              <a:rPr dirty="0" sz="60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Enhancing</a:t>
            </a:r>
            <a:r>
              <a:rPr dirty="0" sz="600" spc="-5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 </a:t>
            </a:r>
            <a:r>
              <a:rPr dirty="0" sz="600" spc="-25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3D</a:t>
            </a:r>
            <a:r>
              <a:rPr dirty="0" sz="600" spc="50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 </a:t>
            </a:r>
            <a:r>
              <a:rPr dirty="0" sz="60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Point</a:t>
            </a:r>
            <a:r>
              <a:rPr dirty="0" sz="600" spc="-2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 </a:t>
            </a:r>
            <a:r>
              <a:rPr dirty="0" sz="600" spc="-1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Cloud</a:t>
            </a:r>
            <a:r>
              <a:rPr dirty="0" sz="600" spc="50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 </a:t>
            </a:r>
            <a:r>
              <a:rPr dirty="0" sz="600" spc="-1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Classification</a:t>
            </a:r>
            <a:r>
              <a:rPr dirty="0" sz="600" spc="50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 </a:t>
            </a:r>
            <a:r>
              <a:rPr dirty="0" sz="60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with</a:t>
            </a:r>
            <a:r>
              <a:rPr dirty="0" sz="600" spc="-5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 </a:t>
            </a:r>
            <a:r>
              <a:rPr dirty="0" sz="600" spc="-1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Measure-</a:t>
            </a:r>
            <a:r>
              <a:rPr dirty="0" sz="600" spc="50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 </a:t>
            </a:r>
            <a:r>
              <a:rPr dirty="0" sz="600" spc="-1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Theoretic</a:t>
            </a:r>
            <a:r>
              <a:rPr dirty="0" sz="600" spc="50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 </a:t>
            </a:r>
            <a:r>
              <a:rPr dirty="0" sz="600" spc="-1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Features:</a:t>
            </a:r>
            <a:r>
              <a:rPr dirty="0" sz="600" spc="50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 </a:t>
            </a:r>
            <a:r>
              <a:rPr dirty="0" sz="600" spc="-1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Integrating</a:t>
            </a:r>
            <a:r>
              <a:rPr dirty="0" sz="600" spc="50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 </a:t>
            </a:r>
            <a:r>
              <a:rPr dirty="0" sz="600" spc="-1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Product</a:t>
            </a:r>
            <a:r>
              <a:rPr dirty="0" sz="600" spc="50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 </a:t>
            </a:r>
            <a:r>
              <a:rPr dirty="0" sz="600" spc="-1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Coefficients</a:t>
            </a:r>
            <a:r>
              <a:rPr dirty="0" sz="600" spc="50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 </a:t>
            </a:r>
            <a:r>
              <a:rPr dirty="0" sz="60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into</a:t>
            </a:r>
            <a:r>
              <a:rPr dirty="0" sz="600" spc="-5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 </a:t>
            </a:r>
            <a:r>
              <a:rPr dirty="0" sz="600" spc="-1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LiDAR</a:t>
            </a:r>
            <a:r>
              <a:rPr dirty="0" sz="600" spc="50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 </a:t>
            </a:r>
            <a:r>
              <a:rPr dirty="0" sz="600" spc="-1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Analysis</a:t>
            </a:r>
            <a:endParaRPr sz="600">
              <a:latin typeface="Times New Roman"/>
              <a:cs typeface="Times New Roman"/>
            </a:endParaRPr>
          </a:p>
        </p:txBody>
      </p:sp>
      <p:grpSp>
        <p:nvGrpSpPr>
          <p:cNvPr id="3" name="object 3" descr=""/>
          <p:cNvGrpSpPr/>
          <p:nvPr/>
        </p:nvGrpSpPr>
        <p:grpSpPr>
          <a:xfrm>
            <a:off x="0" y="0"/>
            <a:ext cx="4608195" cy="868044"/>
            <a:chOff x="0" y="0"/>
            <a:chExt cx="4608195" cy="868044"/>
          </a:xfrm>
        </p:grpSpPr>
        <p:sp>
          <p:nvSpPr>
            <p:cNvPr id="4" name="object 4" descr=""/>
            <p:cNvSpPr/>
            <p:nvPr/>
          </p:nvSpPr>
          <p:spPr>
            <a:xfrm>
              <a:off x="0" y="0"/>
              <a:ext cx="4608195" cy="569595"/>
            </a:xfrm>
            <a:custGeom>
              <a:avLst/>
              <a:gdLst/>
              <a:ahLst/>
              <a:cxnLst/>
              <a:rect l="l" t="t" r="r" b="b"/>
              <a:pathLst>
                <a:path w="4608195" h="569595">
                  <a:moveTo>
                    <a:pt x="4608004" y="0"/>
                  </a:moveTo>
                  <a:lnTo>
                    <a:pt x="0" y="0"/>
                  </a:lnTo>
                  <a:lnTo>
                    <a:pt x="0" y="569366"/>
                  </a:lnTo>
                  <a:lnTo>
                    <a:pt x="4608004" y="569366"/>
                  </a:lnTo>
                  <a:lnTo>
                    <a:pt x="4608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698562" y="690524"/>
              <a:ext cx="3780790" cy="177165"/>
            </a:xfrm>
            <a:custGeom>
              <a:avLst/>
              <a:gdLst/>
              <a:ahLst/>
              <a:cxnLst/>
              <a:rect l="l" t="t" r="r" b="b"/>
              <a:pathLst>
                <a:path w="3780790" h="177165">
                  <a:moveTo>
                    <a:pt x="3729482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177087"/>
                  </a:lnTo>
                  <a:lnTo>
                    <a:pt x="3780282" y="177087"/>
                  </a:lnTo>
                  <a:lnTo>
                    <a:pt x="3780282" y="50800"/>
                  </a:lnTo>
                  <a:lnTo>
                    <a:pt x="3776274" y="31075"/>
                  </a:lnTo>
                  <a:lnTo>
                    <a:pt x="3765360" y="14922"/>
                  </a:lnTo>
                  <a:lnTo>
                    <a:pt x="3749207" y="4008"/>
                  </a:lnTo>
                  <a:lnTo>
                    <a:pt x="3729482" y="0"/>
                  </a:lnTo>
                  <a:close/>
                </a:path>
              </a:pathLst>
            </a:custGeom>
            <a:solidFill>
              <a:srgbClr val="005F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736663" y="675683"/>
            <a:ext cx="2581910" cy="1778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/>
              <a:t>Example</a:t>
            </a:r>
            <a:r>
              <a:rPr dirty="0" sz="1000" spc="-30"/>
              <a:t> </a:t>
            </a:r>
            <a:r>
              <a:rPr dirty="0" sz="1000"/>
              <a:t>2</a:t>
            </a:r>
            <a:r>
              <a:rPr dirty="0" sz="1000" spc="-30"/>
              <a:t> </a:t>
            </a:r>
            <a:r>
              <a:rPr dirty="0" sz="1000"/>
              <a:t>(Formula</a:t>
            </a:r>
            <a:r>
              <a:rPr dirty="0" sz="1000" spc="-30"/>
              <a:t> </a:t>
            </a:r>
            <a:r>
              <a:rPr dirty="0" sz="1000"/>
              <a:t>for</a:t>
            </a:r>
            <a:r>
              <a:rPr dirty="0" sz="1000" spc="-30"/>
              <a:t> </a:t>
            </a:r>
            <a:r>
              <a:rPr dirty="0" sz="1000"/>
              <a:t>a</a:t>
            </a:r>
            <a:r>
              <a:rPr dirty="0" sz="1000" spc="-30"/>
              <a:t> </a:t>
            </a:r>
            <a:r>
              <a:rPr dirty="0" sz="1000"/>
              <a:t>scale</a:t>
            </a:r>
            <a:r>
              <a:rPr dirty="0" sz="1000" spc="-30"/>
              <a:t> </a:t>
            </a:r>
            <a:r>
              <a:rPr dirty="0" sz="1000"/>
              <a:t>0</a:t>
            </a:r>
            <a:r>
              <a:rPr dirty="0" sz="1000" spc="-30"/>
              <a:t> </a:t>
            </a:r>
            <a:r>
              <a:rPr dirty="0" sz="1000"/>
              <a:t>dyadic</a:t>
            </a:r>
            <a:r>
              <a:rPr dirty="0" sz="1000" spc="-30"/>
              <a:t> </a:t>
            </a:r>
            <a:r>
              <a:rPr dirty="0" sz="1000" spc="-10"/>
              <a:t>measure)</a:t>
            </a:r>
            <a:endParaRPr sz="1000"/>
          </a:p>
        </p:txBody>
      </p:sp>
      <p:grpSp>
        <p:nvGrpSpPr>
          <p:cNvPr id="7" name="object 7" descr=""/>
          <p:cNvGrpSpPr/>
          <p:nvPr/>
        </p:nvGrpSpPr>
        <p:grpSpPr>
          <a:xfrm>
            <a:off x="698562" y="854951"/>
            <a:ext cx="3780790" cy="1810385"/>
            <a:chOff x="698562" y="854951"/>
            <a:chExt cx="3780790" cy="1810385"/>
          </a:xfrm>
        </p:grpSpPr>
        <p:pic>
          <p:nvPicPr>
            <p:cNvPr id="8" name="object 8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8563" y="854951"/>
              <a:ext cx="3780281" cy="50609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698562" y="899210"/>
              <a:ext cx="3780790" cy="1765935"/>
            </a:xfrm>
            <a:custGeom>
              <a:avLst/>
              <a:gdLst/>
              <a:ahLst/>
              <a:cxnLst/>
              <a:rect l="l" t="t" r="r" b="b"/>
              <a:pathLst>
                <a:path w="3780790" h="1765935">
                  <a:moveTo>
                    <a:pt x="3780282" y="0"/>
                  </a:moveTo>
                  <a:lnTo>
                    <a:pt x="0" y="0"/>
                  </a:lnTo>
                  <a:lnTo>
                    <a:pt x="0" y="1714766"/>
                  </a:lnTo>
                  <a:lnTo>
                    <a:pt x="4008" y="1734491"/>
                  </a:lnTo>
                  <a:lnTo>
                    <a:pt x="14922" y="1750644"/>
                  </a:lnTo>
                  <a:lnTo>
                    <a:pt x="31075" y="1761558"/>
                  </a:lnTo>
                  <a:lnTo>
                    <a:pt x="50800" y="1765567"/>
                  </a:lnTo>
                  <a:lnTo>
                    <a:pt x="3729482" y="1765567"/>
                  </a:lnTo>
                  <a:lnTo>
                    <a:pt x="3749207" y="1761558"/>
                  </a:lnTo>
                  <a:lnTo>
                    <a:pt x="3765360" y="1750644"/>
                  </a:lnTo>
                  <a:lnTo>
                    <a:pt x="3776274" y="1734491"/>
                  </a:lnTo>
                  <a:lnTo>
                    <a:pt x="3780282" y="1714766"/>
                  </a:lnTo>
                  <a:lnTo>
                    <a:pt x="3780282" y="0"/>
                  </a:lnTo>
                  <a:close/>
                </a:path>
              </a:pathLst>
            </a:custGeom>
            <a:solidFill>
              <a:srgbClr val="E5EFE5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 descr=""/>
          <p:cNvSpPr txBox="1"/>
          <p:nvPr/>
        </p:nvSpPr>
        <p:spPr>
          <a:xfrm>
            <a:off x="736663" y="880216"/>
            <a:ext cx="334581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>
                <a:latin typeface="Times New Roman"/>
                <a:cs typeface="Times New Roman"/>
              </a:rPr>
              <a:t>Let</a:t>
            </a:r>
            <a:r>
              <a:rPr dirty="0" sz="1000" spc="-40">
                <a:latin typeface="Times New Roman"/>
                <a:cs typeface="Times New Roman"/>
              </a:rPr>
              <a:t> </a:t>
            </a:r>
            <a:r>
              <a:rPr dirty="0" sz="1000" i="1">
                <a:latin typeface="Times New Roman"/>
                <a:cs typeface="Times New Roman"/>
              </a:rPr>
              <a:t>X</a:t>
            </a:r>
            <a:r>
              <a:rPr dirty="0" sz="1000" spc="5" i="1">
                <a:latin typeface="Times New Roman"/>
                <a:cs typeface="Times New Roman"/>
              </a:rPr>
              <a:t> </a:t>
            </a:r>
            <a:r>
              <a:rPr dirty="0" sz="1000" spc="-10">
                <a:latin typeface="LM Roman 10"/>
                <a:cs typeface="LM Roman 10"/>
              </a:rPr>
              <a:t>=</a:t>
            </a:r>
            <a:r>
              <a:rPr dirty="0" sz="1000" spc="-114">
                <a:latin typeface="LM Roman 10"/>
                <a:cs typeface="LM Roman 10"/>
              </a:rPr>
              <a:t> </a:t>
            </a:r>
            <a:r>
              <a:rPr dirty="0" sz="1000" spc="-10">
                <a:latin typeface="LM Roman 10"/>
                <a:cs typeface="LM Roman 10"/>
              </a:rPr>
              <a:t>[</a:t>
            </a:r>
            <a:r>
              <a:rPr dirty="0" sz="1000" spc="-10">
                <a:latin typeface="Times New Roman"/>
                <a:cs typeface="Times New Roman"/>
              </a:rPr>
              <a:t>0</a:t>
            </a:r>
            <a:r>
              <a:rPr dirty="0" sz="1000" spc="-10" i="1">
                <a:latin typeface="LM Roman Dunhill 10"/>
                <a:cs typeface="LM Roman Dunhill 10"/>
              </a:rPr>
              <a:t>,</a:t>
            </a:r>
            <a:r>
              <a:rPr dirty="0" sz="1000" spc="-225" i="1">
                <a:latin typeface="LM Roman Dunhill 10"/>
                <a:cs typeface="LM Roman Dunhill 10"/>
              </a:rPr>
              <a:t> </a:t>
            </a:r>
            <a:r>
              <a:rPr dirty="0" sz="1000" spc="-10">
                <a:latin typeface="Times New Roman"/>
                <a:cs typeface="Times New Roman"/>
              </a:rPr>
              <a:t>1</a:t>
            </a:r>
            <a:r>
              <a:rPr dirty="0" sz="1000" spc="-10">
                <a:latin typeface="LM Roman 10"/>
                <a:cs typeface="LM Roman 10"/>
              </a:rPr>
              <a:t>]</a:t>
            </a:r>
            <a:r>
              <a:rPr dirty="0" sz="1000" spc="-85">
                <a:latin typeface="LM Roman 10"/>
                <a:cs typeface="LM Roman 10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and</a:t>
            </a:r>
            <a:r>
              <a:rPr dirty="0" sz="1000" spc="-10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let</a:t>
            </a:r>
            <a:r>
              <a:rPr dirty="0" sz="1000" spc="-15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there</a:t>
            </a:r>
            <a:r>
              <a:rPr dirty="0" sz="1000" spc="-15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be</a:t>
            </a:r>
            <a:r>
              <a:rPr dirty="0" sz="1000" spc="-15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a</a:t>
            </a:r>
            <a:r>
              <a:rPr dirty="0" sz="1000" spc="-10">
                <a:latin typeface="Times New Roman"/>
                <a:cs typeface="Times New Roman"/>
              </a:rPr>
              <a:t> non-negative</a:t>
            </a:r>
            <a:r>
              <a:rPr dirty="0" sz="1000" spc="-15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measure</a:t>
            </a:r>
            <a:r>
              <a:rPr dirty="0" sz="1000" spc="10">
                <a:latin typeface="Times New Roman"/>
                <a:cs typeface="Times New Roman"/>
              </a:rPr>
              <a:t> </a:t>
            </a:r>
            <a:r>
              <a:rPr dirty="0" sz="1000" i="1">
                <a:latin typeface="Arial"/>
                <a:cs typeface="Arial"/>
              </a:rPr>
              <a:t>µ</a:t>
            </a:r>
            <a:r>
              <a:rPr dirty="0" sz="1000" spc="35" i="1">
                <a:latin typeface="Arial"/>
                <a:cs typeface="Arial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such</a:t>
            </a:r>
            <a:r>
              <a:rPr dirty="0" sz="1000" spc="-10">
                <a:latin typeface="Times New Roman"/>
                <a:cs typeface="Times New Roman"/>
              </a:rPr>
              <a:t> </a:t>
            </a:r>
            <a:r>
              <a:rPr dirty="0" sz="1000" spc="-20">
                <a:latin typeface="Times New Roman"/>
                <a:cs typeface="Times New Roman"/>
              </a:rPr>
              <a:t>that</a:t>
            </a:r>
            <a:endParaRPr sz="1000">
              <a:latin typeface="Times New Roman"/>
              <a:cs typeface="Times New Roman"/>
            </a:endParaRPr>
          </a:p>
        </p:txBody>
      </p:sp>
      <p:grpSp>
        <p:nvGrpSpPr>
          <p:cNvPr id="11" name="object 11" descr=""/>
          <p:cNvGrpSpPr/>
          <p:nvPr/>
        </p:nvGrpSpPr>
        <p:grpSpPr>
          <a:xfrm>
            <a:off x="1901609" y="1137094"/>
            <a:ext cx="972819" cy="5080"/>
            <a:chOff x="1901609" y="1137094"/>
            <a:chExt cx="972819" cy="5080"/>
          </a:xfrm>
        </p:grpSpPr>
        <p:sp>
          <p:nvSpPr>
            <p:cNvPr id="12" name="object 12" descr=""/>
            <p:cNvSpPr/>
            <p:nvPr/>
          </p:nvSpPr>
          <p:spPr>
            <a:xfrm>
              <a:off x="1904149" y="1139634"/>
              <a:ext cx="46990" cy="0"/>
            </a:xfrm>
            <a:custGeom>
              <a:avLst/>
              <a:gdLst/>
              <a:ahLst/>
              <a:cxnLst/>
              <a:rect l="l" t="t" r="r" b="b"/>
              <a:pathLst>
                <a:path w="46989" h="0">
                  <a:moveTo>
                    <a:pt x="0" y="0"/>
                  </a:moveTo>
                  <a:lnTo>
                    <a:pt x="46812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2824924" y="1139634"/>
              <a:ext cx="46990" cy="0"/>
            </a:xfrm>
            <a:custGeom>
              <a:avLst/>
              <a:gdLst/>
              <a:ahLst/>
              <a:cxnLst/>
              <a:rect l="l" t="t" r="r" b="b"/>
              <a:pathLst>
                <a:path w="46989" h="0">
                  <a:moveTo>
                    <a:pt x="0" y="0"/>
                  </a:moveTo>
                  <a:lnTo>
                    <a:pt x="46812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 descr=""/>
          <p:cNvSpPr txBox="1"/>
          <p:nvPr/>
        </p:nvSpPr>
        <p:spPr>
          <a:xfrm>
            <a:off x="1891449" y="1108592"/>
            <a:ext cx="993140" cy="1377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932815" algn="l"/>
              </a:tabLst>
            </a:pPr>
            <a:r>
              <a:rPr dirty="0" sz="700" spc="-50">
                <a:latin typeface="Times New Roman"/>
                <a:cs typeface="Times New Roman"/>
              </a:rPr>
              <a:t>4</a:t>
            </a:r>
            <a:r>
              <a:rPr dirty="0" sz="700">
                <a:latin typeface="Times New Roman"/>
                <a:cs typeface="Times New Roman"/>
              </a:rPr>
              <a:t>	</a:t>
            </a:r>
            <a:r>
              <a:rPr dirty="0" sz="700" spc="-50">
                <a:latin typeface="Times New Roman"/>
                <a:cs typeface="Times New Roman"/>
              </a:rPr>
              <a:t>4</a:t>
            </a:r>
            <a:endParaRPr sz="700">
              <a:latin typeface="Times New Roman"/>
              <a:cs typeface="Times New Roman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714425" y="1032045"/>
            <a:ext cx="358203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dirty="0" sz="1000" i="1">
                <a:latin typeface="Arial"/>
                <a:cs typeface="Arial"/>
              </a:rPr>
              <a:t>µ</a:t>
            </a:r>
            <a:r>
              <a:rPr dirty="0" sz="1000">
                <a:latin typeface="LM Roman 10"/>
                <a:cs typeface="LM Roman 10"/>
              </a:rPr>
              <a:t>(</a:t>
            </a:r>
            <a:r>
              <a:rPr dirty="0" sz="1000" i="1">
                <a:latin typeface="Times New Roman"/>
                <a:cs typeface="Times New Roman"/>
              </a:rPr>
              <a:t>X</a:t>
            </a:r>
            <a:r>
              <a:rPr dirty="0" sz="1000">
                <a:latin typeface="LM Roman 10"/>
                <a:cs typeface="LM Roman 10"/>
              </a:rPr>
              <a:t>)</a:t>
            </a:r>
            <a:r>
              <a:rPr dirty="0" sz="1000" spc="-105">
                <a:latin typeface="LM Roman 10"/>
                <a:cs typeface="LM Roman 10"/>
              </a:rPr>
              <a:t> </a:t>
            </a:r>
            <a:r>
              <a:rPr dirty="0" sz="1000" spc="-10">
                <a:latin typeface="LM Roman 10"/>
                <a:cs typeface="LM Roman 10"/>
              </a:rPr>
              <a:t>=</a:t>
            </a:r>
            <a:r>
              <a:rPr dirty="0" sz="1000" spc="-100">
                <a:latin typeface="LM Roman 10"/>
                <a:cs typeface="LM Roman 10"/>
              </a:rPr>
              <a:t> </a:t>
            </a:r>
            <a:r>
              <a:rPr dirty="0" sz="1000" spc="-10">
                <a:latin typeface="Times New Roman"/>
                <a:cs typeface="Times New Roman"/>
              </a:rPr>
              <a:t>1</a:t>
            </a:r>
            <a:r>
              <a:rPr dirty="0" sz="1000" spc="-10" i="1">
                <a:latin typeface="LM Roman Dunhill 10"/>
                <a:cs typeface="LM Roman Dunhill 10"/>
              </a:rPr>
              <a:t>,</a:t>
            </a:r>
            <a:r>
              <a:rPr dirty="0" sz="1000" spc="-75" i="1">
                <a:latin typeface="LM Roman Dunhill 10"/>
                <a:cs typeface="LM Roman Dunhill 10"/>
              </a:rPr>
              <a:t> </a:t>
            </a:r>
            <a:r>
              <a:rPr dirty="0" sz="1000" i="1">
                <a:latin typeface="Arial"/>
                <a:cs typeface="Arial"/>
              </a:rPr>
              <a:t>µ</a:t>
            </a:r>
            <a:r>
              <a:rPr dirty="0" sz="1000">
                <a:latin typeface="LM Roman 10"/>
                <a:cs typeface="LM Roman 10"/>
              </a:rPr>
              <a:t>(</a:t>
            </a:r>
            <a:r>
              <a:rPr dirty="0" sz="1000" i="1">
                <a:latin typeface="Times New Roman"/>
                <a:cs typeface="Times New Roman"/>
              </a:rPr>
              <a:t>L</a:t>
            </a:r>
            <a:r>
              <a:rPr dirty="0" sz="1000">
                <a:latin typeface="LM Roman 10"/>
                <a:cs typeface="LM Roman 10"/>
              </a:rPr>
              <a:t>(</a:t>
            </a:r>
            <a:r>
              <a:rPr dirty="0" sz="1000" i="1">
                <a:latin typeface="Times New Roman"/>
                <a:cs typeface="Times New Roman"/>
              </a:rPr>
              <a:t>X</a:t>
            </a:r>
            <a:r>
              <a:rPr dirty="0" sz="1000">
                <a:latin typeface="LM Roman 10"/>
                <a:cs typeface="LM Roman 10"/>
              </a:rPr>
              <a:t>))</a:t>
            </a:r>
            <a:r>
              <a:rPr dirty="0" sz="1000" spc="-100">
                <a:latin typeface="LM Roman 10"/>
                <a:cs typeface="LM Roman 10"/>
              </a:rPr>
              <a:t> </a:t>
            </a:r>
            <a:r>
              <a:rPr dirty="0" sz="1000">
                <a:latin typeface="LM Roman 10"/>
                <a:cs typeface="LM Roman 10"/>
              </a:rPr>
              <a:t>=</a:t>
            </a:r>
            <a:r>
              <a:rPr dirty="0" sz="1000" spc="25">
                <a:latin typeface="LM Roman 10"/>
                <a:cs typeface="LM Roman 10"/>
              </a:rPr>
              <a:t> </a:t>
            </a:r>
            <a:r>
              <a:rPr dirty="0" baseline="31746" sz="1050">
                <a:latin typeface="Times New Roman"/>
                <a:cs typeface="Times New Roman"/>
              </a:rPr>
              <a:t>1</a:t>
            </a:r>
            <a:r>
              <a:rPr dirty="0" baseline="31746" sz="1050" spc="315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and</a:t>
            </a:r>
            <a:r>
              <a:rPr dirty="0" sz="1000" spc="35">
                <a:latin typeface="Times New Roman"/>
                <a:cs typeface="Times New Roman"/>
              </a:rPr>
              <a:t> </a:t>
            </a:r>
            <a:r>
              <a:rPr dirty="0" sz="1000" i="1">
                <a:latin typeface="Arial"/>
                <a:cs typeface="Arial"/>
              </a:rPr>
              <a:t>µ</a:t>
            </a:r>
            <a:r>
              <a:rPr dirty="0" sz="1000">
                <a:latin typeface="LM Roman 10"/>
                <a:cs typeface="LM Roman 10"/>
              </a:rPr>
              <a:t>(</a:t>
            </a:r>
            <a:r>
              <a:rPr dirty="0" sz="1000" i="1">
                <a:latin typeface="Times New Roman"/>
                <a:cs typeface="Times New Roman"/>
              </a:rPr>
              <a:t>R</a:t>
            </a:r>
            <a:r>
              <a:rPr dirty="0" sz="1000">
                <a:latin typeface="LM Roman 10"/>
                <a:cs typeface="LM Roman 10"/>
              </a:rPr>
              <a:t>(</a:t>
            </a:r>
            <a:r>
              <a:rPr dirty="0" sz="1000" i="1">
                <a:latin typeface="Times New Roman"/>
                <a:cs typeface="Times New Roman"/>
              </a:rPr>
              <a:t>X</a:t>
            </a:r>
            <a:r>
              <a:rPr dirty="0" sz="1000">
                <a:latin typeface="LM Roman 10"/>
                <a:cs typeface="LM Roman 10"/>
              </a:rPr>
              <a:t>))</a:t>
            </a:r>
            <a:r>
              <a:rPr dirty="0" sz="1000" spc="-100">
                <a:latin typeface="LM Roman 10"/>
                <a:cs typeface="LM Roman 10"/>
              </a:rPr>
              <a:t> </a:t>
            </a:r>
            <a:r>
              <a:rPr dirty="0" sz="1000">
                <a:latin typeface="LM Roman 10"/>
                <a:cs typeface="LM Roman 10"/>
              </a:rPr>
              <a:t>=</a:t>
            </a:r>
            <a:r>
              <a:rPr dirty="0" sz="1000" spc="25">
                <a:latin typeface="LM Roman 10"/>
                <a:cs typeface="LM Roman 10"/>
              </a:rPr>
              <a:t> </a:t>
            </a:r>
            <a:r>
              <a:rPr dirty="0" baseline="31746" sz="1050">
                <a:latin typeface="Times New Roman"/>
                <a:cs typeface="Times New Roman"/>
              </a:rPr>
              <a:t>3</a:t>
            </a:r>
            <a:r>
              <a:rPr dirty="0" baseline="31746" sz="1050" spc="-82">
                <a:latin typeface="Times New Roman"/>
                <a:cs typeface="Times New Roman"/>
              </a:rPr>
              <a:t> </a:t>
            </a:r>
            <a:r>
              <a:rPr dirty="0" sz="1000" i="1">
                <a:latin typeface="LM Roman Dunhill 10"/>
                <a:cs typeface="LM Roman Dunhill 10"/>
              </a:rPr>
              <a:t>.</a:t>
            </a:r>
            <a:r>
              <a:rPr dirty="0" sz="1000" spc="-70" i="1">
                <a:latin typeface="LM Roman Dunhill 10"/>
                <a:cs typeface="LM Roman Dunhill 10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Let</a:t>
            </a:r>
            <a:r>
              <a:rPr dirty="0" sz="1000" spc="10">
                <a:latin typeface="Times New Roman"/>
                <a:cs typeface="Times New Roman"/>
              </a:rPr>
              <a:t> </a:t>
            </a:r>
            <a:r>
              <a:rPr dirty="0" sz="1000" i="1">
                <a:latin typeface="Times New Roman"/>
                <a:cs typeface="Times New Roman"/>
              </a:rPr>
              <a:t>a</a:t>
            </a:r>
            <a:r>
              <a:rPr dirty="0" sz="1000" spc="-15" i="1">
                <a:latin typeface="Times New Roman"/>
                <a:cs typeface="Times New Roman"/>
              </a:rPr>
              <a:t> </a:t>
            </a:r>
            <a:r>
              <a:rPr dirty="0" sz="1000" spc="-10">
                <a:latin typeface="LM Roman 10"/>
                <a:cs typeface="LM Roman 10"/>
              </a:rPr>
              <a:t>=</a:t>
            </a:r>
            <a:r>
              <a:rPr dirty="0" sz="1000" spc="-100">
                <a:latin typeface="LM Roman 10"/>
                <a:cs typeface="LM Roman 10"/>
              </a:rPr>
              <a:t> </a:t>
            </a:r>
            <a:r>
              <a:rPr dirty="0" sz="1000" i="1">
                <a:latin typeface="Times New Roman"/>
                <a:cs typeface="Times New Roman"/>
              </a:rPr>
              <a:t>a</a:t>
            </a:r>
            <a:r>
              <a:rPr dirty="0" baseline="-11904" sz="1050" i="1">
                <a:latin typeface="Times New Roman"/>
                <a:cs typeface="Times New Roman"/>
              </a:rPr>
              <a:t>X</a:t>
            </a:r>
            <a:r>
              <a:rPr dirty="0" baseline="-11904" sz="1050" spc="262" i="1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be</a:t>
            </a:r>
            <a:r>
              <a:rPr dirty="0" sz="1000" spc="10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the</a:t>
            </a:r>
            <a:r>
              <a:rPr dirty="0" sz="1000" spc="10">
                <a:latin typeface="Times New Roman"/>
                <a:cs typeface="Times New Roman"/>
              </a:rPr>
              <a:t> </a:t>
            </a:r>
            <a:r>
              <a:rPr dirty="0" sz="1000" spc="-10">
                <a:latin typeface="Times New Roman"/>
                <a:cs typeface="Times New Roman"/>
              </a:rPr>
              <a:t>product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736663" y="1183873"/>
            <a:ext cx="304101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10">
                <a:latin typeface="Times New Roman"/>
                <a:cs typeface="Times New Roman"/>
              </a:rPr>
              <a:t>coefficient</a:t>
            </a:r>
            <a:r>
              <a:rPr dirty="0" sz="1000" spc="-25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which</a:t>
            </a:r>
            <a:r>
              <a:rPr dirty="0" sz="1000" spc="-25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is</a:t>
            </a:r>
            <a:r>
              <a:rPr dirty="0" sz="1000" spc="-25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the</a:t>
            </a:r>
            <a:r>
              <a:rPr dirty="0" sz="1000" spc="-20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solution</a:t>
            </a:r>
            <a:r>
              <a:rPr dirty="0" sz="1000" spc="-25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for</a:t>
            </a:r>
            <a:r>
              <a:rPr dirty="0" sz="1000" spc="-25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the</a:t>
            </a:r>
            <a:r>
              <a:rPr dirty="0" sz="1000" spc="-25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system</a:t>
            </a:r>
            <a:r>
              <a:rPr dirty="0" sz="1000" spc="-20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of</a:t>
            </a:r>
            <a:r>
              <a:rPr dirty="0" sz="1000" spc="-25">
                <a:latin typeface="Times New Roman"/>
                <a:cs typeface="Times New Roman"/>
              </a:rPr>
              <a:t> </a:t>
            </a:r>
            <a:r>
              <a:rPr dirty="0" sz="1000" spc="-10">
                <a:latin typeface="Times New Roman"/>
                <a:cs typeface="Times New Roman"/>
              </a:rPr>
              <a:t>equations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2611170" y="1561165"/>
            <a:ext cx="8890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50">
                <a:latin typeface="Times New Roman"/>
                <a:cs typeface="Times New Roman"/>
              </a:rPr>
              <a:t>1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18" name="object 18" descr=""/>
          <p:cNvSpPr/>
          <p:nvPr/>
        </p:nvSpPr>
        <p:spPr>
          <a:xfrm>
            <a:off x="2623870" y="1754416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 h="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 descr=""/>
          <p:cNvSpPr txBox="1"/>
          <p:nvPr/>
        </p:nvSpPr>
        <p:spPr>
          <a:xfrm>
            <a:off x="1785886" y="1646826"/>
            <a:ext cx="158051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  <a:tabLst>
                <a:tab pos="837565" algn="l"/>
              </a:tabLst>
            </a:pPr>
            <a:r>
              <a:rPr dirty="0" sz="1000" i="1">
                <a:latin typeface="Arial"/>
                <a:cs typeface="Arial"/>
              </a:rPr>
              <a:t>µ</a:t>
            </a:r>
            <a:r>
              <a:rPr dirty="0" sz="1000">
                <a:latin typeface="LM Roman 10"/>
                <a:cs typeface="LM Roman 10"/>
              </a:rPr>
              <a:t>(</a:t>
            </a:r>
            <a:r>
              <a:rPr dirty="0" sz="1000" i="1">
                <a:latin typeface="Times New Roman"/>
                <a:cs typeface="Times New Roman"/>
              </a:rPr>
              <a:t>L</a:t>
            </a:r>
            <a:r>
              <a:rPr dirty="0" sz="1000">
                <a:latin typeface="LM Roman 10"/>
                <a:cs typeface="LM Roman 10"/>
              </a:rPr>
              <a:t>(</a:t>
            </a:r>
            <a:r>
              <a:rPr dirty="0" sz="1000" i="1">
                <a:latin typeface="Times New Roman"/>
                <a:cs typeface="Times New Roman"/>
              </a:rPr>
              <a:t>X</a:t>
            </a:r>
            <a:r>
              <a:rPr dirty="0" sz="1000">
                <a:latin typeface="LM Roman 10"/>
                <a:cs typeface="LM Roman 10"/>
              </a:rPr>
              <a:t>))</a:t>
            </a:r>
            <a:r>
              <a:rPr dirty="0" sz="1000" spc="210">
                <a:latin typeface="LM Roman 10"/>
                <a:cs typeface="LM Roman 10"/>
              </a:rPr>
              <a:t>  </a:t>
            </a:r>
            <a:r>
              <a:rPr dirty="0" sz="1000" spc="-50">
                <a:latin typeface="LM Roman 10"/>
                <a:cs typeface="LM Roman 10"/>
              </a:rPr>
              <a:t>=</a:t>
            </a:r>
            <a:r>
              <a:rPr dirty="0" sz="1000">
                <a:latin typeface="LM Roman 10"/>
                <a:cs typeface="LM Roman 10"/>
              </a:rPr>
              <a:t>	</a:t>
            </a:r>
            <a:r>
              <a:rPr dirty="0" baseline="-38888" sz="1500" spc="-15">
                <a:latin typeface="Times New Roman"/>
                <a:cs typeface="Times New Roman"/>
              </a:rPr>
              <a:t>2</a:t>
            </a:r>
            <a:r>
              <a:rPr dirty="0" baseline="-38888" sz="1500" spc="-195">
                <a:latin typeface="Times New Roman"/>
                <a:cs typeface="Times New Roman"/>
              </a:rPr>
              <a:t> </a:t>
            </a:r>
            <a:r>
              <a:rPr dirty="0" sz="1000" spc="-10">
                <a:latin typeface="LM Roman 10"/>
                <a:cs typeface="LM Roman 10"/>
              </a:rPr>
              <a:t>(</a:t>
            </a:r>
            <a:r>
              <a:rPr dirty="0" sz="1000" spc="-10">
                <a:latin typeface="Times New Roman"/>
                <a:cs typeface="Times New Roman"/>
              </a:rPr>
              <a:t>1</a:t>
            </a:r>
            <a:r>
              <a:rPr dirty="0" sz="1000" spc="-110">
                <a:latin typeface="Times New Roman"/>
                <a:cs typeface="Times New Roman"/>
              </a:rPr>
              <a:t> </a:t>
            </a:r>
            <a:r>
              <a:rPr dirty="0" sz="1000" spc="-10">
                <a:latin typeface="LM Roman 10"/>
                <a:cs typeface="LM Roman 10"/>
              </a:rPr>
              <a:t>+</a:t>
            </a:r>
            <a:r>
              <a:rPr dirty="0" sz="1000" spc="-190">
                <a:latin typeface="LM Roman 10"/>
                <a:cs typeface="LM Roman 10"/>
              </a:rPr>
              <a:t> </a:t>
            </a:r>
            <a:r>
              <a:rPr dirty="0" sz="1000" spc="-10" i="1">
                <a:latin typeface="Times New Roman"/>
                <a:cs typeface="Times New Roman"/>
              </a:rPr>
              <a:t>a</a:t>
            </a:r>
            <a:r>
              <a:rPr dirty="0" sz="1000" spc="-10">
                <a:latin typeface="LM Roman 10"/>
                <a:cs typeface="LM Roman 10"/>
              </a:rPr>
              <a:t>)</a:t>
            </a:r>
            <a:r>
              <a:rPr dirty="0" sz="1000" spc="-10" i="1">
                <a:latin typeface="Arial"/>
                <a:cs typeface="Arial"/>
              </a:rPr>
              <a:t>µ</a:t>
            </a:r>
            <a:r>
              <a:rPr dirty="0" sz="1000" spc="-10">
                <a:latin typeface="LM Roman 10"/>
                <a:cs typeface="LM Roman 10"/>
              </a:rPr>
              <a:t>(</a:t>
            </a:r>
            <a:r>
              <a:rPr dirty="0" sz="1000" spc="-10" i="1">
                <a:latin typeface="Times New Roman"/>
                <a:cs typeface="Times New Roman"/>
              </a:rPr>
              <a:t>X</a:t>
            </a:r>
            <a:r>
              <a:rPr dirty="0" sz="1000" spc="-10">
                <a:latin typeface="LM Roman 10"/>
                <a:cs typeface="LM Roman 10"/>
              </a:rPr>
              <a:t>)</a:t>
            </a:r>
            <a:endParaRPr sz="1000">
              <a:latin typeface="LM Roman 10"/>
              <a:cs typeface="LM Roman 10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4267771" y="1646826"/>
            <a:ext cx="17335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25">
                <a:latin typeface="Times New Roman"/>
                <a:cs typeface="Times New Roman"/>
              </a:rPr>
              <a:t>(7)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2611170" y="2042978"/>
            <a:ext cx="8890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50">
                <a:latin typeface="Times New Roman"/>
                <a:cs typeface="Times New Roman"/>
              </a:rPr>
              <a:t>2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22" name="object 22" descr=""/>
          <p:cNvSpPr txBox="1"/>
          <p:nvPr/>
        </p:nvSpPr>
        <p:spPr>
          <a:xfrm>
            <a:off x="1779308" y="1956173"/>
            <a:ext cx="162242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  <a:tabLst>
                <a:tab pos="843915" algn="l"/>
              </a:tabLst>
            </a:pPr>
            <a:r>
              <a:rPr dirty="0" sz="1000" i="1">
                <a:latin typeface="Arial"/>
                <a:cs typeface="Arial"/>
              </a:rPr>
              <a:t>µ</a:t>
            </a:r>
            <a:r>
              <a:rPr dirty="0" sz="1000">
                <a:latin typeface="LM Roman 10"/>
                <a:cs typeface="LM Roman 10"/>
              </a:rPr>
              <a:t>(</a:t>
            </a:r>
            <a:r>
              <a:rPr dirty="0" sz="1000" i="1">
                <a:latin typeface="Times New Roman"/>
                <a:cs typeface="Times New Roman"/>
              </a:rPr>
              <a:t>R</a:t>
            </a:r>
            <a:r>
              <a:rPr dirty="0" sz="1000">
                <a:latin typeface="LM Roman 10"/>
                <a:cs typeface="LM Roman 10"/>
              </a:rPr>
              <a:t>(</a:t>
            </a:r>
            <a:r>
              <a:rPr dirty="0" sz="1000" i="1">
                <a:latin typeface="Times New Roman"/>
                <a:cs typeface="Times New Roman"/>
              </a:rPr>
              <a:t>X</a:t>
            </a:r>
            <a:r>
              <a:rPr dirty="0" sz="1000">
                <a:latin typeface="LM Roman 10"/>
                <a:cs typeface="LM Roman 10"/>
              </a:rPr>
              <a:t>))</a:t>
            </a:r>
            <a:r>
              <a:rPr dirty="0" sz="1000" spc="204">
                <a:latin typeface="LM Roman 10"/>
                <a:cs typeface="LM Roman 10"/>
              </a:rPr>
              <a:t>  </a:t>
            </a:r>
            <a:r>
              <a:rPr dirty="0" sz="1000" spc="-50">
                <a:latin typeface="LM Roman 10"/>
                <a:cs typeface="LM Roman 10"/>
              </a:rPr>
              <a:t>=</a:t>
            </a:r>
            <a:r>
              <a:rPr dirty="0" sz="1000">
                <a:latin typeface="LM Roman 10"/>
                <a:cs typeface="LM Roman 10"/>
              </a:rPr>
              <a:t>	</a:t>
            </a:r>
            <a:r>
              <a:rPr dirty="0" u="sng" baseline="36111" sz="1500" spc="-15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1</a:t>
            </a:r>
            <a:r>
              <a:rPr dirty="0" u="none" baseline="36111" sz="1500" spc="-195">
                <a:latin typeface="Times New Roman"/>
                <a:cs typeface="Times New Roman"/>
              </a:rPr>
              <a:t> </a:t>
            </a:r>
            <a:r>
              <a:rPr dirty="0" u="none" sz="1000" spc="-10">
                <a:latin typeface="LM Roman 10"/>
                <a:cs typeface="LM Roman 10"/>
              </a:rPr>
              <a:t>(</a:t>
            </a:r>
            <a:r>
              <a:rPr dirty="0" u="none" sz="1000" spc="-10">
                <a:latin typeface="Times New Roman"/>
                <a:cs typeface="Times New Roman"/>
              </a:rPr>
              <a:t>1</a:t>
            </a:r>
            <a:r>
              <a:rPr dirty="0" u="none" sz="1000" spc="-105">
                <a:latin typeface="Times New Roman"/>
                <a:cs typeface="Times New Roman"/>
              </a:rPr>
              <a:t> </a:t>
            </a:r>
            <a:r>
              <a:rPr dirty="0" u="none" sz="1000" spc="-10" i="1">
                <a:latin typeface="DejaVu Sans Condensed"/>
                <a:cs typeface="DejaVu Sans Condensed"/>
              </a:rPr>
              <a:t>−</a:t>
            </a:r>
            <a:r>
              <a:rPr dirty="0" u="none" sz="1000" spc="-10" i="1">
                <a:latin typeface="Times New Roman"/>
                <a:cs typeface="Times New Roman"/>
              </a:rPr>
              <a:t>a</a:t>
            </a:r>
            <a:r>
              <a:rPr dirty="0" u="none" sz="1000" spc="-10">
                <a:latin typeface="LM Roman 10"/>
                <a:cs typeface="LM Roman 10"/>
              </a:rPr>
              <a:t>)</a:t>
            </a:r>
            <a:r>
              <a:rPr dirty="0" u="none" sz="1000" spc="-10" i="1">
                <a:latin typeface="Arial"/>
                <a:cs typeface="Arial"/>
              </a:rPr>
              <a:t>µ</a:t>
            </a:r>
            <a:r>
              <a:rPr dirty="0" u="none" sz="1000" spc="-10">
                <a:latin typeface="LM Roman 10"/>
                <a:cs typeface="LM Roman 10"/>
              </a:rPr>
              <a:t>(</a:t>
            </a:r>
            <a:r>
              <a:rPr dirty="0" u="none" sz="1000" spc="-10" i="1">
                <a:latin typeface="Times New Roman"/>
                <a:cs typeface="Times New Roman"/>
              </a:rPr>
              <a:t>X</a:t>
            </a:r>
            <a:r>
              <a:rPr dirty="0" u="none" sz="1000" spc="-10">
                <a:latin typeface="LM Roman 10"/>
                <a:cs typeface="LM Roman 10"/>
              </a:rPr>
              <a:t>)</a:t>
            </a:r>
            <a:r>
              <a:rPr dirty="0" u="none" sz="1000" spc="-10" i="1">
                <a:latin typeface="LM Roman Dunhill 10"/>
                <a:cs typeface="LM Roman Dunhill 10"/>
              </a:rPr>
              <a:t>.</a:t>
            </a:r>
            <a:endParaRPr sz="1000">
              <a:latin typeface="LM Roman Dunhill 10"/>
              <a:cs typeface="LM Roman Dunhill 10"/>
            </a:endParaRPr>
          </a:p>
        </p:txBody>
      </p:sp>
      <p:sp>
        <p:nvSpPr>
          <p:cNvPr id="23" name="object 23" descr=""/>
          <p:cNvSpPr txBox="1"/>
          <p:nvPr/>
        </p:nvSpPr>
        <p:spPr>
          <a:xfrm>
            <a:off x="4267771" y="1956173"/>
            <a:ext cx="17335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25">
                <a:latin typeface="Times New Roman"/>
                <a:cs typeface="Times New Roman"/>
              </a:rPr>
              <a:t>(8)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24" name="object 24" descr=""/>
          <p:cNvSpPr txBox="1"/>
          <p:nvPr/>
        </p:nvSpPr>
        <p:spPr>
          <a:xfrm>
            <a:off x="4043946" y="2277051"/>
            <a:ext cx="8890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u="sng" sz="1000" spc="-5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1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25" name="object 25" descr=""/>
          <p:cNvSpPr txBox="1"/>
          <p:nvPr/>
        </p:nvSpPr>
        <p:spPr>
          <a:xfrm>
            <a:off x="698563" y="2362700"/>
            <a:ext cx="3522979" cy="2641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50800">
              <a:lnSpc>
                <a:spcPts val="940"/>
              </a:lnSpc>
              <a:spcBef>
                <a:spcPts val="95"/>
              </a:spcBef>
            </a:pPr>
            <a:r>
              <a:rPr dirty="0" sz="1000">
                <a:latin typeface="Times New Roman"/>
                <a:cs typeface="Times New Roman"/>
              </a:rPr>
              <a:t>Subtracting</a:t>
            </a:r>
            <a:r>
              <a:rPr dirty="0" sz="1000" spc="-5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  <a:hlinkClick r:id="rId4" action="ppaction://hlinksldjump"/>
              </a:rPr>
              <a:t>(8)</a:t>
            </a:r>
            <a:r>
              <a:rPr dirty="0" sz="1000">
                <a:latin typeface="Times New Roman"/>
                <a:cs typeface="Times New Roman"/>
              </a:rPr>
              <a:t> from</a:t>
            </a:r>
            <a:r>
              <a:rPr dirty="0" sz="1000" spc="-5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  <a:hlinkClick r:id="rId4" action="ppaction://hlinksldjump"/>
              </a:rPr>
              <a:t>(7)</a:t>
            </a:r>
            <a:r>
              <a:rPr dirty="0" sz="1000">
                <a:latin typeface="Times New Roman"/>
                <a:cs typeface="Times New Roman"/>
              </a:rPr>
              <a:t> we</a:t>
            </a:r>
            <a:r>
              <a:rPr dirty="0" sz="1000" spc="-5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obtain </a:t>
            </a:r>
            <a:r>
              <a:rPr dirty="0" sz="1000" i="1">
                <a:latin typeface="Times New Roman"/>
                <a:cs typeface="Times New Roman"/>
              </a:rPr>
              <a:t>a</a:t>
            </a:r>
            <a:r>
              <a:rPr dirty="0" sz="1000" spc="-30" i="1">
                <a:latin typeface="Times New Roman"/>
                <a:cs typeface="Times New Roman"/>
              </a:rPr>
              <a:t> </a:t>
            </a:r>
            <a:r>
              <a:rPr dirty="0" sz="1000">
                <a:latin typeface="LM Roman 10"/>
                <a:cs typeface="LM Roman 10"/>
              </a:rPr>
              <a:t>=</a:t>
            </a:r>
            <a:r>
              <a:rPr dirty="0" sz="1000" spc="35">
                <a:latin typeface="LM Roman 10"/>
                <a:cs typeface="LM Roman 10"/>
              </a:rPr>
              <a:t> </a:t>
            </a:r>
            <a:r>
              <a:rPr dirty="0" u="sng" baseline="36111" sz="1500" i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µ</a:t>
            </a:r>
            <a:r>
              <a:rPr dirty="0" u="sng" baseline="36111" sz="1500">
                <a:uFill>
                  <a:solidFill>
                    <a:srgbClr val="000000"/>
                  </a:solidFill>
                </a:uFill>
                <a:latin typeface="LM Roman 10"/>
                <a:cs typeface="LM Roman 10"/>
              </a:rPr>
              <a:t>(</a:t>
            </a:r>
            <a:r>
              <a:rPr dirty="0" u="sng" baseline="36111" sz="1500" i="1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L</a:t>
            </a:r>
            <a:r>
              <a:rPr dirty="0" u="sng" baseline="36111" sz="1500">
                <a:uFill>
                  <a:solidFill>
                    <a:srgbClr val="000000"/>
                  </a:solidFill>
                </a:uFill>
                <a:latin typeface="LM Roman 10"/>
                <a:cs typeface="LM Roman 10"/>
              </a:rPr>
              <a:t>(</a:t>
            </a:r>
            <a:r>
              <a:rPr dirty="0" u="sng" baseline="36111" sz="1500" i="1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X</a:t>
            </a:r>
            <a:r>
              <a:rPr dirty="0" u="sng" baseline="36111" sz="1500">
                <a:uFill>
                  <a:solidFill>
                    <a:srgbClr val="000000"/>
                  </a:solidFill>
                </a:uFill>
                <a:latin typeface="LM Roman 10"/>
                <a:cs typeface="LM Roman 10"/>
              </a:rPr>
              <a:t>))</a:t>
            </a:r>
            <a:r>
              <a:rPr dirty="0" u="sng" baseline="36111" sz="1500" spc="-284">
                <a:uFill>
                  <a:solidFill>
                    <a:srgbClr val="000000"/>
                  </a:solidFill>
                </a:uFill>
                <a:latin typeface="LM Roman 10"/>
                <a:cs typeface="LM Roman 10"/>
              </a:rPr>
              <a:t> </a:t>
            </a:r>
            <a:r>
              <a:rPr dirty="0" u="sng" baseline="36111" sz="1500" i="1">
                <a:uFill>
                  <a:solidFill>
                    <a:srgbClr val="000000"/>
                  </a:solidFill>
                </a:uFill>
                <a:latin typeface="DejaVu Sans Condensed"/>
                <a:cs typeface="DejaVu Sans Condensed"/>
              </a:rPr>
              <a:t>−</a:t>
            </a:r>
            <a:r>
              <a:rPr dirty="0" u="none" baseline="36111" sz="1500" spc="-187" i="1">
                <a:latin typeface="DejaVu Sans Condensed"/>
                <a:cs typeface="DejaVu Sans Condensed"/>
              </a:rPr>
              <a:t> </a:t>
            </a:r>
            <a:r>
              <a:rPr dirty="0" u="sng" baseline="36111" sz="1500" i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µ</a:t>
            </a:r>
            <a:r>
              <a:rPr dirty="0" u="sng" baseline="36111" sz="1500">
                <a:uFill>
                  <a:solidFill>
                    <a:srgbClr val="000000"/>
                  </a:solidFill>
                </a:uFill>
                <a:latin typeface="LM Roman 10"/>
                <a:cs typeface="LM Roman 10"/>
              </a:rPr>
              <a:t>(</a:t>
            </a:r>
            <a:r>
              <a:rPr dirty="0" u="sng" baseline="36111" sz="1500" i="1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R</a:t>
            </a:r>
            <a:r>
              <a:rPr dirty="0" u="sng" baseline="36111" sz="1500">
                <a:uFill>
                  <a:solidFill>
                    <a:srgbClr val="000000"/>
                  </a:solidFill>
                </a:uFill>
                <a:latin typeface="LM Roman 10"/>
                <a:cs typeface="LM Roman 10"/>
              </a:rPr>
              <a:t>(</a:t>
            </a:r>
            <a:r>
              <a:rPr dirty="0" u="sng" baseline="36111" sz="1500" i="1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X</a:t>
            </a:r>
            <a:r>
              <a:rPr dirty="0" u="sng" baseline="36111" sz="1500">
                <a:uFill>
                  <a:solidFill>
                    <a:srgbClr val="000000"/>
                  </a:solidFill>
                </a:uFill>
                <a:latin typeface="LM Roman 10"/>
                <a:cs typeface="LM Roman 10"/>
              </a:rPr>
              <a:t>))</a:t>
            </a:r>
            <a:r>
              <a:rPr dirty="0" u="none" baseline="36111" sz="1500" spc="15">
                <a:latin typeface="LM Roman 10"/>
                <a:cs typeface="LM Roman 10"/>
              </a:rPr>
              <a:t> </a:t>
            </a:r>
            <a:r>
              <a:rPr dirty="0" u="none" sz="1000" spc="-10">
                <a:latin typeface="LM Roman 10"/>
                <a:cs typeface="LM Roman 10"/>
              </a:rPr>
              <a:t>=</a:t>
            </a:r>
            <a:r>
              <a:rPr dirty="0" u="none" sz="1000" spc="-114">
                <a:latin typeface="LM Roman 10"/>
                <a:cs typeface="LM Roman 10"/>
              </a:rPr>
              <a:t> </a:t>
            </a:r>
            <a:r>
              <a:rPr dirty="0" u="none" sz="1000" i="1">
                <a:latin typeface="DejaVu Sans Condensed"/>
                <a:cs typeface="DejaVu Sans Condensed"/>
              </a:rPr>
              <a:t>−</a:t>
            </a:r>
            <a:r>
              <a:rPr dirty="0" u="none" sz="1000" spc="465" i="1">
                <a:latin typeface="DejaVu Sans Condensed"/>
                <a:cs typeface="DejaVu Sans Condensed"/>
              </a:rPr>
              <a:t> </a:t>
            </a:r>
            <a:r>
              <a:rPr dirty="0" u="none" sz="1000" spc="-50" i="1">
                <a:latin typeface="LM Roman Dunhill 10"/>
                <a:cs typeface="LM Roman Dunhill 10"/>
              </a:rPr>
              <a:t>.</a:t>
            </a:r>
            <a:endParaRPr sz="1000">
              <a:latin typeface="LM Roman Dunhill 10"/>
              <a:cs typeface="LM Roman Dunhill 10"/>
            </a:endParaRPr>
          </a:p>
          <a:p>
            <a:pPr algn="r" marR="93345">
              <a:lnSpc>
                <a:spcPts val="940"/>
              </a:lnSpc>
              <a:tabLst>
                <a:tab pos="920115" algn="l"/>
              </a:tabLst>
            </a:pPr>
            <a:r>
              <a:rPr dirty="0" sz="1000" spc="-20" i="1">
                <a:latin typeface="Arial"/>
                <a:cs typeface="Arial"/>
              </a:rPr>
              <a:t>µ</a:t>
            </a:r>
            <a:r>
              <a:rPr dirty="0" sz="1000" spc="-20">
                <a:latin typeface="LM Roman 10"/>
                <a:cs typeface="LM Roman 10"/>
              </a:rPr>
              <a:t>(</a:t>
            </a:r>
            <a:r>
              <a:rPr dirty="0" sz="1000" spc="-20" i="1">
                <a:latin typeface="Times New Roman"/>
                <a:cs typeface="Times New Roman"/>
              </a:rPr>
              <a:t>X</a:t>
            </a:r>
            <a:r>
              <a:rPr dirty="0" sz="1000" spc="-20">
                <a:latin typeface="LM Roman 10"/>
                <a:cs typeface="LM Roman 10"/>
              </a:rPr>
              <a:t>)</a:t>
            </a:r>
            <a:r>
              <a:rPr dirty="0" sz="1000">
                <a:latin typeface="LM Roman 10"/>
                <a:cs typeface="LM Roman 10"/>
              </a:rPr>
              <a:t>	</a:t>
            </a:r>
            <a:r>
              <a:rPr dirty="0" sz="1000" spc="-50">
                <a:latin typeface="Times New Roman"/>
                <a:cs typeface="Times New Roman"/>
              </a:rPr>
              <a:t>2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26" name="object 26" descr=""/>
          <p:cNvSpPr/>
          <p:nvPr/>
        </p:nvSpPr>
        <p:spPr>
          <a:xfrm>
            <a:off x="2497150" y="2810243"/>
            <a:ext cx="46990" cy="0"/>
          </a:xfrm>
          <a:custGeom>
            <a:avLst/>
            <a:gdLst/>
            <a:ahLst/>
            <a:cxnLst/>
            <a:rect l="l" t="t" r="r" b="b"/>
            <a:pathLst>
              <a:path w="46989" h="0">
                <a:moveTo>
                  <a:pt x="0" y="0"/>
                </a:moveTo>
                <a:lnTo>
                  <a:pt x="46812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 descr=""/>
          <p:cNvSpPr txBox="1"/>
          <p:nvPr/>
        </p:nvSpPr>
        <p:spPr>
          <a:xfrm>
            <a:off x="2484450" y="2779188"/>
            <a:ext cx="72390" cy="1377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700" spc="-50">
                <a:latin typeface="Times New Roman"/>
                <a:cs typeface="Times New Roman"/>
              </a:rPr>
              <a:t>2</a:t>
            </a:r>
            <a:endParaRPr sz="700">
              <a:latin typeface="Times New Roman"/>
              <a:cs typeface="Times New Roman"/>
            </a:endParaRPr>
          </a:p>
        </p:txBody>
      </p:sp>
      <p:sp>
        <p:nvSpPr>
          <p:cNvPr id="28" name="object 28" descr=""/>
          <p:cNvSpPr txBox="1"/>
          <p:nvPr/>
        </p:nvSpPr>
        <p:spPr>
          <a:xfrm>
            <a:off x="711263" y="2702641"/>
            <a:ext cx="352869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dirty="0" sz="1000">
                <a:latin typeface="Times New Roman"/>
                <a:cs typeface="Times New Roman"/>
              </a:rPr>
              <a:t>Since, </a:t>
            </a:r>
            <a:r>
              <a:rPr dirty="0" sz="1000" i="1">
                <a:latin typeface="Times New Roman"/>
                <a:cs typeface="Times New Roman"/>
              </a:rPr>
              <a:t>dy</a:t>
            </a:r>
            <a:r>
              <a:rPr dirty="0" sz="1000">
                <a:latin typeface="LM Roman 10"/>
                <a:cs typeface="LM Roman 10"/>
              </a:rPr>
              <a:t>(</a:t>
            </a:r>
            <a:r>
              <a:rPr dirty="0" sz="1000" i="1">
                <a:latin typeface="Times New Roman"/>
                <a:cs typeface="Times New Roman"/>
              </a:rPr>
              <a:t>X</a:t>
            </a:r>
            <a:r>
              <a:rPr dirty="0" sz="1000">
                <a:latin typeface="LM Roman 10"/>
                <a:cs typeface="LM Roman 10"/>
              </a:rPr>
              <a:t>)</a:t>
            </a:r>
            <a:r>
              <a:rPr dirty="0" sz="1000" spc="-110">
                <a:latin typeface="LM Roman 10"/>
                <a:cs typeface="LM Roman 10"/>
              </a:rPr>
              <a:t> </a:t>
            </a:r>
            <a:r>
              <a:rPr dirty="0" sz="1000" spc="-10">
                <a:latin typeface="LM Roman 10"/>
                <a:cs typeface="LM Roman 10"/>
              </a:rPr>
              <a:t>=</a:t>
            </a:r>
            <a:r>
              <a:rPr dirty="0" sz="1000" spc="-110">
                <a:latin typeface="LM Roman 10"/>
                <a:cs typeface="LM Roman 10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1 and </a:t>
            </a:r>
            <a:r>
              <a:rPr dirty="0" sz="1000" spc="-10" i="1">
                <a:latin typeface="Times New Roman"/>
                <a:cs typeface="Times New Roman"/>
              </a:rPr>
              <a:t>dy</a:t>
            </a:r>
            <a:r>
              <a:rPr dirty="0" sz="1000" spc="-10">
                <a:latin typeface="LM Roman 10"/>
                <a:cs typeface="LM Roman 10"/>
              </a:rPr>
              <a:t>(</a:t>
            </a:r>
            <a:r>
              <a:rPr dirty="0" sz="1000" spc="-10" i="1">
                <a:latin typeface="Times New Roman"/>
                <a:cs typeface="Times New Roman"/>
              </a:rPr>
              <a:t>L</a:t>
            </a:r>
            <a:r>
              <a:rPr dirty="0" sz="1000" spc="-10">
                <a:latin typeface="LM Roman 10"/>
                <a:cs typeface="LM Roman 10"/>
              </a:rPr>
              <a:t>(</a:t>
            </a:r>
            <a:r>
              <a:rPr dirty="0" sz="1000" spc="-10" i="1">
                <a:latin typeface="Times New Roman"/>
                <a:cs typeface="Times New Roman"/>
              </a:rPr>
              <a:t>X</a:t>
            </a:r>
            <a:r>
              <a:rPr dirty="0" sz="1000" spc="-10">
                <a:latin typeface="LM Roman 10"/>
                <a:cs typeface="LM Roman 10"/>
              </a:rPr>
              <a:t>))</a:t>
            </a:r>
            <a:r>
              <a:rPr dirty="0" sz="1000" spc="-110">
                <a:latin typeface="LM Roman 10"/>
                <a:cs typeface="LM Roman 10"/>
              </a:rPr>
              <a:t> </a:t>
            </a:r>
            <a:r>
              <a:rPr dirty="0" sz="1000">
                <a:latin typeface="LM Roman 10"/>
                <a:cs typeface="LM Roman 10"/>
              </a:rPr>
              <a:t>=</a:t>
            </a:r>
            <a:r>
              <a:rPr dirty="0" sz="1000" spc="15">
                <a:latin typeface="LM Roman 10"/>
                <a:cs typeface="LM Roman 10"/>
              </a:rPr>
              <a:t> </a:t>
            </a:r>
            <a:r>
              <a:rPr dirty="0" baseline="31746" sz="1050">
                <a:latin typeface="Times New Roman"/>
                <a:cs typeface="Times New Roman"/>
              </a:rPr>
              <a:t>1</a:t>
            </a:r>
            <a:r>
              <a:rPr dirty="0" baseline="31746" sz="1050" spc="262">
                <a:latin typeface="Times New Roman"/>
                <a:cs typeface="Times New Roman"/>
              </a:rPr>
              <a:t> </a:t>
            </a:r>
            <a:r>
              <a:rPr dirty="0" sz="1000" spc="-10">
                <a:latin typeface="LM Roman 10"/>
                <a:cs typeface="LM Roman 10"/>
              </a:rPr>
              <a:t>=</a:t>
            </a:r>
            <a:r>
              <a:rPr dirty="0" sz="1000" spc="-110">
                <a:latin typeface="LM Roman 10"/>
                <a:cs typeface="LM Roman 10"/>
              </a:rPr>
              <a:t> </a:t>
            </a:r>
            <a:r>
              <a:rPr dirty="0" sz="1000" spc="-10" i="1">
                <a:latin typeface="Times New Roman"/>
                <a:cs typeface="Times New Roman"/>
              </a:rPr>
              <a:t>dy</a:t>
            </a:r>
            <a:r>
              <a:rPr dirty="0" sz="1000" spc="-10">
                <a:latin typeface="LM Roman 10"/>
                <a:cs typeface="LM Roman 10"/>
              </a:rPr>
              <a:t>(</a:t>
            </a:r>
            <a:r>
              <a:rPr dirty="0" sz="1000" spc="-10" i="1">
                <a:latin typeface="Times New Roman"/>
                <a:cs typeface="Times New Roman"/>
              </a:rPr>
              <a:t>R</a:t>
            </a:r>
            <a:r>
              <a:rPr dirty="0" sz="1000" spc="-10">
                <a:latin typeface="LM Roman 10"/>
                <a:cs typeface="LM Roman 10"/>
              </a:rPr>
              <a:t>(</a:t>
            </a:r>
            <a:r>
              <a:rPr dirty="0" sz="1000" spc="-10" i="1">
                <a:latin typeface="Times New Roman"/>
                <a:cs typeface="Times New Roman"/>
              </a:rPr>
              <a:t>X</a:t>
            </a:r>
            <a:r>
              <a:rPr dirty="0" sz="1000" spc="-10">
                <a:latin typeface="LM Roman 10"/>
                <a:cs typeface="LM Roman 10"/>
              </a:rPr>
              <a:t>))</a:t>
            </a:r>
            <a:r>
              <a:rPr dirty="0" sz="1000" spc="-80">
                <a:latin typeface="LM Roman 10"/>
                <a:cs typeface="LM Roman 10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then by the</a:t>
            </a:r>
            <a:r>
              <a:rPr dirty="0" sz="1000" spc="5">
                <a:latin typeface="Times New Roman"/>
                <a:cs typeface="Times New Roman"/>
              </a:rPr>
              <a:t> </a:t>
            </a:r>
            <a:r>
              <a:rPr dirty="0" sz="1000" spc="-10">
                <a:latin typeface="Times New Roman"/>
                <a:cs typeface="Times New Roman"/>
              </a:rPr>
              <a:t>product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29" name="object 29" descr=""/>
          <p:cNvSpPr txBox="1"/>
          <p:nvPr/>
        </p:nvSpPr>
        <p:spPr>
          <a:xfrm>
            <a:off x="736663" y="2854482"/>
            <a:ext cx="73533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>
                <a:latin typeface="Times New Roman"/>
                <a:cs typeface="Times New Roman"/>
              </a:rPr>
              <a:t>formula</a:t>
            </a:r>
            <a:r>
              <a:rPr dirty="0" sz="1000" spc="-40">
                <a:latin typeface="Times New Roman"/>
                <a:cs typeface="Times New Roman"/>
              </a:rPr>
              <a:t> </a:t>
            </a:r>
            <a:r>
              <a:rPr dirty="0" sz="1000" spc="-10">
                <a:latin typeface="Times New Roman"/>
                <a:cs typeface="Times New Roman"/>
              </a:rPr>
              <a:t>form,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30" name="object 30" descr=""/>
          <p:cNvSpPr txBox="1"/>
          <p:nvPr/>
        </p:nvSpPr>
        <p:spPr>
          <a:xfrm>
            <a:off x="2036851" y="3006311"/>
            <a:ext cx="110744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i="1">
                <a:latin typeface="Arial"/>
                <a:cs typeface="Arial"/>
              </a:rPr>
              <a:t>µ</a:t>
            </a:r>
            <a:r>
              <a:rPr dirty="0" sz="1000" spc="55" i="1">
                <a:latin typeface="Arial"/>
                <a:cs typeface="Arial"/>
              </a:rPr>
              <a:t> </a:t>
            </a:r>
            <a:r>
              <a:rPr dirty="0" sz="1000" spc="-10">
                <a:latin typeface="LM Roman 10"/>
                <a:cs typeface="LM Roman 10"/>
              </a:rPr>
              <a:t>=</a:t>
            </a:r>
            <a:r>
              <a:rPr dirty="0" sz="1000" spc="-65">
                <a:latin typeface="LM Roman 10"/>
                <a:cs typeface="LM Roman 10"/>
              </a:rPr>
              <a:t> </a:t>
            </a:r>
            <a:r>
              <a:rPr dirty="0" sz="1000" i="1">
                <a:latin typeface="Arial"/>
                <a:cs typeface="Arial"/>
              </a:rPr>
              <a:t>µ</a:t>
            </a:r>
            <a:r>
              <a:rPr dirty="0" sz="1000">
                <a:latin typeface="LM Roman 10"/>
                <a:cs typeface="LM Roman 10"/>
              </a:rPr>
              <a:t>(</a:t>
            </a:r>
            <a:r>
              <a:rPr dirty="0" sz="1000" i="1">
                <a:latin typeface="Times New Roman"/>
                <a:cs typeface="Times New Roman"/>
              </a:rPr>
              <a:t>X</a:t>
            </a:r>
            <a:r>
              <a:rPr dirty="0" sz="1000">
                <a:latin typeface="LM Roman 10"/>
                <a:cs typeface="LM Roman 10"/>
              </a:rPr>
              <a:t>)(</a:t>
            </a:r>
            <a:r>
              <a:rPr dirty="0" sz="1000">
                <a:latin typeface="Times New Roman"/>
                <a:cs typeface="Times New Roman"/>
              </a:rPr>
              <a:t>1</a:t>
            </a:r>
            <a:r>
              <a:rPr dirty="0" sz="1000" spc="-100">
                <a:latin typeface="Times New Roman"/>
                <a:cs typeface="Times New Roman"/>
              </a:rPr>
              <a:t> </a:t>
            </a:r>
            <a:r>
              <a:rPr dirty="0" sz="1000" spc="-10">
                <a:latin typeface="LM Roman 10"/>
                <a:cs typeface="LM Roman 10"/>
              </a:rPr>
              <a:t>+</a:t>
            </a:r>
            <a:r>
              <a:rPr dirty="0" sz="1000" spc="-180">
                <a:latin typeface="LM Roman 10"/>
                <a:cs typeface="LM Roman 10"/>
              </a:rPr>
              <a:t> </a:t>
            </a:r>
            <a:r>
              <a:rPr dirty="0" sz="1000" spc="-10" i="1">
                <a:latin typeface="Times New Roman"/>
                <a:cs typeface="Times New Roman"/>
              </a:rPr>
              <a:t>ah</a:t>
            </a:r>
            <a:r>
              <a:rPr dirty="0" sz="1000" spc="-10">
                <a:latin typeface="LM Roman 10"/>
                <a:cs typeface="LM Roman 10"/>
              </a:rPr>
              <a:t>)</a:t>
            </a:r>
            <a:r>
              <a:rPr dirty="0" sz="1000" spc="-10" i="1">
                <a:latin typeface="Times New Roman"/>
                <a:cs typeface="Times New Roman"/>
              </a:rPr>
              <a:t>dy</a:t>
            </a:r>
            <a:r>
              <a:rPr dirty="0" sz="1000" spc="-10" i="1">
                <a:latin typeface="LM Roman Dunhill 10"/>
                <a:cs typeface="LM Roman Dunhill 10"/>
              </a:rPr>
              <a:t>,</a:t>
            </a:r>
            <a:endParaRPr sz="1000">
              <a:latin typeface="LM Roman Dunhill 10"/>
              <a:cs typeface="LM Roman Dunhill 10"/>
            </a:endParaRPr>
          </a:p>
        </p:txBody>
      </p:sp>
      <p:sp>
        <p:nvSpPr>
          <p:cNvPr id="31" name="object 31" descr=""/>
          <p:cNvSpPr txBox="1"/>
          <p:nvPr/>
        </p:nvSpPr>
        <p:spPr>
          <a:xfrm>
            <a:off x="4267771" y="3006311"/>
            <a:ext cx="17335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25">
                <a:latin typeface="Times New Roman"/>
                <a:cs typeface="Times New Roman"/>
              </a:rPr>
              <a:t>(9)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32" name="object 32" descr=""/>
          <p:cNvSpPr txBox="1"/>
          <p:nvPr/>
        </p:nvSpPr>
        <p:spPr>
          <a:xfrm>
            <a:off x="736663" y="3234060"/>
            <a:ext cx="231584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>
                <a:latin typeface="Times New Roman"/>
                <a:cs typeface="Times New Roman"/>
              </a:rPr>
              <a:t>where</a:t>
            </a:r>
            <a:r>
              <a:rPr dirty="0" sz="1000" spc="-30">
                <a:latin typeface="Times New Roman"/>
                <a:cs typeface="Times New Roman"/>
              </a:rPr>
              <a:t> </a:t>
            </a:r>
            <a:r>
              <a:rPr dirty="0" sz="1000" i="1">
                <a:latin typeface="Times New Roman"/>
                <a:cs typeface="Times New Roman"/>
              </a:rPr>
              <a:t>h</a:t>
            </a:r>
            <a:r>
              <a:rPr dirty="0" sz="1000" spc="-20" i="1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is</a:t>
            </a:r>
            <a:r>
              <a:rPr dirty="0" sz="1000" spc="-15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the</a:t>
            </a:r>
            <a:r>
              <a:rPr dirty="0" sz="1000" spc="-20">
                <a:latin typeface="Times New Roman"/>
                <a:cs typeface="Times New Roman"/>
              </a:rPr>
              <a:t> Haar-</a:t>
            </a:r>
            <a:r>
              <a:rPr dirty="0" sz="1000">
                <a:latin typeface="Times New Roman"/>
                <a:cs typeface="Times New Roman"/>
              </a:rPr>
              <a:t>like</a:t>
            </a:r>
            <a:r>
              <a:rPr dirty="0" sz="1000" spc="-20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function</a:t>
            </a:r>
            <a:r>
              <a:rPr dirty="0" sz="1000" spc="-15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with</a:t>
            </a:r>
            <a:r>
              <a:rPr dirty="0" sz="1000" spc="-20">
                <a:latin typeface="Times New Roman"/>
                <a:cs typeface="Times New Roman"/>
              </a:rPr>
              <a:t> </a:t>
            </a:r>
            <a:r>
              <a:rPr dirty="0" sz="1000" i="1">
                <a:latin typeface="Times New Roman"/>
                <a:cs typeface="Times New Roman"/>
              </a:rPr>
              <a:t>S</a:t>
            </a:r>
            <a:r>
              <a:rPr dirty="0" sz="1000" spc="-35" i="1">
                <a:latin typeface="Times New Roman"/>
                <a:cs typeface="Times New Roman"/>
              </a:rPr>
              <a:t> </a:t>
            </a:r>
            <a:r>
              <a:rPr dirty="0" sz="1000" spc="-10">
                <a:latin typeface="LM Roman 10"/>
                <a:cs typeface="LM Roman 10"/>
              </a:rPr>
              <a:t>=</a:t>
            </a:r>
            <a:r>
              <a:rPr dirty="0" sz="1000" spc="-114">
                <a:latin typeface="LM Roman 10"/>
                <a:cs typeface="LM Roman 10"/>
              </a:rPr>
              <a:t> </a:t>
            </a:r>
            <a:r>
              <a:rPr dirty="0" sz="1000" spc="-25" i="1">
                <a:latin typeface="Times New Roman"/>
                <a:cs typeface="Times New Roman"/>
              </a:rPr>
              <a:t>X</a:t>
            </a:r>
            <a:r>
              <a:rPr dirty="0" sz="1000" spc="-25" i="1">
                <a:latin typeface="LM Roman Dunhill 10"/>
                <a:cs typeface="LM Roman Dunhill 10"/>
              </a:rPr>
              <a:t>.</a:t>
            </a:r>
            <a:endParaRPr sz="1000">
              <a:latin typeface="LM Roman Dunhill 10"/>
              <a:cs typeface="LM Roman Dunhill 10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51676" y="646396"/>
            <a:ext cx="466090" cy="100266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algn="ctr" marL="12065" marR="5080" indent="-635">
              <a:lnSpc>
                <a:spcPts val="700"/>
              </a:lnSpc>
              <a:spcBef>
                <a:spcPts val="135"/>
              </a:spcBef>
            </a:pPr>
            <a:r>
              <a:rPr dirty="0" sz="60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Enhancing</a:t>
            </a:r>
            <a:r>
              <a:rPr dirty="0" sz="600" spc="-5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 </a:t>
            </a:r>
            <a:r>
              <a:rPr dirty="0" sz="600" spc="-25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3D</a:t>
            </a:r>
            <a:r>
              <a:rPr dirty="0" sz="600" spc="50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 </a:t>
            </a:r>
            <a:r>
              <a:rPr dirty="0" sz="60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Point</a:t>
            </a:r>
            <a:r>
              <a:rPr dirty="0" sz="600" spc="-2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 </a:t>
            </a:r>
            <a:r>
              <a:rPr dirty="0" sz="600" spc="-1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Cloud</a:t>
            </a:r>
            <a:r>
              <a:rPr dirty="0" sz="600" spc="50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 </a:t>
            </a:r>
            <a:r>
              <a:rPr dirty="0" sz="600" spc="-1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Classification</a:t>
            </a:r>
            <a:r>
              <a:rPr dirty="0" sz="600" spc="50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 </a:t>
            </a:r>
            <a:r>
              <a:rPr dirty="0" sz="60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with</a:t>
            </a:r>
            <a:r>
              <a:rPr dirty="0" sz="600" spc="-5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 </a:t>
            </a:r>
            <a:r>
              <a:rPr dirty="0" sz="600" spc="-1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Measure-</a:t>
            </a:r>
            <a:r>
              <a:rPr dirty="0" sz="600" spc="50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 </a:t>
            </a:r>
            <a:r>
              <a:rPr dirty="0" sz="600" spc="-1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Theoretic</a:t>
            </a:r>
            <a:r>
              <a:rPr dirty="0" sz="600" spc="50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 </a:t>
            </a:r>
            <a:r>
              <a:rPr dirty="0" sz="600" spc="-1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Features:</a:t>
            </a:r>
            <a:r>
              <a:rPr dirty="0" sz="600" spc="50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 </a:t>
            </a:r>
            <a:r>
              <a:rPr dirty="0" sz="600" spc="-1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Integrating</a:t>
            </a:r>
            <a:r>
              <a:rPr dirty="0" sz="600" spc="50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 </a:t>
            </a:r>
            <a:r>
              <a:rPr dirty="0" sz="600" spc="-1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Product</a:t>
            </a:r>
            <a:r>
              <a:rPr dirty="0" sz="600" spc="50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 </a:t>
            </a:r>
            <a:r>
              <a:rPr dirty="0" sz="600" spc="-1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Coefficients</a:t>
            </a:r>
            <a:r>
              <a:rPr dirty="0" sz="600" spc="50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 </a:t>
            </a:r>
            <a:r>
              <a:rPr dirty="0" sz="60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into</a:t>
            </a:r>
            <a:r>
              <a:rPr dirty="0" sz="600" spc="-5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 </a:t>
            </a:r>
            <a:r>
              <a:rPr dirty="0" sz="600" spc="-1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LiDAR</a:t>
            </a:r>
            <a:r>
              <a:rPr dirty="0" sz="600" spc="50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 </a:t>
            </a:r>
            <a:r>
              <a:rPr dirty="0" sz="600" spc="-1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Analysis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3" name="object 3" descr=""/>
          <p:cNvSpPr/>
          <p:nvPr/>
        </p:nvSpPr>
        <p:spPr>
          <a:xfrm>
            <a:off x="0" y="0"/>
            <a:ext cx="4608195" cy="569595"/>
          </a:xfrm>
          <a:custGeom>
            <a:avLst/>
            <a:gdLst/>
            <a:ahLst/>
            <a:cxnLst/>
            <a:rect l="l" t="t" r="r" b="b"/>
            <a:pathLst>
              <a:path w="4608195" h="569595">
                <a:moveTo>
                  <a:pt x="4608004" y="0"/>
                </a:moveTo>
                <a:lnTo>
                  <a:pt x="0" y="0"/>
                </a:lnTo>
                <a:lnTo>
                  <a:pt x="0" y="569366"/>
                </a:lnTo>
                <a:lnTo>
                  <a:pt x="4608004" y="569366"/>
                </a:lnTo>
                <a:lnTo>
                  <a:pt x="460800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1013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Past</a:t>
            </a:r>
            <a:r>
              <a:rPr dirty="0" spc="55"/>
              <a:t> </a:t>
            </a:r>
            <a:r>
              <a:rPr dirty="0"/>
              <a:t>work</a:t>
            </a:r>
            <a:r>
              <a:rPr dirty="0" spc="60"/>
              <a:t> </a:t>
            </a:r>
            <a:r>
              <a:rPr dirty="0"/>
              <a:t>(another</a:t>
            </a:r>
            <a:r>
              <a:rPr dirty="0" spc="60"/>
              <a:t> </a:t>
            </a:r>
            <a:r>
              <a:rPr dirty="0"/>
              <a:t>Lidar</a:t>
            </a:r>
            <a:r>
              <a:rPr dirty="0" spc="60"/>
              <a:t> </a:t>
            </a:r>
            <a:r>
              <a:rPr dirty="0" spc="-10"/>
              <a:t>dataset)</a:t>
            </a:r>
          </a:p>
        </p:txBody>
      </p:sp>
      <p:grpSp>
        <p:nvGrpSpPr>
          <p:cNvPr id="5" name="object 5" descr=""/>
          <p:cNvGrpSpPr/>
          <p:nvPr/>
        </p:nvGrpSpPr>
        <p:grpSpPr>
          <a:xfrm>
            <a:off x="749363" y="897331"/>
            <a:ext cx="1471930" cy="1960245"/>
            <a:chOff x="749363" y="897331"/>
            <a:chExt cx="1471930" cy="1960245"/>
          </a:xfrm>
        </p:grpSpPr>
        <p:sp>
          <p:nvSpPr>
            <p:cNvPr id="6" name="object 6" descr=""/>
            <p:cNvSpPr/>
            <p:nvPr/>
          </p:nvSpPr>
          <p:spPr>
            <a:xfrm>
              <a:off x="911631" y="897331"/>
              <a:ext cx="45720" cy="1203325"/>
            </a:xfrm>
            <a:custGeom>
              <a:avLst/>
              <a:gdLst/>
              <a:ahLst/>
              <a:cxnLst/>
              <a:rect l="l" t="t" r="r" b="b"/>
              <a:pathLst>
                <a:path w="45719" h="1203325">
                  <a:moveTo>
                    <a:pt x="45554" y="1157706"/>
                  </a:moveTo>
                  <a:lnTo>
                    <a:pt x="0" y="1157706"/>
                  </a:lnTo>
                  <a:lnTo>
                    <a:pt x="0" y="1203261"/>
                  </a:lnTo>
                  <a:lnTo>
                    <a:pt x="45554" y="1203261"/>
                  </a:lnTo>
                  <a:lnTo>
                    <a:pt x="45554" y="1157706"/>
                  </a:lnTo>
                  <a:close/>
                </a:path>
                <a:path w="45719" h="1203325">
                  <a:moveTo>
                    <a:pt x="45554" y="638949"/>
                  </a:moveTo>
                  <a:lnTo>
                    <a:pt x="0" y="638949"/>
                  </a:lnTo>
                  <a:lnTo>
                    <a:pt x="0" y="684504"/>
                  </a:lnTo>
                  <a:lnTo>
                    <a:pt x="45554" y="684504"/>
                  </a:lnTo>
                  <a:lnTo>
                    <a:pt x="45554" y="638949"/>
                  </a:lnTo>
                  <a:close/>
                </a:path>
                <a:path w="45719" h="1203325">
                  <a:moveTo>
                    <a:pt x="45554" y="0"/>
                  </a:moveTo>
                  <a:lnTo>
                    <a:pt x="0" y="0"/>
                  </a:lnTo>
                  <a:lnTo>
                    <a:pt x="0" y="45554"/>
                  </a:lnTo>
                  <a:lnTo>
                    <a:pt x="45554" y="45554"/>
                  </a:lnTo>
                  <a:lnTo>
                    <a:pt x="4555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749363" y="2854998"/>
              <a:ext cx="1471930" cy="0"/>
            </a:xfrm>
            <a:custGeom>
              <a:avLst/>
              <a:gdLst/>
              <a:ahLst/>
              <a:cxnLst/>
              <a:rect l="l" t="t" r="r" b="b"/>
              <a:pathLst>
                <a:path w="1471930" h="0">
                  <a:moveTo>
                    <a:pt x="0" y="0"/>
                  </a:moveTo>
                  <a:lnTo>
                    <a:pt x="1471434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 descr=""/>
          <p:cNvSpPr txBox="1"/>
          <p:nvPr/>
        </p:nvSpPr>
        <p:spPr>
          <a:xfrm>
            <a:off x="1013752" y="828965"/>
            <a:ext cx="3415665" cy="166560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 marR="50800">
              <a:lnSpc>
                <a:spcPts val="950"/>
              </a:lnSpc>
              <a:spcBef>
                <a:spcPts val="135"/>
              </a:spcBef>
            </a:pPr>
            <a:r>
              <a:rPr dirty="0" sz="800">
                <a:solidFill>
                  <a:srgbClr val="0000FF"/>
                </a:solidFill>
                <a:latin typeface="Times New Roman"/>
                <a:cs typeface="Times New Roman"/>
              </a:rPr>
              <a:t>Applying</a:t>
            </a:r>
            <a:r>
              <a:rPr dirty="0" sz="800" spc="-25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dirty="0" sz="800">
                <a:solidFill>
                  <a:srgbClr val="0000FF"/>
                </a:solidFill>
                <a:latin typeface="Times New Roman"/>
                <a:cs typeface="Times New Roman"/>
              </a:rPr>
              <a:t>the</a:t>
            </a:r>
            <a:r>
              <a:rPr dirty="0" sz="800" spc="-2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dirty="0" sz="800">
                <a:solidFill>
                  <a:srgbClr val="0000FF"/>
                </a:solidFill>
                <a:latin typeface="Times New Roman"/>
                <a:cs typeface="Times New Roman"/>
              </a:rPr>
              <a:t>product</a:t>
            </a:r>
            <a:r>
              <a:rPr dirty="0" sz="800" spc="-2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dirty="0" sz="800">
                <a:solidFill>
                  <a:srgbClr val="0000FF"/>
                </a:solidFill>
                <a:latin typeface="Times New Roman"/>
                <a:cs typeface="Times New Roman"/>
              </a:rPr>
              <a:t>formula</a:t>
            </a:r>
            <a:r>
              <a:rPr dirty="0" sz="800" spc="-2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dirty="0" sz="800">
                <a:solidFill>
                  <a:srgbClr val="0000FF"/>
                </a:solidFill>
                <a:latin typeface="Times New Roman"/>
                <a:cs typeface="Times New Roman"/>
              </a:rPr>
              <a:t>representation</a:t>
            </a:r>
            <a:r>
              <a:rPr dirty="0" sz="800" spc="-2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dirty="0" sz="800">
                <a:solidFill>
                  <a:srgbClr val="0000FF"/>
                </a:solidFill>
                <a:latin typeface="Times New Roman"/>
                <a:cs typeface="Times New Roman"/>
              </a:rPr>
              <a:t>to</a:t>
            </a:r>
            <a:r>
              <a:rPr dirty="0" sz="800" spc="-25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dirty="0" sz="80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dirty="0" sz="800" spc="-2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dirty="0" sz="800">
                <a:solidFill>
                  <a:srgbClr val="0000FF"/>
                </a:solidFill>
                <a:latin typeface="Times New Roman"/>
                <a:cs typeface="Times New Roman"/>
              </a:rPr>
              <a:t>counting</a:t>
            </a:r>
            <a:r>
              <a:rPr dirty="0" sz="800" spc="-2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dirty="0" sz="800">
                <a:solidFill>
                  <a:srgbClr val="0000FF"/>
                </a:solidFill>
                <a:latin typeface="Times New Roman"/>
                <a:cs typeface="Times New Roman"/>
              </a:rPr>
              <a:t>measure</a:t>
            </a:r>
            <a:r>
              <a:rPr dirty="0" sz="800" spc="-2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dirty="0" sz="800">
                <a:solidFill>
                  <a:srgbClr val="0000FF"/>
                </a:solidFill>
                <a:latin typeface="Times New Roman"/>
                <a:cs typeface="Times New Roman"/>
              </a:rPr>
              <a:t>derived</a:t>
            </a:r>
            <a:r>
              <a:rPr dirty="0" sz="800" spc="-2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dirty="0" sz="800">
                <a:solidFill>
                  <a:srgbClr val="0000FF"/>
                </a:solidFill>
                <a:latin typeface="Times New Roman"/>
                <a:cs typeface="Times New Roman"/>
              </a:rPr>
              <a:t>from</a:t>
            </a:r>
            <a:r>
              <a:rPr dirty="0" sz="800" spc="-2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dirty="0" sz="800" spc="-5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dirty="0" sz="800" spc="50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dirty="0" sz="800">
                <a:solidFill>
                  <a:srgbClr val="0000FF"/>
                </a:solidFill>
                <a:latin typeface="Times New Roman"/>
                <a:cs typeface="Times New Roman"/>
              </a:rPr>
              <a:t>set</a:t>
            </a:r>
            <a:r>
              <a:rPr dirty="0" sz="800" spc="-15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dirty="0" sz="800">
                <a:solidFill>
                  <a:srgbClr val="0000FF"/>
                </a:solidFill>
                <a:latin typeface="Times New Roman"/>
                <a:cs typeface="Times New Roman"/>
              </a:rPr>
              <a:t>of</a:t>
            </a:r>
            <a:r>
              <a:rPr dirty="0" sz="800" spc="-10">
                <a:solidFill>
                  <a:srgbClr val="0000FF"/>
                </a:solidFill>
                <a:latin typeface="Times New Roman"/>
                <a:cs typeface="Times New Roman"/>
              </a:rPr>
              <a:t> LIDAR</a:t>
            </a:r>
            <a:r>
              <a:rPr dirty="0" sz="800" spc="-15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dirty="0" sz="800">
                <a:solidFill>
                  <a:srgbClr val="0000FF"/>
                </a:solidFill>
                <a:latin typeface="Times New Roman"/>
                <a:cs typeface="Times New Roman"/>
              </a:rPr>
              <a:t>sample</a:t>
            </a:r>
            <a:r>
              <a:rPr dirty="0" sz="800" spc="-1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dirty="0" sz="800">
                <a:solidFill>
                  <a:srgbClr val="0000FF"/>
                </a:solidFill>
                <a:latin typeface="Times New Roman"/>
                <a:cs typeface="Times New Roman"/>
              </a:rPr>
              <a:t>data</a:t>
            </a:r>
            <a:r>
              <a:rPr dirty="0" sz="800" spc="-15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dirty="0" sz="800">
                <a:latin typeface="Times New Roman"/>
                <a:cs typeface="Times New Roman"/>
              </a:rPr>
              <a:t>(*).</a:t>
            </a:r>
            <a:r>
              <a:rPr dirty="0" sz="800" spc="40">
                <a:latin typeface="Times New Roman"/>
                <a:cs typeface="Times New Roman"/>
              </a:rPr>
              <a:t> </a:t>
            </a:r>
            <a:r>
              <a:rPr dirty="0" sz="800">
                <a:latin typeface="Times New Roman"/>
                <a:cs typeface="Times New Roman"/>
              </a:rPr>
              <a:t>This</a:t>
            </a:r>
            <a:r>
              <a:rPr dirty="0" sz="800" spc="-15">
                <a:latin typeface="Times New Roman"/>
                <a:cs typeface="Times New Roman"/>
              </a:rPr>
              <a:t> </a:t>
            </a:r>
            <a:r>
              <a:rPr dirty="0" sz="800">
                <a:latin typeface="Times New Roman"/>
                <a:cs typeface="Times New Roman"/>
              </a:rPr>
              <a:t>data</a:t>
            </a:r>
            <a:r>
              <a:rPr dirty="0" sz="800" spc="-10">
                <a:latin typeface="Times New Roman"/>
                <a:cs typeface="Times New Roman"/>
              </a:rPr>
              <a:t> </a:t>
            </a:r>
            <a:r>
              <a:rPr dirty="0" sz="800">
                <a:latin typeface="Times New Roman"/>
                <a:cs typeface="Times New Roman"/>
              </a:rPr>
              <a:t>consists</a:t>
            </a:r>
            <a:r>
              <a:rPr dirty="0" sz="800" spc="-15">
                <a:latin typeface="Times New Roman"/>
                <a:cs typeface="Times New Roman"/>
              </a:rPr>
              <a:t> </a:t>
            </a:r>
            <a:r>
              <a:rPr dirty="0" sz="800">
                <a:latin typeface="Times New Roman"/>
                <a:cs typeface="Times New Roman"/>
              </a:rPr>
              <a:t>of</a:t>
            </a:r>
            <a:r>
              <a:rPr dirty="0" sz="800" spc="-10">
                <a:latin typeface="Times New Roman"/>
                <a:cs typeface="Times New Roman"/>
              </a:rPr>
              <a:t> </a:t>
            </a:r>
            <a:r>
              <a:rPr dirty="0" sz="800">
                <a:latin typeface="Times New Roman"/>
                <a:cs typeface="Times New Roman"/>
              </a:rPr>
              <a:t>ten</a:t>
            </a:r>
            <a:r>
              <a:rPr dirty="0" sz="800" spc="-15">
                <a:latin typeface="Times New Roman"/>
                <a:cs typeface="Times New Roman"/>
              </a:rPr>
              <a:t> </a:t>
            </a:r>
            <a:r>
              <a:rPr dirty="0" sz="800">
                <a:latin typeface="Times New Roman"/>
                <a:cs typeface="Times New Roman"/>
              </a:rPr>
              <a:t>sets</a:t>
            </a:r>
            <a:r>
              <a:rPr dirty="0" sz="800" spc="-10">
                <a:latin typeface="Times New Roman"/>
                <a:cs typeface="Times New Roman"/>
              </a:rPr>
              <a:t> </a:t>
            </a:r>
            <a:r>
              <a:rPr dirty="0" sz="800">
                <a:latin typeface="Times New Roman"/>
                <a:cs typeface="Times New Roman"/>
              </a:rPr>
              <a:t>of</a:t>
            </a:r>
            <a:r>
              <a:rPr dirty="0" sz="800" spc="-10">
                <a:latin typeface="Times New Roman"/>
                <a:cs typeface="Times New Roman"/>
              </a:rPr>
              <a:t> </a:t>
            </a:r>
            <a:r>
              <a:rPr dirty="0" sz="800">
                <a:latin typeface="Times New Roman"/>
                <a:cs typeface="Times New Roman"/>
              </a:rPr>
              <a:t>discrete</a:t>
            </a:r>
            <a:r>
              <a:rPr dirty="0" sz="800" spc="-15">
                <a:latin typeface="Times New Roman"/>
                <a:cs typeface="Times New Roman"/>
              </a:rPr>
              <a:t> </a:t>
            </a:r>
            <a:r>
              <a:rPr dirty="0" sz="800">
                <a:latin typeface="Times New Roman"/>
                <a:cs typeface="Times New Roman"/>
              </a:rPr>
              <a:t>points</a:t>
            </a:r>
            <a:r>
              <a:rPr dirty="0" sz="800" spc="-10">
                <a:latin typeface="Times New Roman"/>
                <a:cs typeface="Times New Roman"/>
              </a:rPr>
              <a:t> </a:t>
            </a:r>
            <a:r>
              <a:rPr dirty="0" sz="800" spc="-25">
                <a:latin typeface="Times New Roman"/>
                <a:cs typeface="Times New Roman"/>
              </a:rPr>
              <a:t>in</a:t>
            </a:r>
            <a:endParaRPr sz="800">
              <a:latin typeface="Times New Roman"/>
              <a:cs typeface="Times New Roman"/>
            </a:endParaRPr>
          </a:p>
          <a:p>
            <a:pPr marL="12700">
              <a:lnSpc>
                <a:spcPts val="905"/>
              </a:lnSpc>
            </a:pPr>
            <a:r>
              <a:rPr dirty="0" sz="800">
                <a:latin typeface="Times New Roman"/>
                <a:cs typeface="Times New Roman"/>
              </a:rPr>
              <a:t>3-dimensional</a:t>
            </a:r>
            <a:r>
              <a:rPr dirty="0" sz="800" spc="-20">
                <a:latin typeface="Times New Roman"/>
                <a:cs typeface="Times New Roman"/>
              </a:rPr>
              <a:t> </a:t>
            </a:r>
            <a:r>
              <a:rPr dirty="0" sz="800">
                <a:latin typeface="Times New Roman"/>
                <a:cs typeface="Times New Roman"/>
              </a:rPr>
              <a:t>space,</a:t>
            </a:r>
            <a:r>
              <a:rPr dirty="0" sz="800" spc="-20">
                <a:latin typeface="Times New Roman"/>
                <a:cs typeface="Times New Roman"/>
              </a:rPr>
              <a:t> </a:t>
            </a:r>
            <a:r>
              <a:rPr dirty="0" sz="800">
                <a:latin typeface="Times New Roman"/>
                <a:cs typeface="Times New Roman"/>
              </a:rPr>
              <a:t>representing</a:t>
            </a:r>
            <a:r>
              <a:rPr dirty="0" sz="800" spc="-20">
                <a:latin typeface="Times New Roman"/>
                <a:cs typeface="Times New Roman"/>
              </a:rPr>
              <a:t> </a:t>
            </a:r>
            <a:r>
              <a:rPr dirty="0" sz="800">
                <a:latin typeface="Times New Roman"/>
                <a:cs typeface="Times New Roman"/>
              </a:rPr>
              <a:t>the</a:t>
            </a:r>
            <a:r>
              <a:rPr dirty="0" sz="800" spc="-20">
                <a:latin typeface="Times New Roman"/>
                <a:cs typeface="Times New Roman"/>
              </a:rPr>
              <a:t> </a:t>
            </a:r>
            <a:r>
              <a:rPr dirty="0" sz="800">
                <a:latin typeface="Times New Roman"/>
                <a:cs typeface="Times New Roman"/>
              </a:rPr>
              <a:t>surfaces</a:t>
            </a:r>
            <a:r>
              <a:rPr dirty="0" sz="800" spc="-15">
                <a:latin typeface="Times New Roman"/>
                <a:cs typeface="Times New Roman"/>
              </a:rPr>
              <a:t> </a:t>
            </a:r>
            <a:r>
              <a:rPr dirty="0" sz="800">
                <a:latin typeface="Times New Roman"/>
                <a:cs typeface="Times New Roman"/>
              </a:rPr>
              <a:t>visible</a:t>
            </a:r>
            <a:r>
              <a:rPr dirty="0" sz="800" spc="-20">
                <a:latin typeface="Times New Roman"/>
                <a:cs typeface="Times New Roman"/>
              </a:rPr>
              <a:t> </a:t>
            </a:r>
            <a:r>
              <a:rPr dirty="0" sz="800">
                <a:latin typeface="Times New Roman"/>
                <a:cs typeface="Times New Roman"/>
              </a:rPr>
              <a:t>to</a:t>
            </a:r>
            <a:r>
              <a:rPr dirty="0" sz="800" spc="-20">
                <a:latin typeface="Times New Roman"/>
                <a:cs typeface="Times New Roman"/>
              </a:rPr>
              <a:t> </a:t>
            </a:r>
            <a:r>
              <a:rPr dirty="0" sz="800">
                <a:latin typeface="Times New Roman"/>
                <a:cs typeface="Times New Roman"/>
              </a:rPr>
              <a:t>the</a:t>
            </a:r>
            <a:r>
              <a:rPr dirty="0" sz="800" spc="-20">
                <a:latin typeface="Times New Roman"/>
                <a:cs typeface="Times New Roman"/>
              </a:rPr>
              <a:t> </a:t>
            </a:r>
            <a:r>
              <a:rPr dirty="0" sz="800">
                <a:latin typeface="Times New Roman"/>
                <a:cs typeface="Times New Roman"/>
              </a:rPr>
              <a:t>scanning</a:t>
            </a:r>
            <a:r>
              <a:rPr dirty="0" sz="800" spc="-15">
                <a:latin typeface="Times New Roman"/>
                <a:cs typeface="Times New Roman"/>
              </a:rPr>
              <a:t> </a:t>
            </a:r>
            <a:r>
              <a:rPr dirty="0" sz="800" spc="-10">
                <a:latin typeface="Times New Roman"/>
                <a:cs typeface="Times New Roman"/>
              </a:rPr>
              <a:t>laser</a:t>
            </a:r>
            <a:endParaRPr sz="800">
              <a:latin typeface="Times New Roman"/>
              <a:cs typeface="Times New Roman"/>
            </a:endParaRPr>
          </a:p>
          <a:p>
            <a:pPr marL="12700" marR="5080">
              <a:lnSpc>
                <a:spcPts val="950"/>
              </a:lnSpc>
              <a:spcBef>
                <a:spcPts val="35"/>
              </a:spcBef>
            </a:pPr>
            <a:r>
              <a:rPr dirty="0" sz="800">
                <a:latin typeface="Times New Roman"/>
                <a:cs typeface="Times New Roman"/>
              </a:rPr>
              <a:t>rangefinder</a:t>
            </a:r>
            <a:r>
              <a:rPr dirty="0" sz="800" spc="-15">
                <a:latin typeface="Times New Roman"/>
                <a:cs typeface="Times New Roman"/>
              </a:rPr>
              <a:t> </a:t>
            </a:r>
            <a:r>
              <a:rPr dirty="0" sz="800">
                <a:latin typeface="Times New Roman"/>
                <a:cs typeface="Times New Roman"/>
              </a:rPr>
              <a:t>in</a:t>
            </a:r>
            <a:r>
              <a:rPr dirty="0" sz="800" spc="-10">
                <a:latin typeface="Times New Roman"/>
                <a:cs typeface="Times New Roman"/>
              </a:rPr>
              <a:t> </a:t>
            </a:r>
            <a:r>
              <a:rPr dirty="0" sz="800">
                <a:latin typeface="Times New Roman"/>
                <a:cs typeface="Times New Roman"/>
              </a:rPr>
              <a:t>ten</a:t>
            </a:r>
            <a:r>
              <a:rPr dirty="0" sz="800" spc="-10">
                <a:latin typeface="Times New Roman"/>
                <a:cs typeface="Times New Roman"/>
              </a:rPr>
              <a:t> </a:t>
            </a:r>
            <a:r>
              <a:rPr dirty="0" sz="800">
                <a:latin typeface="Times New Roman"/>
                <a:cs typeface="Times New Roman"/>
              </a:rPr>
              <a:t>nearby</a:t>
            </a:r>
            <a:r>
              <a:rPr dirty="0" sz="800" spc="-10">
                <a:latin typeface="Times New Roman"/>
                <a:cs typeface="Times New Roman"/>
              </a:rPr>
              <a:t> </a:t>
            </a:r>
            <a:r>
              <a:rPr dirty="0" sz="800">
                <a:latin typeface="Times New Roman"/>
                <a:cs typeface="Times New Roman"/>
              </a:rPr>
              <a:t>scenes.</a:t>
            </a:r>
            <a:r>
              <a:rPr dirty="0" sz="800" spc="40">
                <a:latin typeface="Times New Roman"/>
                <a:cs typeface="Times New Roman"/>
              </a:rPr>
              <a:t> </a:t>
            </a:r>
            <a:r>
              <a:rPr dirty="0" sz="800">
                <a:latin typeface="Times New Roman"/>
                <a:cs typeface="Times New Roman"/>
              </a:rPr>
              <a:t>Each</a:t>
            </a:r>
            <a:r>
              <a:rPr dirty="0" sz="800" spc="-15">
                <a:latin typeface="Times New Roman"/>
                <a:cs typeface="Times New Roman"/>
              </a:rPr>
              <a:t> </a:t>
            </a:r>
            <a:r>
              <a:rPr dirty="0" sz="800">
                <a:latin typeface="Times New Roman"/>
                <a:cs typeface="Times New Roman"/>
              </a:rPr>
              <a:t>point</a:t>
            </a:r>
            <a:r>
              <a:rPr dirty="0" sz="800" spc="-10">
                <a:latin typeface="Times New Roman"/>
                <a:cs typeface="Times New Roman"/>
              </a:rPr>
              <a:t> </a:t>
            </a:r>
            <a:r>
              <a:rPr dirty="0" sz="800">
                <a:latin typeface="Times New Roman"/>
                <a:cs typeface="Times New Roman"/>
              </a:rPr>
              <a:t>has</a:t>
            </a:r>
            <a:r>
              <a:rPr dirty="0" sz="800" spc="-10">
                <a:latin typeface="Times New Roman"/>
                <a:cs typeface="Times New Roman"/>
              </a:rPr>
              <a:t> </a:t>
            </a:r>
            <a:r>
              <a:rPr dirty="0" sz="800">
                <a:latin typeface="Times New Roman"/>
                <a:cs typeface="Times New Roman"/>
              </a:rPr>
              <a:t>been</a:t>
            </a:r>
            <a:r>
              <a:rPr dirty="0" sz="800" spc="-10">
                <a:latin typeface="Times New Roman"/>
                <a:cs typeface="Times New Roman"/>
              </a:rPr>
              <a:t> </a:t>
            </a:r>
            <a:r>
              <a:rPr dirty="0" sz="800">
                <a:latin typeface="Times New Roman"/>
                <a:cs typeface="Times New Roman"/>
              </a:rPr>
              <a:t>labeled</a:t>
            </a:r>
            <a:r>
              <a:rPr dirty="0" sz="800" spc="-10">
                <a:latin typeface="Times New Roman"/>
                <a:cs typeface="Times New Roman"/>
              </a:rPr>
              <a:t> </a:t>
            </a:r>
            <a:r>
              <a:rPr dirty="0" sz="800">
                <a:latin typeface="Times New Roman"/>
                <a:cs typeface="Times New Roman"/>
              </a:rPr>
              <a:t>as</a:t>
            </a:r>
            <a:r>
              <a:rPr dirty="0" sz="800" spc="-10">
                <a:latin typeface="Times New Roman"/>
                <a:cs typeface="Times New Roman"/>
              </a:rPr>
              <a:t> </a:t>
            </a:r>
            <a:r>
              <a:rPr dirty="0" sz="800">
                <a:latin typeface="Times New Roman"/>
                <a:cs typeface="Times New Roman"/>
              </a:rPr>
              <a:t>either</a:t>
            </a:r>
            <a:r>
              <a:rPr dirty="0" sz="800" spc="-10">
                <a:latin typeface="Times New Roman"/>
                <a:cs typeface="Times New Roman"/>
              </a:rPr>
              <a:t> “vegetation”</a:t>
            </a:r>
            <a:r>
              <a:rPr dirty="0" sz="800" spc="500">
                <a:latin typeface="Times New Roman"/>
                <a:cs typeface="Times New Roman"/>
              </a:rPr>
              <a:t> </a:t>
            </a:r>
            <a:r>
              <a:rPr dirty="0" sz="800">
                <a:latin typeface="Times New Roman"/>
                <a:cs typeface="Times New Roman"/>
              </a:rPr>
              <a:t>or</a:t>
            </a:r>
            <a:r>
              <a:rPr dirty="0" sz="800" spc="-5">
                <a:latin typeface="Times New Roman"/>
                <a:cs typeface="Times New Roman"/>
              </a:rPr>
              <a:t> </a:t>
            </a:r>
            <a:r>
              <a:rPr dirty="0" sz="800" spc="-10">
                <a:latin typeface="Times New Roman"/>
                <a:cs typeface="Times New Roman"/>
              </a:rPr>
              <a:t>“ground”.</a:t>
            </a:r>
            <a:endParaRPr sz="800">
              <a:latin typeface="Times New Roman"/>
              <a:cs typeface="Times New Roman"/>
            </a:endParaRPr>
          </a:p>
          <a:p>
            <a:pPr marL="12700" marR="66675">
              <a:lnSpc>
                <a:spcPts val="950"/>
              </a:lnSpc>
              <a:spcBef>
                <a:spcPts val="290"/>
              </a:spcBef>
            </a:pPr>
            <a:r>
              <a:rPr dirty="0" sz="800" spc="-10">
                <a:latin typeface="Times New Roman"/>
                <a:cs typeface="Times New Roman"/>
              </a:rPr>
              <a:t>Previous </a:t>
            </a:r>
            <a:r>
              <a:rPr dirty="0" sz="800">
                <a:latin typeface="Times New Roman"/>
                <a:cs typeface="Times New Roman"/>
              </a:rPr>
              <a:t>work</a:t>
            </a:r>
            <a:r>
              <a:rPr dirty="0" sz="800" spc="-15">
                <a:latin typeface="Times New Roman"/>
                <a:cs typeface="Times New Roman"/>
              </a:rPr>
              <a:t> </a:t>
            </a:r>
            <a:r>
              <a:rPr dirty="0" sz="800">
                <a:latin typeface="Times New Roman"/>
                <a:cs typeface="Times New Roman"/>
              </a:rPr>
              <a:t>had</a:t>
            </a:r>
            <a:r>
              <a:rPr dirty="0" sz="800" spc="-10">
                <a:latin typeface="Times New Roman"/>
                <a:cs typeface="Times New Roman"/>
              </a:rPr>
              <a:t> </a:t>
            </a:r>
            <a:r>
              <a:rPr dirty="0" sz="800">
                <a:latin typeface="Times New Roman"/>
                <a:cs typeface="Times New Roman"/>
              </a:rPr>
              <a:t>examined</a:t>
            </a:r>
            <a:r>
              <a:rPr dirty="0" sz="800" spc="-5">
                <a:latin typeface="Times New Roman"/>
                <a:cs typeface="Times New Roman"/>
              </a:rPr>
              <a:t> </a:t>
            </a:r>
            <a:r>
              <a:rPr dirty="0" sz="800">
                <a:latin typeface="Times New Roman"/>
                <a:cs typeface="Times New Roman"/>
              </a:rPr>
              <a:t>this</a:t>
            </a:r>
            <a:r>
              <a:rPr dirty="0" sz="800" spc="-10">
                <a:latin typeface="Times New Roman"/>
                <a:cs typeface="Times New Roman"/>
              </a:rPr>
              <a:t> </a:t>
            </a:r>
            <a:r>
              <a:rPr dirty="0" sz="800">
                <a:latin typeface="Times New Roman"/>
                <a:cs typeface="Times New Roman"/>
              </a:rPr>
              <a:t>same</a:t>
            </a:r>
            <a:r>
              <a:rPr dirty="0" sz="800" spc="-10">
                <a:latin typeface="Times New Roman"/>
                <a:cs typeface="Times New Roman"/>
              </a:rPr>
              <a:t> </a:t>
            </a:r>
            <a:r>
              <a:rPr dirty="0" sz="800">
                <a:latin typeface="Times New Roman"/>
                <a:cs typeface="Times New Roman"/>
              </a:rPr>
              <a:t>data</a:t>
            </a:r>
            <a:r>
              <a:rPr dirty="0" sz="800" spc="-5">
                <a:latin typeface="Times New Roman"/>
                <a:cs typeface="Times New Roman"/>
              </a:rPr>
              <a:t> </a:t>
            </a:r>
            <a:r>
              <a:rPr dirty="0" sz="800">
                <a:latin typeface="Times New Roman"/>
                <a:cs typeface="Times New Roman"/>
              </a:rPr>
              <a:t>using</a:t>
            </a:r>
            <a:r>
              <a:rPr dirty="0" sz="800" spc="-10">
                <a:latin typeface="Times New Roman"/>
                <a:cs typeface="Times New Roman"/>
              </a:rPr>
              <a:t> </a:t>
            </a:r>
            <a:r>
              <a:rPr dirty="0" sz="800">
                <a:latin typeface="Times New Roman"/>
                <a:cs typeface="Times New Roman"/>
              </a:rPr>
              <a:t>a</a:t>
            </a:r>
            <a:r>
              <a:rPr dirty="0" sz="800" spc="-10">
                <a:latin typeface="Times New Roman"/>
                <a:cs typeface="Times New Roman"/>
              </a:rPr>
              <a:t> multi-</a:t>
            </a:r>
            <a:r>
              <a:rPr dirty="0" sz="800">
                <a:latin typeface="Times New Roman"/>
                <a:cs typeface="Times New Roman"/>
              </a:rPr>
              <a:t>scale</a:t>
            </a:r>
            <a:r>
              <a:rPr dirty="0" sz="800" spc="-5">
                <a:latin typeface="Times New Roman"/>
                <a:cs typeface="Times New Roman"/>
              </a:rPr>
              <a:t> </a:t>
            </a:r>
            <a:r>
              <a:rPr dirty="0" sz="800">
                <a:latin typeface="Times New Roman"/>
                <a:cs typeface="Times New Roman"/>
              </a:rPr>
              <a:t>SVD</a:t>
            </a:r>
            <a:r>
              <a:rPr dirty="0" sz="800" spc="-10">
                <a:latin typeface="Times New Roman"/>
                <a:cs typeface="Times New Roman"/>
              </a:rPr>
              <a:t> </a:t>
            </a:r>
            <a:r>
              <a:rPr dirty="0" sz="800">
                <a:latin typeface="Times New Roman"/>
                <a:cs typeface="Times New Roman"/>
              </a:rPr>
              <a:t>approach</a:t>
            </a:r>
            <a:r>
              <a:rPr dirty="0" sz="800" spc="-10">
                <a:latin typeface="Times New Roman"/>
                <a:cs typeface="Times New Roman"/>
              </a:rPr>
              <a:t> </a:t>
            </a:r>
            <a:r>
              <a:rPr dirty="0" sz="800" spc="-35">
                <a:latin typeface="Times New Roman"/>
                <a:cs typeface="Times New Roman"/>
              </a:rPr>
              <a:t>to</a:t>
            </a:r>
            <a:r>
              <a:rPr dirty="0" sz="800" spc="500">
                <a:latin typeface="Times New Roman"/>
                <a:cs typeface="Times New Roman"/>
              </a:rPr>
              <a:t> </a:t>
            </a:r>
            <a:r>
              <a:rPr dirty="0" sz="800">
                <a:latin typeface="Times New Roman"/>
                <a:cs typeface="Times New Roman"/>
              </a:rPr>
              <a:t>build</a:t>
            </a:r>
            <a:r>
              <a:rPr dirty="0" sz="800" spc="-15">
                <a:latin typeface="Times New Roman"/>
                <a:cs typeface="Times New Roman"/>
              </a:rPr>
              <a:t> </a:t>
            </a:r>
            <a:r>
              <a:rPr dirty="0" sz="800">
                <a:latin typeface="Times New Roman"/>
                <a:cs typeface="Times New Roman"/>
              </a:rPr>
              <a:t>a</a:t>
            </a:r>
            <a:r>
              <a:rPr dirty="0" sz="800" spc="-10">
                <a:latin typeface="Times New Roman"/>
                <a:cs typeface="Times New Roman"/>
              </a:rPr>
              <a:t> </a:t>
            </a:r>
            <a:r>
              <a:rPr dirty="0" sz="800">
                <a:latin typeface="Times New Roman"/>
                <a:cs typeface="Times New Roman"/>
              </a:rPr>
              <a:t>support</a:t>
            </a:r>
            <a:r>
              <a:rPr dirty="0" sz="800" spc="-15">
                <a:latin typeface="Times New Roman"/>
                <a:cs typeface="Times New Roman"/>
              </a:rPr>
              <a:t> </a:t>
            </a:r>
            <a:r>
              <a:rPr dirty="0" sz="800">
                <a:latin typeface="Times New Roman"/>
                <a:cs typeface="Times New Roman"/>
              </a:rPr>
              <a:t>vector</a:t>
            </a:r>
            <a:r>
              <a:rPr dirty="0" sz="800" spc="-10">
                <a:latin typeface="Times New Roman"/>
                <a:cs typeface="Times New Roman"/>
              </a:rPr>
              <a:t> </a:t>
            </a:r>
            <a:r>
              <a:rPr dirty="0" sz="800">
                <a:latin typeface="Times New Roman"/>
                <a:cs typeface="Times New Roman"/>
              </a:rPr>
              <a:t>machine</a:t>
            </a:r>
            <a:r>
              <a:rPr dirty="0" sz="800" spc="-10">
                <a:latin typeface="Times New Roman"/>
                <a:cs typeface="Times New Roman"/>
              </a:rPr>
              <a:t> </a:t>
            </a:r>
            <a:r>
              <a:rPr dirty="0" sz="800">
                <a:latin typeface="Times New Roman"/>
                <a:cs typeface="Times New Roman"/>
              </a:rPr>
              <a:t>(SVM)</a:t>
            </a:r>
            <a:r>
              <a:rPr dirty="0" sz="800" spc="-15">
                <a:latin typeface="Times New Roman"/>
                <a:cs typeface="Times New Roman"/>
              </a:rPr>
              <a:t> </a:t>
            </a:r>
            <a:r>
              <a:rPr dirty="0" sz="800">
                <a:latin typeface="Times New Roman"/>
                <a:cs typeface="Times New Roman"/>
              </a:rPr>
              <a:t>based</a:t>
            </a:r>
            <a:r>
              <a:rPr dirty="0" sz="800" spc="-10">
                <a:latin typeface="Times New Roman"/>
                <a:cs typeface="Times New Roman"/>
              </a:rPr>
              <a:t> classification </a:t>
            </a:r>
            <a:r>
              <a:rPr dirty="0" sz="800">
                <a:latin typeface="Times New Roman"/>
                <a:cs typeface="Times New Roman"/>
              </a:rPr>
              <a:t>rule</a:t>
            </a:r>
            <a:r>
              <a:rPr dirty="0" sz="800" spc="-15">
                <a:latin typeface="Times New Roman"/>
                <a:cs typeface="Times New Roman"/>
              </a:rPr>
              <a:t> </a:t>
            </a:r>
            <a:r>
              <a:rPr dirty="0" sz="800">
                <a:latin typeface="Times New Roman"/>
                <a:cs typeface="Times New Roman"/>
              </a:rPr>
              <a:t>that</a:t>
            </a:r>
            <a:r>
              <a:rPr dirty="0" sz="800" spc="-10">
                <a:latin typeface="Times New Roman"/>
                <a:cs typeface="Times New Roman"/>
              </a:rPr>
              <a:t> </a:t>
            </a:r>
            <a:r>
              <a:rPr dirty="0" sz="800">
                <a:latin typeface="Times New Roman"/>
                <a:cs typeface="Times New Roman"/>
              </a:rPr>
              <a:t>could,</a:t>
            </a:r>
            <a:r>
              <a:rPr dirty="0" sz="800" spc="-10">
                <a:latin typeface="Times New Roman"/>
                <a:cs typeface="Times New Roman"/>
              </a:rPr>
              <a:t> </a:t>
            </a:r>
            <a:r>
              <a:rPr dirty="0" sz="800" spc="-20">
                <a:latin typeface="Times New Roman"/>
                <a:cs typeface="Times New Roman"/>
              </a:rPr>
              <a:t>with</a:t>
            </a:r>
            <a:r>
              <a:rPr dirty="0" sz="800" spc="500">
                <a:latin typeface="Times New Roman"/>
                <a:cs typeface="Times New Roman"/>
              </a:rPr>
              <a:t> </a:t>
            </a:r>
            <a:r>
              <a:rPr dirty="0" sz="800">
                <a:latin typeface="Times New Roman"/>
                <a:cs typeface="Times New Roman"/>
              </a:rPr>
              <a:t>high </a:t>
            </a:r>
            <a:r>
              <a:rPr dirty="0" sz="800" spc="-10">
                <a:latin typeface="Times New Roman"/>
                <a:cs typeface="Times New Roman"/>
              </a:rPr>
              <a:t>accuracy,</a:t>
            </a:r>
            <a:r>
              <a:rPr dirty="0" sz="800">
                <a:latin typeface="Times New Roman"/>
                <a:cs typeface="Times New Roman"/>
              </a:rPr>
              <a:t> reproduce</a:t>
            </a:r>
            <a:r>
              <a:rPr dirty="0" sz="800" spc="5">
                <a:latin typeface="Times New Roman"/>
                <a:cs typeface="Times New Roman"/>
              </a:rPr>
              <a:t> </a:t>
            </a:r>
            <a:r>
              <a:rPr dirty="0" sz="800">
                <a:latin typeface="Times New Roman"/>
                <a:cs typeface="Times New Roman"/>
              </a:rPr>
              <a:t>the </a:t>
            </a:r>
            <a:r>
              <a:rPr dirty="0" sz="800" spc="-10">
                <a:latin typeface="Times New Roman"/>
                <a:cs typeface="Times New Roman"/>
              </a:rPr>
              <a:t>vegetation/ground</a:t>
            </a:r>
            <a:r>
              <a:rPr dirty="0" sz="800" spc="5">
                <a:latin typeface="Times New Roman"/>
                <a:cs typeface="Times New Roman"/>
              </a:rPr>
              <a:t> </a:t>
            </a:r>
            <a:r>
              <a:rPr dirty="0" sz="800">
                <a:latin typeface="Times New Roman"/>
                <a:cs typeface="Times New Roman"/>
              </a:rPr>
              <a:t>labeling.</a:t>
            </a:r>
            <a:r>
              <a:rPr dirty="0" sz="800" spc="50">
                <a:latin typeface="Times New Roman"/>
                <a:cs typeface="Times New Roman"/>
              </a:rPr>
              <a:t> </a:t>
            </a:r>
            <a:r>
              <a:rPr dirty="0" sz="800">
                <a:solidFill>
                  <a:srgbClr val="0000FF"/>
                </a:solidFill>
                <a:latin typeface="Times New Roman"/>
                <a:cs typeface="Times New Roman"/>
              </a:rPr>
              <a:t>Herein,</a:t>
            </a:r>
            <a:r>
              <a:rPr dirty="0" sz="800" spc="5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dirty="0" sz="800" spc="-10">
                <a:solidFill>
                  <a:srgbClr val="0000FF"/>
                </a:solidFill>
                <a:latin typeface="Times New Roman"/>
                <a:cs typeface="Times New Roman"/>
              </a:rPr>
              <a:t>product</a:t>
            </a:r>
            <a:r>
              <a:rPr dirty="0" sz="800" spc="50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dirty="0" sz="800" spc="-10">
                <a:solidFill>
                  <a:srgbClr val="0000FF"/>
                </a:solidFill>
                <a:latin typeface="Times New Roman"/>
                <a:cs typeface="Times New Roman"/>
              </a:rPr>
              <a:t>coefficient</a:t>
            </a:r>
            <a:r>
              <a:rPr dirty="0" sz="800" spc="-5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dirty="0" sz="800">
                <a:solidFill>
                  <a:srgbClr val="0000FF"/>
                </a:solidFill>
                <a:latin typeface="Times New Roman"/>
                <a:cs typeface="Times New Roman"/>
              </a:rPr>
              <a:t>parameters</a:t>
            </a:r>
            <a:r>
              <a:rPr dirty="0" sz="800" spc="-5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dirty="0" sz="800">
                <a:solidFill>
                  <a:srgbClr val="0000FF"/>
                </a:solidFill>
                <a:latin typeface="Times New Roman"/>
                <a:cs typeface="Times New Roman"/>
              </a:rPr>
              <a:t>are</a:t>
            </a:r>
            <a:r>
              <a:rPr dirty="0" sz="800" spc="-5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dirty="0" sz="800">
                <a:solidFill>
                  <a:srgbClr val="0000FF"/>
                </a:solidFill>
                <a:latin typeface="Times New Roman"/>
                <a:cs typeface="Times New Roman"/>
              </a:rPr>
              <a:t>used</a:t>
            </a:r>
            <a:r>
              <a:rPr dirty="0" sz="800" spc="-5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dirty="0" sz="800">
                <a:solidFill>
                  <a:srgbClr val="0000FF"/>
                </a:solidFill>
                <a:latin typeface="Times New Roman"/>
                <a:cs typeface="Times New Roman"/>
              </a:rPr>
              <a:t>as</a:t>
            </a:r>
            <a:r>
              <a:rPr dirty="0" sz="800" spc="-5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dirty="0" sz="800">
                <a:solidFill>
                  <a:srgbClr val="0000FF"/>
                </a:solidFill>
                <a:latin typeface="Times New Roman"/>
                <a:cs typeface="Times New Roman"/>
              </a:rPr>
              <a:t>features instead</a:t>
            </a:r>
            <a:r>
              <a:rPr dirty="0" sz="800" spc="-5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dirty="0" sz="800">
                <a:solidFill>
                  <a:srgbClr val="0000FF"/>
                </a:solidFill>
                <a:latin typeface="Times New Roman"/>
                <a:cs typeface="Times New Roman"/>
              </a:rPr>
              <a:t>of</a:t>
            </a:r>
            <a:r>
              <a:rPr dirty="0" sz="800" spc="-5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dirty="0" sz="800" spc="-10">
                <a:solidFill>
                  <a:srgbClr val="0000FF"/>
                </a:solidFill>
                <a:latin typeface="Times New Roman"/>
                <a:cs typeface="Times New Roman"/>
              </a:rPr>
              <a:t>multi-</a:t>
            </a:r>
            <a:r>
              <a:rPr dirty="0" sz="800">
                <a:solidFill>
                  <a:srgbClr val="0000FF"/>
                </a:solidFill>
                <a:latin typeface="Times New Roman"/>
                <a:cs typeface="Times New Roman"/>
              </a:rPr>
              <a:t>scale</a:t>
            </a:r>
            <a:r>
              <a:rPr dirty="0" sz="800" spc="-5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dirty="0" sz="800">
                <a:solidFill>
                  <a:srgbClr val="0000FF"/>
                </a:solidFill>
                <a:latin typeface="Times New Roman"/>
                <a:cs typeface="Times New Roman"/>
              </a:rPr>
              <a:t>SVD</a:t>
            </a:r>
            <a:r>
              <a:rPr dirty="0" sz="800" spc="-5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dirty="0" sz="800" spc="-10">
                <a:solidFill>
                  <a:srgbClr val="0000FF"/>
                </a:solidFill>
                <a:latin typeface="Times New Roman"/>
                <a:cs typeface="Times New Roman"/>
              </a:rPr>
              <a:t>parameters.</a:t>
            </a:r>
            <a:endParaRPr sz="800">
              <a:latin typeface="Times New Roman"/>
              <a:cs typeface="Times New Roman"/>
            </a:endParaRPr>
          </a:p>
          <a:p>
            <a:pPr marL="12700" marR="46990">
              <a:lnSpc>
                <a:spcPts val="950"/>
              </a:lnSpc>
              <a:spcBef>
                <a:spcPts val="285"/>
              </a:spcBef>
            </a:pPr>
            <a:r>
              <a:rPr dirty="0" sz="800">
                <a:latin typeface="Times New Roman"/>
                <a:cs typeface="Times New Roman"/>
              </a:rPr>
              <a:t>The</a:t>
            </a:r>
            <a:r>
              <a:rPr dirty="0" sz="800" spc="-15">
                <a:latin typeface="Times New Roman"/>
                <a:cs typeface="Times New Roman"/>
              </a:rPr>
              <a:t> </a:t>
            </a:r>
            <a:r>
              <a:rPr dirty="0" sz="800">
                <a:latin typeface="Times New Roman"/>
                <a:cs typeface="Times New Roman"/>
              </a:rPr>
              <a:t>experiment</a:t>
            </a:r>
            <a:r>
              <a:rPr dirty="0" sz="800" spc="-10">
                <a:latin typeface="Times New Roman"/>
                <a:cs typeface="Times New Roman"/>
              </a:rPr>
              <a:t> </a:t>
            </a:r>
            <a:r>
              <a:rPr dirty="0" sz="800">
                <a:latin typeface="Times New Roman"/>
                <a:cs typeface="Times New Roman"/>
              </a:rPr>
              <a:t>showed</a:t>
            </a:r>
            <a:r>
              <a:rPr dirty="0" sz="800" spc="-10">
                <a:latin typeface="Times New Roman"/>
                <a:cs typeface="Times New Roman"/>
              </a:rPr>
              <a:t> </a:t>
            </a:r>
            <a:r>
              <a:rPr dirty="0" sz="800">
                <a:latin typeface="Times New Roman"/>
                <a:cs typeface="Times New Roman"/>
              </a:rPr>
              <a:t>that</a:t>
            </a:r>
            <a:r>
              <a:rPr dirty="0" sz="800" spc="-10">
                <a:latin typeface="Times New Roman"/>
                <a:cs typeface="Times New Roman"/>
              </a:rPr>
              <a:t> </a:t>
            </a:r>
            <a:r>
              <a:rPr dirty="0" sz="800">
                <a:latin typeface="Times New Roman"/>
                <a:cs typeface="Times New Roman"/>
              </a:rPr>
              <a:t>decision</a:t>
            </a:r>
            <a:r>
              <a:rPr dirty="0" sz="800" spc="-10">
                <a:latin typeface="Times New Roman"/>
                <a:cs typeface="Times New Roman"/>
              </a:rPr>
              <a:t> </a:t>
            </a:r>
            <a:r>
              <a:rPr dirty="0" sz="800">
                <a:latin typeface="Times New Roman"/>
                <a:cs typeface="Times New Roman"/>
              </a:rPr>
              <a:t>rules</a:t>
            </a:r>
            <a:r>
              <a:rPr dirty="0" sz="800" spc="-10">
                <a:latin typeface="Times New Roman"/>
                <a:cs typeface="Times New Roman"/>
              </a:rPr>
              <a:t> </a:t>
            </a:r>
            <a:r>
              <a:rPr dirty="0" sz="800">
                <a:latin typeface="Times New Roman"/>
                <a:cs typeface="Times New Roman"/>
              </a:rPr>
              <a:t>for</a:t>
            </a:r>
            <a:r>
              <a:rPr dirty="0" sz="800" spc="-10">
                <a:latin typeface="Times New Roman"/>
                <a:cs typeface="Times New Roman"/>
              </a:rPr>
              <a:t> distinguishing</a:t>
            </a:r>
            <a:r>
              <a:rPr dirty="0" sz="800" spc="-15">
                <a:latin typeface="Times New Roman"/>
                <a:cs typeface="Times New Roman"/>
              </a:rPr>
              <a:t> </a:t>
            </a:r>
            <a:r>
              <a:rPr dirty="0" sz="800">
                <a:latin typeface="Times New Roman"/>
                <a:cs typeface="Times New Roman"/>
              </a:rPr>
              <a:t>two</a:t>
            </a:r>
            <a:r>
              <a:rPr dirty="0" sz="800" spc="-10">
                <a:latin typeface="Times New Roman"/>
                <a:cs typeface="Times New Roman"/>
              </a:rPr>
              <a:t> </a:t>
            </a:r>
            <a:r>
              <a:rPr dirty="0" sz="800">
                <a:latin typeface="Times New Roman"/>
                <a:cs typeface="Times New Roman"/>
              </a:rPr>
              <a:t>measures</a:t>
            </a:r>
            <a:r>
              <a:rPr dirty="0" sz="800" spc="-10">
                <a:latin typeface="Times New Roman"/>
                <a:cs typeface="Times New Roman"/>
              </a:rPr>
              <a:t> (here</a:t>
            </a:r>
            <a:r>
              <a:rPr dirty="0" sz="800" spc="500">
                <a:latin typeface="Times New Roman"/>
                <a:cs typeface="Times New Roman"/>
              </a:rPr>
              <a:t> </a:t>
            </a:r>
            <a:r>
              <a:rPr dirty="0" sz="800" spc="-10">
                <a:latin typeface="Times New Roman"/>
                <a:cs typeface="Times New Roman"/>
              </a:rPr>
              <a:t>“vegetation</a:t>
            </a:r>
            <a:r>
              <a:rPr dirty="0" sz="800">
                <a:latin typeface="Times New Roman"/>
                <a:cs typeface="Times New Roman"/>
              </a:rPr>
              <a:t> and “ground”)</a:t>
            </a:r>
            <a:r>
              <a:rPr dirty="0" sz="800" spc="5">
                <a:latin typeface="Times New Roman"/>
                <a:cs typeface="Times New Roman"/>
              </a:rPr>
              <a:t> </a:t>
            </a:r>
            <a:r>
              <a:rPr dirty="0" sz="800">
                <a:latin typeface="Times New Roman"/>
                <a:cs typeface="Times New Roman"/>
              </a:rPr>
              <a:t>could be</a:t>
            </a:r>
            <a:r>
              <a:rPr dirty="0" sz="800" spc="5">
                <a:latin typeface="Times New Roman"/>
                <a:cs typeface="Times New Roman"/>
              </a:rPr>
              <a:t> </a:t>
            </a:r>
            <a:r>
              <a:rPr dirty="0" sz="800" spc="-10">
                <a:latin typeface="Times New Roman"/>
                <a:cs typeface="Times New Roman"/>
              </a:rPr>
              <a:t>approximately</a:t>
            </a:r>
            <a:r>
              <a:rPr dirty="0" sz="800">
                <a:latin typeface="Times New Roman"/>
                <a:cs typeface="Times New Roman"/>
              </a:rPr>
              <a:t> inferred</a:t>
            </a:r>
            <a:r>
              <a:rPr dirty="0" sz="800" spc="5">
                <a:latin typeface="Times New Roman"/>
                <a:cs typeface="Times New Roman"/>
              </a:rPr>
              <a:t> </a:t>
            </a:r>
            <a:r>
              <a:rPr dirty="0" sz="800">
                <a:latin typeface="Times New Roman"/>
                <a:cs typeface="Times New Roman"/>
              </a:rPr>
              <a:t>from histograms</a:t>
            </a:r>
            <a:r>
              <a:rPr dirty="0" sz="800" spc="5">
                <a:latin typeface="Times New Roman"/>
                <a:cs typeface="Times New Roman"/>
              </a:rPr>
              <a:t> </a:t>
            </a:r>
            <a:r>
              <a:rPr dirty="0" sz="800">
                <a:latin typeface="Times New Roman"/>
                <a:cs typeface="Times New Roman"/>
              </a:rPr>
              <a:t>of </a:t>
            </a:r>
            <a:r>
              <a:rPr dirty="0" sz="800" spc="-25">
                <a:latin typeface="Times New Roman"/>
                <a:cs typeface="Times New Roman"/>
              </a:rPr>
              <a:t>the</a:t>
            </a:r>
            <a:r>
              <a:rPr dirty="0" sz="800" spc="500">
                <a:latin typeface="Times New Roman"/>
                <a:cs typeface="Times New Roman"/>
              </a:rPr>
              <a:t> </a:t>
            </a:r>
            <a:r>
              <a:rPr dirty="0" sz="800">
                <a:latin typeface="Times New Roman"/>
                <a:cs typeface="Times New Roman"/>
              </a:rPr>
              <a:t>product</a:t>
            </a:r>
            <a:r>
              <a:rPr dirty="0" sz="800" spc="-20">
                <a:latin typeface="Times New Roman"/>
                <a:cs typeface="Times New Roman"/>
              </a:rPr>
              <a:t> </a:t>
            </a:r>
            <a:r>
              <a:rPr dirty="0" sz="800">
                <a:latin typeface="Times New Roman"/>
                <a:cs typeface="Times New Roman"/>
              </a:rPr>
              <a:t>coefficients.</a:t>
            </a:r>
            <a:r>
              <a:rPr dirty="0" sz="800" spc="30">
                <a:latin typeface="Times New Roman"/>
                <a:cs typeface="Times New Roman"/>
              </a:rPr>
              <a:t> </a:t>
            </a:r>
            <a:r>
              <a:rPr dirty="0" sz="800">
                <a:latin typeface="Times New Roman"/>
                <a:cs typeface="Times New Roman"/>
              </a:rPr>
              <a:t>While</a:t>
            </a:r>
            <a:r>
              <a:rPr dirty="0" sz="800" spc="-15">
                <a:latin typeface="Times New Roman"/>
                <a:cs typeface="Times New Roman"/>
              </a:rPr>
              <a:t> </a:t>
            </a:r>
            <a:r>
              <a:rPr dirty="0" sz="800">
                <a:latin typeface="Times New Roman"/>
                <a:cs typeface="Times New Roman"/>
              </a:rPr>
              <a:t>the</a:t>
            </a:r>
            <a:r>
              <a:rPr dirty="0" sz="800" spc="-20">
                <a:latin typeface="Times New Roman"/>
                <a:cs typeface="Times New Roman"/>
              </a:rPr>
              <a:t> </a:t>
            </a:r>
            <a:r>
              <a:rPr dirty="0" sz="800">
                <a:latin typeface="Times New Roman"/>
                <a:cs typeface="Times New Roman"/>
              </a:rPr>
              <a:t>metrics</a:t>
            </a:r>
            <a:r>
              <a:rPr dirty="0" sz="800" spc="-15">
                <a:latin typeface="Times New Roman"/>
                <a:cs typeface="Times New Roman"/>
              </a:rPr>
              <a:t> </a:t>
            </a:r>
            <a:r>
              <a:rPr dirty="0" sz="800">
                <a:latin typeface="Times New Roman"/>
                <a:cs typeface="Times New Roman"/>
              </a:rPr>
              <a:t>were</a:t>
            </a:r>
            <a:r>
              <a:rPr dirty="0" sz="800" spc="-20">
                <a:latin typeface="Times New Roman"/>
                <a:cs typeface="Times New Roman"/>
              </a:rPr>
              <a:t> </a:t>
            </a:r>
            <a:r>
              <a:rPr dirty="0" sz="800">
                <a:latin typeface="Times New Roman"/>
                <a:cs typeface="Times New Roman"/>
              </a:rPr>
              <a:t>not</a:t>
            </a:r>
            <a:r>
              <a:rPr dirty="0" sz="800" spc="-15">
                <a:latin typeface="Times New Roman"/>
                <a:cs typeface="Times New Roman"/>
              </a:rPr>
              <a:t> </a:t>
            </a:r>
            <a:r>
              <a:rPr dirty="0" sz="800">
                <a:latin typeface="Times New Roman"/>
                <a:cs typeface="Times New Roman"/>
              </a:rPr>
              <a:t>as</a:t>
            </a:r>
            <a:r>
              <a:rPr dirty="0" sz="800" spc="-20">
                <a:latin typeface="Times New Roman"/>
                <a:cs typeface="Times New Roman"/>
              </a:rPr>
              <a:t> </a:t>
            </a:r>
            <a:r>
              <a:rPr dirty="0" sz="800">
                <a:latin typeface="Times New Roman"/>
                <a:cs typeface="Times New Roman"/>
              </a:rPr>
              <a:t>good</a:t>
            </a:r>
            <a:r>
              <a:rPr dirty="0" sz="800" spc="-15">
                <a:latin typeface="Times New Roman"/>
                <a:cs typeface="Times New Roman"/>
              </a:rPr>
              <a:t> </a:t>
            </a:r>
            <a:r>
              <a:rPr dirty="0" sz="800">
                <a:latin typeface="Times New Roman"/>
                <a:cs typeface="Times New Roman"/>
              </a:rPr>
              <a:t>as</a:t>
            </a:r>
            <a:r>
              <a:rPr dirty="0" sz="800" spc="-20">
                <a:latin typeface="Times New Roman"/>
                <a:cs typeface="Times New Roman"/>
              </a:rPr>
              <a:t> </a:t>
            </a:r>
            <a:r>
              <a:rPr dirty="0" sz="800">
                <a:latin typeface="Times New Roman"/>
                <a:cs typeface="Times New Roman"/>
              </a:rPr>
              <a:t>for</a:t>
            </a:r>
            <a:r>
              <a:rPr dirty="0" sz="800" spc="-15">
                <a:latin typeface="Times New Roman"/>
                <a:cs typeface="Times New Roman"/>
              </a:rPr>
              <a:t> </a:t>
            </a:r>
            <a:r>
              <a:rPr dirty="0" sz="800" spc="-10">
                <a:latin typeface="Times New Roman"/>
                <a:cs typeface="Times New Roman"/>
              </a:rPr>
              <a:t>multi-</a:t>
            </a:r>
            <a:r>
              <a:rPr dirty="0" sz="800">
                <a:latin typeface="Times New Roman"/>
                <a:cs typeface="Times New Roman"/>
              </a:rPr>
              <a:t>scale</a:t>
            </a:r>
            <a:r>
              <a:rPr dirty="0" sz="800" spc="-15">
                <a:latin typeface="Times New Roman"/>
                <a:cs typeface="Times New Roman"/>
              </a:rPr>
              <a:t> </a:t>
            </a:r>
            <a:r>
              <a:rPr dirty="0" sz="800" spc="-20">
                <a:latin typeface="Times New Roman"/>
                <a:cs typeface="Times New Roman"/>
              </a:rPr>
              <a:t>SVD,</a:t>
            </a:r>
            <a:r>
              <a:rPr dirty="0" sz="800" spc="500">
                <a:latin typeface="Times New Roman"/>
                <a:cs typeface="Times New Roman"/>
              </a:rPr>
              <a:t> </a:t>
            </a:r>
            <a:r>
              <a:rPr dirty="0" sz="800">
                <a:latin typeface="Times New Roman"/>
                <a:cs typeface="Times New Roman"/>
              </a:rPr>
              <a:t>the</a:t>
            </a:r>
            <a:r>
              <a:rPr dirty="0" sz="800" spc="-20">
                <a:latin typeface="Times New Roman"/>
                <a:cs typeface="Times New Roman"/>
              </a:rPr>
              <a:t> </a:t>
            </a:r>
            <a:r>
              <a:rPr dirty="0" sz="800">
                <a:latin typeface="Times New Roman"/>
                <a:cs typeface="Times New Roman"/>
              </a:rPr>
              <a:t>method</a:t>
            </a:r>
            <a:r>
              <a:rPr dirty="0" sz="800" spc="-15">
                <a:latin typeface="Times New Roman"/>
                <a:cs typeface="Times New Roman"/>
              </a:rPr>
              <a:t> </a:t>
            </a:r>
            <a:r>
              <a:rPr dirty="0" sz="800">
                <a:latin typeface="Times New Roman"/>
                <a:cs typeface="Times New Roman"/>
              </a:rPr>
              <a:t>did</a:t>
            </a:r>
            <a:r>
              <a:rPr dirty="0" sz="800" spc="-15">
                <a:latin typeface="Times New Roman"/>
                <a:cs typeface="Times New Roman"/>
              </a:rPr>
              <a:t> </a:t>
            </a:r>
            <a:r>
              <a:rPr dirty="0" sz="800">
                <a:latin typeface="Times New Roman"/>
                <a:cs typeface="Times New Roman"/>
              </a:rPr>
              <a:t>provide</a:t>
            </a:r>
            <a:r>
              <a:rPr dirty="0" sz="800" spc="-15">
                <a:latin typeface="Times New Roman"/>
                <a:cs typeface="Times New Roman"/>
              </a:rPr>
              <a:t> </a:t>
            </a:r>
            <a:r>
              <a:rPr dirty="0" sz="800">
                <a:latin typeface="Times New Roman"/>
                <a:cs typeface="Times New Roman"/>
              </a:rPr>
              <a:t>a</a:t>
            </a:r>
            <a:r>
              <a:rPr dirty="0" sz="800" spc="-15">
                <a:latin typeface="Times New Roman"/>
                <a:cs typeface="Times New Roman"/>
              </a:rPr>
              <a:t> </a:t>
            </a:r>
            <a:r>
              <a:rPr dirty="0" sz="800">
                <a:latin typeface="Times New Roman"/>
                <a:cs typeface="Times New Roman"/>
              </a:rPr>
              <a:t>transparent</a:t>
            </a:r>
            <a:r>
              <a:rPr dirty="0" sz="800" spc="-15">
                <a:latin typeface="Times New Roman"/>
                <a:cs typeface="Times New Roman"/>
              </a:rPr>
              <a:t> </a:t>
            </a:r>
            <a:r>
              <a:rPr dirty="0" sz="800">
                <a:latin typeface="Times New Roman"/>
                <a:cs typeface="Times New Roman"/>
              </a:rPr>
              <a:t>rationale</a:t>
            </a:r>
            <a:r>
              <a:rPr dirty="0" sz="800" spc="-15">
                <a:latin typeface="Times New Roman"/>
                <a:cs typeface="Times New Roman"/>
              </a:rPr>
              <a:t> </a:t>
            </a:r>
            <a:r>
              <a:rPr dirty="0" sz="800">
                <a:latin typeface="Times New Roman"/>
                <a:cs typeface="Times New Roman"/>
              </a:rPr>
              <a:t>for</a:t>
            </a:r>
            <a:r>
              <a:rPr dirty="0" sz="800" spc="-15">
                <a:latin typeface="Times New Roman"/>
                <a:cs typeface="Times New Roman"/>
              </a:rPr>
              <a:t> </a:t>
            </a:r>
            <a:r>
              <a:rPr dirty="0" sz="800">
                <a:latin typeface="Times New Roman"/>
                <a:cs typeface="Times New Roman"/>
              </a:rPr>
              <a:t>the</a:t>
            </a:r>
            <a:r>
              <a:rPr dirty="0" sz="800" spc="-20">
                <a:latin typeface="Times New Roman"/>
                <a:cs typeface="Times New Roman"/>
              </a:rPr>
              <a:t> </a:t>
            </a:r>
            <a:r>
              <a:rPr dirty="0" sz="800">
                <a:latin typeface="Times New Roman"/>
                <a:cs typeface="Times New Roman"/>
              </a:rPr>
              <a:t>decision</a:t>
            </a:r>
            <a:r>
              <a:rPr dirty="0" sz="800" spc="-15">
                <a:latin typeface="Times New Roman"/>
                <a:cs typeface="Times New Roman"/>
              </a:rPr>
              <a:t> </a:t>
            </a:r>
            <a:r>
              <a:rPr dirty="0" sz="800" spc="-10">
                <a:latin typeface="Times New Roman"/>
                <a:cs typeface="Times New Roman"/>
              </a:rPr>
              <a:t>rule.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736663" y="2861279"/>
            <a:ext cx="3704590" cy="579755"/>
          </a:xfrm>
          <a:prstGeom prst="rect">
            <a:avLst/>
          </a:prstGeom>
        </p:spPr>
        <p:txBody>
          <a:bodyPr wrap="square" lIns="0" tIns="10160" rIns="0" bIns="0" rtlCol="0" vert="horz">
            <a:spAutoFit/>
          </a:bodyPr>
          <a:lstStyle/>
          <a:p>
            <a:pPr marL="12700" marR="5080" indent="204470">
              <a:lnSpc>
                <a:spcPct val="101499"/>
              </a:lnSpc>
              <a:spcBef>
                <a:spcPts val="80"/>
              </a:spcBef>
            </a:pPr>
            <a:r>
              <a:rPr dirty="0" sz="900">
                <a:latin typeface="Times New Roman"/>
                <a:cs typeface="Times New Roman"/>
              </a:rPr>
              <a:t>(*)</a:t>
            </a:r>
            <a:r>
              <a:rPr dirty="0" sz="900" spc="-25">
                <a:latin typeface="Times New Roman"/>
                <a:cs typeface="Times New Roman"/>
              </a:rPr>
              <a:t> </a:t>
            </a:r>
            <a:r>
              <a:rPr dirty="0" sz="900">
                <a:latin typeface="Times New Roman"/>
                <a:cs typeface="Times New Roman"/>
              </a:rPr>
              <a:t>Brodu,</a:t>
            </a:r>
            <a:r>
              <a:rPr dirty="0" sz="900" spc="-25">
                <a:latin typeface="Times New Roman"/>
                <a:cs typeface="Times New Roman"/>
              </a:rPr>
              <a:t> </a:t>
            </a:r>
            <a:r>
              <a:rPr dirty="0" sz="900">
                <a:latin typeface="Times New Roman"/>
                <a:cs typeface="Times New Roman"/>
              </a:rPr>
              <a:t>N.,</a:t>
            </a:r>
            <a:r>
              <a:rPr dirty="0" sz="900" spc="-25">
                <a:latin typeface="Times New Roman"/>
                <a:cs typeface="Times New Roman"/>
              </a:rPr>
              <a:t> </a:t>
            </a:r>
            <a:r>
              <a:rPr dirty="0" sz="900">
                <a:latin typeface="Times New Roman"/>
                <a:cs typeface="Times New Roman"/>
              </a:rPr>
              <a:t>&amp;</a:t>
            </a:r>
            <a:r>
              <a:rPr dirty="0" sz="900" spc="-25">
                <a:latin typeface="Times New Roman"/>
                <a:cs typeface="Times New Roman"/>
              </a:rPr>
              <a:t> </a:t>
            </a:r>
            <a:r>
              <a:rPr dirty="0" sz="900">
                <a:latin typeface="Times New Roman"/>
                <a:cs typeface="Times New Roman"/>
              </a:rPr>
              <a:t>Lague,</a:t>
            </a:r>
            <a:r>
              <a:rPr dirty="0" sz="900" spc="-20">
                <a:latin typeface="Times New Roman"/>
                <a:cs typeface="Times New Roman"/>
              </a:rPr>
              <a:t> </a:t>
            </a:r>
            <a:r>
              <a:rPr dirty="0" sz="900">
                <a:latin typeface="Times New Roman"/>
                <a:cs typeface="Times New Roman"/>
              </a:rPr>
              <a:t>D.,</a:t>
            </a:r>
            <a:r>
              <a:rPr dirty="0" sz="900" spc="-25">
                <a:latin typeface="Times New Roman"/>
                <a:cs typeface="Times New Roman"/>
              </a:rPr>
              <a:t> </a:t>
            </a:r>
            <a:r>
              <a:rPr dirty="0" sz="900">
                <a:latin typeface="Times New Roman"/>
                <a:cs typeface="Times New Roman"/>
              </a:rPr>
              <a:t>3D</a:t>
            </a:r>
            <a:r>
              <a:rPr dirty="0" sz="900" spc="-25">
                <a:latin typeface="Times New Roman"/>
                <a:cs typeface="Times New Roman"/>
              </a:rPr>
              <a:t> </a:t>
            </a:r>
            <a:r>
              <a:rPr dirty="0" sz="900">
                <a:latin typeface="Times New Roman"/>
                <a:cs typeface="Times New Roman"/>
              </a:rPr>
              <a:t>terrestrial</a:t>
            </a:r>
            <a:r>
              <a:rPr dirty="0" sz="900" spc="-25">
                <a:latin typeface="Times New Roman"/>
                <a:cs typeface="Times New Roman"/>
              </a:rPr>
              <a:t> </a:t>
            </a:r>
            <a:r>
              <a:rPr dirty="0" sz="900" spc="-10">
                <a:latin typeface="Times New Roman"/>
                <a:cs typeface="Times New Roman"/>
              </a:rPr>
              <a:t>LiDAR</a:t>
            </a:r>
            <a:r>
              <a:rPr dirty="0" sz="900" spc="-25">
                <a:latin typeface="Times New Roman"/>
                <a:cs typeface="Times New Roman"/>
              </a:rPr>
              <a:t> </a:t>
            </a:r>
            <a:r>
              <a:rPr dirty="0" sz="900">
                <a:latin typeface="Times New Roman"/>
                <a:cs typeface="Times New Roman"/>
              </a:rPr>
              <a:t>data</a:t>
            </a:r>
            <a:r>
              <a:rPr dirty="0" sz="900" spc="-20">
                <a:latin typeface="Times New Roman"/>
                <a:cs typeface="Times New Roman"/>
              </a:rPr>
              <a:t> </a:t>
            </a:r>
            <a:r>
              <a:rPr dirty="0" sz="900">
                <a:latin typeface="Times New Roman"/>
                <a:cs typeface="Times New Roman"/>
              </a:rPr>
              <a:t>classication</a:t>
            </a:r>
            <a:r>
              <a:rPr dirty="0" sz="900" spc="-25">
                <a:latin typeface="Times New Roman"/>
                <a:cs typeface="Times New Roman"/>
              </a:rPr>
              <a:t> of</a:t>
            </a:r>
            <a:r>
              <a:rPr dirty="0" sz="900">
                <a:latin typeface="Times New Roman"/>
                <a:cs typeface="Times New Roman"/>
              </a:rPr>
              <a:t> complex</a:t>
            </a:r>
            <a:r>
              <a:rPr dirty="0" sz="900" spc="-20">
                <a:latin typeface="Times New Roman"/>
                <a:cs typeface="Times New Roman"/>
              </a:rPr>
              <a:t> </a:t>
            </a:r>
            <a:r>
              <a:rPr dirty="0" sz="900">
                <a:latin typeface="Times New Roman"/>
                <a:cs typeface="Times New Roman"/>
              </a:rPr>
              <a:t>natural</a:t>
            </a:r>
            <a:r>
              <a:rPr dirty="0" sz="900" spc="-15">
                <a:latin typeface="Times New Roman"/>
                <a:cs typeface="Times New Roman"/>
              </a:rPr>
              <a:t> </a:t>
            </a:r>
            <a:r>
              <a:rPr dirty="0" sz="900">
                <a:latin typeface="Times New Roman"/>
                <a:cs typeface="Times New Roman"/>
              </a:rPr>
              <a:t>scenes</a:t>
            </a:r>
            <a:r>
              <a:rPr dirty="0" sz="900" spc="-15">
                <a:latin typeface="Times New Roman"/>
                <a:cs typeface="Times New Roman"/>
              </a:rPr>
              <a:t> </a:t>
            </a:r>
            <a:r>
              <a:rPr dirty="0" sz="900">
                <a:latin typeface="Times New Roman"/>
                <a:cs typeface="Times New Roman"/>
              </a:rPr>
              <a:t>using</a:t>
            </a:r>
            <a:r>
              <a:rPr dirty="0" sz="900" spc="-15">
                <a:latin typeface="Times New Roman"/>
                <a:cs typeface="Times New Roman"/>
              </a:rPr>
              <a:t> </a:t>
            </a:r>
            <a:r>
              <a:rPr dirty="0" sz="900">
                <a:latin typeface="Times New Roman"/>
                <a:cs typeface="Times New Roman"/>
              </a:rPr>
              <a:t>a</a:t>
            </a:r>
            <a:r>
              <a:rPr dirty="0" sz="900" spc="-15">
                <a:latin typeface="Times New Roman"/>
                <a:cs typeface="Times New Roman"/>
              </a:rPr>
              <a:t> </a:t>
            </a:r>
            <a:r>
              <a:rPr dirty="0" sz="900" spc="-10">
                <a:latin typeface="Times New Roman"/>
                <a:cs typeface="Times New Roman"/>
              </a:rPr>
              <a:t>multi-</a:t>
            </a:r>
            <a:r>
              <a:rPr dirty="0" sz="900">
                <a:latin typeface="Times New Roman"/>
                <a:cs typeface="Times New Roman"/>
              </a:rPr>
              <a:t>scale</a:t>
            </a:r>
            <a:r>
              <a:rPr dirty="0" sz="900" spc="-20">
                <a:latin typeface="Times New Roman"/>
                <a:cs typeface="Times New Roman"/>
              </a:rPr>
              <a:t> </a:t>
            </a:r>
            <a:r>
              <a:rPr dirty="0" sz="900" spc="-10">
                <a:latin typeface="Times New Roman"/>
                <a:cs typeface="Times New Roman"/>
              </a:rPr>
              <a:t>dimensionality</a:t>
            </a:r>
            <a:r>
              <a:rPr dirty="0" sz="900" spc="-15">
                <a:latin typeface="Times New Roman"/>
                <a:cs typeface="Times New Roman"/>
              </a:rPr>
              <a:t> </a:t>
            </a:r>
            <a:r>
              <a:rPr dirty="0" sz="900">
                <a:latin typeface="Times New Roman"/>
                <a:cs typeface="Times New Roman"/>
              </a:rPr>
              <a:t>criterion:</a:t>
            </a:r>
            <a:r>
              <a:rPr dirty="0" sz="900" spc="40">
                <a:latin typeface="Times New Roman"/>
                <a:cs typeface="Times New Roman"/>
              </a:rPr>
              <a:t> </a:t>
            </a:r>
            <a:r>
              <a:rPr dirty="0" sz="900" spc="-10">
                <a:latin typeface="Times New Roman"/>
                <a:cs typeface="Times New Roman"/>
              </a:rPr>
              <a:t>applications </a:t>
            </a:r>
            <a:r>
              <a:rPr dirty="0" sz="900">
                <a:latin typeface="Times New Roman"/>
                <a:cs typeface="Times New Roman"/>
              </a:rPr>
              <a:t>in</a:t>
            </a:r>
            <a:r>
              <a:rPr dirty="0" sz="900" spc="-10">
                <a:latin typeface="Times New Roman"/>
                <a:cs typeface="Times New Roman"/>
              </a:rPr>
              <a:t> geomorphology, </a:t>
            </a:r>
            <a:r>
              <a:rPr dirty="0" sz="900">
                <a:latin typeface="Times New Roman"/>
                <a:cs typeface="Times New Roman"/>
              </a:rPr>
              <a:t>ISPRS</a:t>
            </a:r>
            <a:r>
              <a:rPr dirty="0" sz="900" spc="-10">
                <a:latin typeface="Times New Roman"/>
                <a:cs typeface="Times New Roman"/>
              </a:rPr>
              <a:t> </a:t>
            </a:r>
            <a:r>
              <a:rPr dirty="0" sz="900">
                <a:latin typeface="Times New Roman"/>
                <a:cs typeface="Times New Roman"/>
              </a:rPr>
              <a:t>Journal</a:t>
            </a:r>
            <a:r>
              <a:rPr dirty="0" sz="900" spc="-10">
                <a:latin typeface="Times New Roman"/>
                <a:cs typeface="Times New Roman"/>
              </a:rPr>
              <a:t> </a:t>
            </a:r>
            <a:r>
              <a:rPr dirty="0" sz="900">
                <a:latin typeface="Times New Roman"/>
                <a:cs typeface="Times New Roman"/>
              </a:rPr>
              <a:t>of</a:t>
            </a:r>
            <a:r>
              <a:rPr dirty="0" sz="900" spc="-10">
                <a:latin typeface="Times New Roman"/>
                <a:cs typeface="Times New Roman"/>
              </a:rPr>
              <a:t> Photogrammetry</a:t>
            </a:r>
            <a:r>
              <a:rPr dirty="0" sz="900" spc="-5">
                <a:latin typeface="Times New Roman"/>
                <a:cs typeface="Times New Roman"/>
              </a:rPr>
              <a:t> </a:t>
            </a:r>
            <a:r>
              <a:rPr dirty="0" sz="900">
                <a:latin typeface="Times New Roman"/>
                <a:cs typeface="Times New Roman"/>
              </a:rPr>
              <a:t>and</a:t>
            </a:r>
            <a:r>
              <a:rPr dirty="0" sz="900" spc="-10">
                <a:latin typeface="Times New Roman"/>
                <a:cs typeface="Times New Roman"/>
              </a:rPr>
              <a:t> </a:t>
            </a:r>
            <a:r>
              <a:rPr dirty="0" sz="900">
                <a:latin typeface="Times New Roman"/>
                <a:cs typeface="Times New Roman"/>
              </a:rPr>
              <a:t>Remote</a:t>
            </a:r>
            <a:r>
              <a:rPr dirty="0" sz="900" spc="-10">
                <a:latin typeface="Times New Roman"/>
                <a:cs typeface="Times New Roman"/>
              </a:rPr>
              <a:t> </a:t>
            </a:r>
            <a:r>
              <a:rPr dirty="0" sz="900">
                <a:latin typeface="Times New Roman"/>
                <a:cs typeface="Times New Roman"/>
              </a:rPr>
              <a:t>Sensing,</a:t>
            </a:r>
            <a:r>
              <a:rPr dirty="0" sz="900" spc="-10">
                <a:latin typeface="Times New Roman"/>
                <a:cs typeface="Times New Roman"/>
              </a:rPr>
              <a:t> </a:t>
            </a:r>
            <a:r>
              <a:rPr dirty="0" sz="900" spc="-20">
                <a:latin typeface="Times New Roman"/>
                <a:cs typeface="Times New Roman"/>
              </a:rPr>
              <a:t>vol. </a:t>
            </a:r>
            <a:r>
              <a:rPr dirty="0" sz="900">
                <a:latin typeface="Times New Roman"/>
                <a:cs typeface="Times New Roman"/>
              </a:rPr>
              <a:t>16,</a:t>
            </a:r>
            <a:r>
              <a:rPr dirty="0" sz="900" spc="-10">
                <a:latin typeface="Times New Roman"/>
                <a:cs typeface="Times New Roman"/>
              </a:rPr>
              <a:t> </a:t>
            </a:r>
            <a:r>
              <a:rPr dirty="0" sz="900">
                <a:latin typeface="Times New Roman"/>
                <a:cs typeface="Times New Roman"/>
              </a:rPr>
              <a:t>pp.</a:t>
            </a:r>
            <a:r>
              <a:rPr dirty="0" sz="900" spc="40">
                <a:latin typeface="Times New Roman"/>
                <a:cs typeface="Times New Roman"/>
              </a:rPr>
              <a:t> </a:t>
            </a:r>
            <a:r>
              <a:rPr dirty="0" sz="900" spc="-10">
                <a:latin typeface="Times New Roman"/>
                <a:cs typeface="Times New Roman"/>
              </a:rPr>
              <a:t>121-</a:t>
            </a:r>
            <a:r>
              <a:rPr dirty="0" sz="900">
                <a:latin typeface="Times New Roman"/>
                <a:cs typeface="Times New Roman"/>
              </a:rPr>
              <a:t>134,</a:t>
            </a:r>
            <a:r>
              <a:rPr dirty="0" sz="900" spc="-5">
                <a:latin typeface="Times New Roman"/>
                <a:cs typeface="Times New Roman"/>
              </a:rPr>
              <a:t> </a:t>
            </a:r>
            <a:r>
              <a:rPr dirty="0" sz="900" spc="-20">
                <a:latin typeface="Times New Roman"/>
                <a:cs typeface="Times New Roman"/>
              </a:rPr>
              <a:t>2012.</a:t>
            </a:r>
            <a:endParaRPr sz="900">
              <a:latin typeface="Times New Roman"/>
              <a:cs typeface="Times New Roman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51676" y="646396"/>
            <a:ext cx="466090" cy="100266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algn="ctr" marL="12065" marR="5080" indent="-635">
              <a:lnSpc>
                <a:spcPts val="700"/>
              </a:lnSpc>
              <a:spcBef>
                <a:spcPts val="135"/>
              </a:spcBef>
            </a:pPr>
            <a:r>
              <a:rPr dirty="0" sz="60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Enhancing</a:t>
            </a:r>
            <a:r>
              <a:rPr dirty="0" sz="600" spc="-5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 </a:t>
            </a:r>
            <a:r>
              <a:rPr dirty="0" sz="600" spc="-25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3D</a:t>
            </a:r>
            <a:r>
              <a:rPr dirty="0" sz="600" spc="50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 </a:t>
            </a:r>
            <a:r>
              <a:rPr dirty="0" sz="60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Point</a:t>
            </a:r>
            <a:r>
              <a:rPr dirty="0" sz="600" spc="-2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 </a:t>
            </a:r>
            <a:r>
              <a:rPr dirty="0" sz="600" spc="-1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Cloud</a:t>
            </a:r>
            <a:r>
              <a:rPr dirty="0" sz="600" spc="50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 </a:t>
            </a:r>
            <a:r>
              <a:rPr dirty="0" sz="600" spc="-1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Classification</a:t>
            </a:r>
            <a:r>
              <a:rPr dirty="0" sz="600" spc="50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 </a:t>
            </a:r>
            <a:r>
              <a:rPr dirty="0" sz="60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with</a:t>
            </a:r>
            <a:r>
              <a:rPr dirty="0" sz="600" spc="-5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 </a:t>
            </a:r>
            <a:r>
              <a:rPr dirty="0" sz="600" spc="-1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Measure-</a:t>
            </a:r>
            <a:r>
              <a:rPr dirty="0" sz="600" spc="50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 </a:t>
            </a:r>
            <a:r>
              <a:rPr dirty="0" sz="600" spc="-1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Theoretic</a:t>
            </a:r>
            <a:r>
              <a:rPr dirty="0" sz="600" spc="50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 </a:t>
            </a:r>
            <a:r>
              <a:rPr dirty="0" sz="600" spc="-1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Features:</a:t>
            </a:r>
            <a:r>
              <a:rPr dirty="0" sz="600" spc="50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 </a:t>
            </a:r>
            <a:r>
              <a:rPr dirty="0" sz="600" spc="-1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Integrating</a:t>
            </a:r>
            <a:r>
              <a:rPr dirty="0" sz="600" spc="50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 </a:t>
            </a:r>
            <a:r>
              <a:rPr dirty="0" sz="600" spc="-1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Product</a:t>
            </a:r>
            <a:r>
              <a:rPr dirty="0" sz="600" spc="50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 </a:t>
            </a:r>
            <a:r>
              <a:rPr dirty="0" sz="600" spc="-1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Coefficients</a:t>
            </a:r>
            <a:r>
              <a:rPr dirty="0" sz="600" spc="50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 </a:t>
            </a:r>
            <a:r>
              <a:rPr dirty="0" sz="60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into</a:t>
            </a:r>
            <a:r>
              <a:rPr dirty="0" sz="600" spc="-5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 </a:t>
            </a:r>
            <a:r>
              <a:rPr dirty="0" sz="600" spc="-1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LiDAR</a:t>
            </a:r>
            <a:r>
              <a:rPr dirty="0" sz="600" spc="50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 </a:t>
            </a:r>
            <a:r>
              <a:rPr dirty="0" sz="600" spc="-1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Analysis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3" name="object 3" descr=""/>
          <p:cNvSpPr/>
          <p:nvPr/>
        </p:nvSpPr>
        <p:spPr>
          <a:xfrm>
            <a:off x="0" y="0"/>
            <a:ext cx="4608195" cy="569595"/>
          </a:xfrm>
          <a:custGeom>
            <a:avLst/>
            <a:gdLst/>
            <a:ahLst/>
            <a:cxnLst/>
            <a:rect l="l" t="t" r="r" b="b"/>
            <a:pathLst>
              <a:path w="4608195" h="569595">
                <a:moveTo>
                  <a:pt x="4608004" y="0"/>
                </a:moveTo>
                <a:lnTo>
                  <a:pt x="0" y="0"/>
                </a:lnTo>
                <a:lnTo>
                  <a:pt x="0" y="569366"/>
                </a:lnTo>
                <a:lnTo>
                  <a:pt x="4608004" y="569366"/>
                </a:lnTo>
                <a:lnTo>
                  <a:pt x="460800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1013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Introduction:</a:t>
            </a:r>
            <a:r>
              <a:rPr dirty="0" spc="190"/>
              <a:t> </a:t>
            </a:r>
            <a:r>
              <a:rPr dirty="0"/>
              <a:t>The</a:t>
            </a:r>
            <a:r>
              <a:rPr dirty="0" spc="90"/>
              <a:t> </a:t>
            </a:r>
            <a:r>
              <a:rPr dirty="0" spc="-20"/>
              <a:t>data</a:t>
            </a:r>
          </a:p>
        </p:txBody>
      </p:sp>
      <p:grpSp>
        <p:nvGrpSpPr>
          <p:cNvPr id="5" name="object 5" descr=""/>
          <p:cNvGrpSpPr/>
          <p:nvPr/>
        </p:nvGrpSpPr>
        <p:grpSpPr>
          <a:xfrm>
            <a:off x="698562" y="694854"/>
            <a:ext cx="3780790" cy="730250"/>
            <a:chOff x="698562" y="694854"/>
            <a:chExt cx="3780790" cy="730250"/>
          </a:xfrm>
        </p:grpSpPr>
        <p:sp>
          <p:nvSpPr>
            <p:cNvPr id="6" name="object 6" descr=""/>
            <p:cNvSpPr/>
            <p:nvPr/>
          </p:nvSpPr>
          <p:spPr>
            <a:xfrm>
              <a:off x="698562" y="694854"/>
              <a:ext cx="3780790" cy="177165"/>
            </a:xfrm>
            <a:custGeom>
              <a:avLst/>
              <a:gdLst/>
              <a:ahLst/>
              <a:cxnLst/>
              <a:rect l="l" t="t" r="r" b="b"/>
              <a:pathLst>
                <a:path w="3780790" h="177165">
                  <a:moveTo>
                    <a:pt x="3729482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176872"/>
                  </a:lnTo>
                  <a:lnTo>
                    <a:pt x="3780282" y="176872"/>
                  </a:lnTo>
                  <a:lnTo>
                    <a:pt x="3780282" y="50800"/>
                  </a:lnTo>
                  <a:lnTo>
                    <a:pt x="3776274" y="31075"/>
                  </a:lnTo>
                  <a:lnTo>
                    <a:pt x="3765360" y="14922"/>
                  </a:lnTo>
                  <a:lnTo>
                    <a:pt x="3749207" y="4008"/>
                  </a:lnTo>
                  <a:lnTo>
                    <a:pt x="3729482" y="0"/>
                  </a:lnTo>
                  <a:close/>
                </a:path>
              </a:pathLst>
            </a:custGeom>
            <a:solidFill>
              <a:srgbClr val="AC2B37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8563" y="859078"/>
              <a:ext cx="3780281" cy="50609"/>
            </a:xfrm>
            <a:prstGeom prst="rect">
              <a:avLst/>
            </a:prstGeom>
          </p:spPr>
        </p:pic>
        <p:sp>
          <p:nvSpPr>
            <p:cNvPr id="8" name="object 8" descr=""/>
            <p:cNvSpPr/>
            <p:nvPr/>
          </p:nvSpPr>
          <p:spPr>
            <a:xfrm>
              <a:off x="698562" y="903354"/>
              <a:ext cx="3780790" cy="521334"/>
            </a:xfrm>
            <a:custGeom>
              <a:avLst/>
              <a:gdLst/>
              <a:ahLst/>
              <a:cxnLst/>
              <a:rect l="l" t="t" r="r" b="b"/>
              <a:pathLst>
                <a:path w="3780790" h="521334">
                  <a:moveTo>
                    <a:pt x="3780282" y="0"/>
                  </a:moveTo>
                  <a:lnTo>
                    <a:pt x="0" y="0"/>
                  </a:lnTo>
                  <a:lnTo>
                    <a:pt x="0" y="470480"/>
                  </a:lnTo>
                  <a:lnTo>
                    <a:pt x="4008" y="490205"/>
                  </a:lnTo>
                  <a:lnTo>
                    <a:pt x="14922" y="506358"/>
                  </a:lnTo>
                  <a:lnTo>
                    <a:pt x="31075" y="517272"/>
                  </a:lnTo>
                  <a:lnTo>
                    <a:pt x="50800" y="521280"/>
                  </a:lnTo>
                  <a:lnTo>
                    <a:pt x="3729482" y="521280"/>
                  </a:lnTo>
                  <a:lnTo>
                    <a:pt x="3749207" y="517272"/>
                  </a:lnTo>
                  <a:lnTo>
                    <a:pt x="3765360" y="506358"/>
                  </a:lnTo>
                  <a:lnTo>
                    <a:pt x="3776274" y="490205"/>
                  </a:lnTo>
                  <a:lnTo>
                    <a:pt x="3780282" y="470480"/>
                  </a:lnTo>
                  <a:lnTo>
                    <a:pt x="3780282" y="0"/>
                  </a:lnTo>
                  <a:close/>
                </a:path>
              </a:pathLst>
            </a:custGeom>
            <a:solidFill>
              <a:srgbClr val="DDDDDD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 descr=""/>
          <p:cNvSpPr txBox="1"/>
          <p:nvPr/>
        </p:nvSpPr>
        <p:spPr>
          <a:xfrm>
            <a:off x="736663" y="619631"/>
            <a:ext cx="3682365" cy="411480"/>
          </a:xfrm>
          <a:prstGeom prst="rect">
            <a:avLst/>
          </a:prstGeom>
        </p:spPr>
        <p:txBody>
          <a:bodyPr wrap="square" lIns="0" tIns="679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35"/>
              </a:spcBef>
            </a:pPr>
            <a:r>
              <a:rPr dirty="0" sz="1100">
                <a:solidFill>
                  <a:srgbClr val="FFFFFF"/>
                </a:solidFill>
                <a:latin typeface="Times New Roman"/>
                <a:cs typeface="Times New Roman"/>
              </a:rPr>
              <a:t>What</a:t>
            </a:r>
            <a:r>
              <a:rPr dirty="0" sz="1100" spc="-2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100">
                <a:solidFill>
                  <a:srgbClr val="FFFFFF"/>
                </a:solidFill>
                <a:latin typeface="Times New Roman"/>
                <a:cs typeface="Times New Roman"/>
              </a:rPr>
              <a:t>is</a:t>
            </a:r>
            <a:r>
              <a:rPr dirty="0" sz="1100" spc="-1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100" spc="-10">
                <a:solidFill>
                  <a:srgbClr val="FFFFFF"/>
                </a:solidFill>
                <a:latin typeface="Times New Roman"/>
                <a:cs typeface="Times New Roman"/>
              </a:rPr>
              <a:t>LiDAR?</a:t>
            </a:r>
            <a:endParaRPr sz="11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20"/>
              </a:spcBef>
            </a:pPr>
            <a:r>
              <a:rPr dirty="0" sz="800" spc="-10">
                <a:latin typeface="Times New Roman"/>
                <a:cs typeface="Times New Roman"/>
              </a:rPr>
              <a:t>LiDAR</a:t>
            </a:r>
            <a:r>
              <a:rPr dirty="0" sz="800" spc="-20">
                <a:latin typeface="Times New Roman"/>
                <a:cs typeface="Times New Roman"/>
              </a:rPr>
              <a:t> </a:t>
            </a:r>
            <a:r>
              <a:rPr dirty="0" sz="800">
                <a:latin typeface="Times New Roman"/>
                <a:cs typeface="Times New Roman"/>
              </a:rPr>
              <a:t>stands</a:t>
            </a:r>
            <a:r>
              <a:rPr dirty="0" sz="800" spc="-15">
                <a:latin typeface="Times New Roman"/>
                <a:cs typeface="Times New Roman"/>
              </a:rPr>
              <a:t> </a:t>
            </a:r>
            <a:r>
              <a:rPr dirty="0" sz="800">
                <a:latin typeface="Times New Roman"/>
                <a:cs typeface="Times New Roman"/>
              </a:rPr>
              <a:t>for</a:t>
            </a:r>
            <a:r>
              <a:rPr dirty="0" sz="800" spc="-15">
                <a:latin typeface="Times New Roman"/>
                <a:cs typeface="Times New Roman"/>
              </a:rPr>
              <a:t> </a:t>
            </a:r>
            <a:r>
              <a:rPr dirty="0" sz="800">
                <a:latin typeface="Times New Roman"/>
                <a:cs typeface="Times New Roman"/>
              </a:rPr>
              <a:t>light</a:t>
            </a:r>
            <a:r>
              <a:rPr dirty="0" sz="800" spc="-20">
                <a:latin typeface="Times New Roman"/>
                <a:cs typeface="Times New Roman"/>
              </a:rPr>
              <a:t> </a:t>
            </a:r>
            <a:r>
              <a:rPr dirty="0" sz="800">
                <a:latin typeface="Times New Roman"/>
                <a:cs typeface="Times New Roman"/>
              </a:rPr>
              <a:t>detection</a:t>
            </a:r>
            <a:r>
              <a:rPr dirty="0" sz="800" spc="-15">
                <a:latin typeface="Times New Roman"/>
                <a:cs typeface="Times New Roman"/>
              </a:rPr>
              <a:t> </a:t>
            </a:r>
            <a:r>
              <a:rPr dirty="0" sz="800">
                <a:latin typeface="Times New Roman"/>
                <a:cs typeface="Times New Roman"/>
              </a:rPr>
              <a:t>and</a:t>
            </a:r>
            <a:r>
              <a:rPr dirty="0" sz="800" spc="-15">
                <a:latin typeface="Times New Roman"/>
                <a:cs typeface="Times New Roman"/>
              </a:rPr>
              <a:t> </a:t>
            </a:r>
            <a:r>
              <a:rPr dirty="0" sz="800">
                <a:latin typeface="Times New Roman"/>
                <a:cs typeface="Times New Roman"/>
              </a:rPr>
              <a:t>ranging</a:t>
            </a:r>
            <a:r>
              <a:rPr dirty="0" sz="800" spc="-20">
                <a:latin typeface="Times New Roman"/>
                <a:cs typeface="Times New Roman"/>
              </a:rPr>
              <a:t> </a:t>
            </a:r>
            <a:r>
              <a:rPr dirty="0" sz="800">
                <a:latin typeface="Times New Roman"/>
                <a:cs typeface="Times New Roman"/>
              </a:rPr>
              <a:t>and</a:t>
            </a:r>
            <a:r>
              <a:rPr dirty="0" sz="800" spc="-15">
                <a:latin typeface="Times New Roman"/>
                <a:cs typeface="Times New Roman"/>
              </a:rPr>
              <a:t> </a:t>
            </a:r>
            <a:r>
              <a:rPr dirty="0" sz="800">
                <a:latin typeface="Times New Roman"/>
                <a:cs typeface="Times New Roman"/>
              </a:rPr>
              <a:t>it</a:t>
            </a:r>
            <a:r>
              <a:rPr dirty="0" sz="800" spc="-15">
                <a:latin typeface="Times New Roman"/>
                <a:cs typeface="Times New Roman"/>
              </a:rPr>
              <a:t> </a:t>
            </a:r>
            <a:r>
              <a:rPr dirty="0" sz="800">
                <a:latin typeface="Times New Roman"/>
                <a:cs typeface="Times New Roman"/>
              </a:rPr>
              <a:t>is</a:t>
            </a:r>
            <a:r>
              <a:rPr dirty="0" sz="800" spc="-20">
                <a:latin typeface="Times New Roman"/>
                <a:cs typeface="Times New Roman"/>
              </a:rPr>
              <a:t> </a:t>
            </a:r>
            <a:r>
              <a:rPr dirty="0" sz="800">
                <a:latin typeface="Times New Roman"/>
                <a:cs typeface="Times New Roman"/>
              </a:rPr>
              <a:t>an</a:t>
            </a:r>
            <a:r>
              <a:rPr dirty="0" sz="800" spc="-15">
                <a:latin typeface="Times New Roman"/>
                <a:cs typeface="Times New Roman"/>
              </a:rPr>
              <a:t> </a:t>
            </a:r>
            <a:r>
              <a:rPr dirty="0" sz="800">
                <a:latin typeface="Times New Roman"/>
                <a:cs typeface="Times New Roman"/>
              </a:rPr>
              <a:t>optical</a:t>
            </a:r>
            <a:r>
              <a:rPr dirty="0" sz="800" spc="-15">
                <a:latin typeface="Times New Roman"/>
                <a:cs typeface="Times New Roman"/>
              </a:rPr>
              <a:t> </a:t>
            </a:r>
            <a:r>
              <a:rPr dirty="0" sz="800">
                <a:latin typeface="Times New Roman"/>
                <a:cs typeface="Times New Roman"/>
              </a:rPr>
              <a:t>remote</a:t>
            </a:r>
            <a:r>
              <a:rPr dirty="0" sz="800" spc="-20">
                <a:latin typeface="Times New Roman"/>
                <a:cs typeface="Times New Roman"/>
              </a:rPr>
              <a:t> </a:t>
            </a:r>
            <a:r>
              <a:rPr dirty="0" sz="800">
                <a:latin typeface="Times New Roman"/>
                <a:cs typeface="Times New Roman"/>
              </a:rPr>
              <a:t>sensing</a:t>
            </a:r>
            <a:r>
              <a:rPr dirty="0" sz="800" spc="-15">
                <a:latin typeface="Times New Roman"/>
                <a:cs typeface="Times New Roman"/>
              </a:rPr>
              <a:t> </a:t>
            </a:r>
            <a:r>
              <a:rPr dirty="0" sz="800" spc="-10">
                <a:latin typeface="Times New Roman"/>
                <a:cs typeface="Times New Roman"/>
              </a:rPr>
              <a:t>technique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736663" y="1003971"/>
            <a:ext cx="3614420" cy="38735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 marR="5080">
              <a:lnSpc>
                <a:spcPts val="950"/>
              </a:lnSpc>
              <a:spcBef>
                <a:spcPts val="135"/>
              </a:spcBef>
            </a:pPr>
            <a:r>
              <a:rPr dirty="0" sz="800">
                <a:latin typeface="Times New Roman"/>
                <a:cs typeface="Times New Roman"/>
              </a:rPr>
              <a:t>that</a:t>
            </a:r>
            <a:r>
              <a:rPr dirty="0" sz="800" spc="-20">
                <a:latin typeface="Times New Roman"/>
                <a:cs typeface="Times New Roman"/>
              </a:rPr>
              <a:t> </a:t>
            </a:r>
            <a:r>
              <a:rPr dirty="0" sz="800">
                <a:latin typeface="Times New Roman"/>
                <a:cs typeface="Times New Roman"/>
              </a:rPr>
              <a:t>uses</a:t>
            </a:r>
            <a:r>
              <a:rPr dirty="0" sz="800" spc="-15">
                <a:latin typeface="Times New Roman"/>
                <a:cs typeface="Times New Roman"/>
              </a:rPr>
              <a:t> </a:t>
            </a:r>
            <a:r>
              <a:rPr dirty="0" sz="800">
                <a:latin typeface="Times New Roman"/>
                <a:cs typeface="Times New Roman"/>
              </a:rPr>
              <a:t>laser</a:t>
            </a:r>
            <a:r>
              <a:rPr dirty="0" sz="800" spc="-20">
                <a:latin typeface="Times New Roman"/>
                <a:cs typeface="Times New Roman"/>
              </a:rPr>
              <a:t> </a:t>
            </a:r>
            <a:r>
              <a:rPr dirty="0" sz="800">
                <a:latin typeface="Times New Roman"/>
                <a:cs typeface="Times New Roman"/>
              </a:rPr>
              <a:t>light</a:t>
            </a:r>
            <a:r>
              <a:rPr dirty="0" sz="800" spc="-15">
                <a:latin typeface="Times New Roman"/>
                <a:cs typeface="Times New Roman"/>
              </a:rPr>
              <a:t> </a:t>
            </a:r>
            <a:r>
              <a:rPr dirty="0" sz="800">
                <a:latin typeface="Times New Roman"/>
                <a:cs typeface="Times New Roman"/>
              </a:rPr>
              <a:t>to</a:t>
            </a:r>
            <a:r>
              <a:rPr dirty="0" sz="800" spc="-15">
                <a:latin typeface="Times New Roman"/>
                <a:cs typeface="Times New Roman"/>
              </a:rPr>
              <a:t> </a:t>
            </a:r>
            <a:r>
              <a:rPr dirty="0" sz="800">
                <a:latin typeface="Times New Roman"/>
                <a:cs typeface="Times New Roman"/>
              </a:rPr>
              <a:t>densely</a:t>
            </a:r>
            <a:r>
              <a:rPr dirty="0" sz="800" spc="-20">
                <a:latin typeface="Times New Roman"/>
                <a:cs typeface="Times New Roman"/>
              </a:rPr>
              <a:t> </a:t>
            </a:r>
            <a:r>
              <a:rPr dirty="0" sz="800">
                <a:latin typeface="Times New Roman"/>
                <a:cs typeface="Times New Roman"/>
              </a:rPr>
              <a:t>sample</a:t>
            </a:r>
            <a:r>
              <a:rPr dirty="0" sz="800" spc="-15">
                <a:latin typeface="Times New Roman"/>
                <a:cs typeface="Times New Roman"/>
              </a:rPr>
              <a:t> </a:t>
            </a:r>
            <a:r>
              <a:rPr dirty="0" sz="800">
                <a:latin typeface="Times New Roman"/>
                <a:cs typeface="Times New Roman"/>
              </a:rPr>
              <a:t>the</a:t>
            </a:r>
            <a:r>
              <a:rPr dirty="0" sz="800" spc="-15">
                <a:latin typeface="Times New Roman"/>
                <a:cs typeface="Times New Roman"/>
              </a:rPr>
              <a:t> </a:t>
            </a:r>
            <a:r>
              <a:rPr dirty="0" sz="800">
                <a:latin typeface="Times New Roman"/>
                <a:cs typeface="Times New Roman"/>
              </a:rPr>
              <a:t>surface</a:t>
            </a:r>
            <a:r>
              <a:rPr dirty="0" sz="800" spc="-20">
                <a:latin typeface="Times New Roman"/>
                <a:cs typeface="Times New Roman"/>
              </a:rPr>
              <a:t> </a:t>
            </a:r>
            <a:r>
              <a:rPr dirty="0" sz="800">
                <a:latin typeface="Times New Roman"/>
                <a:cs typeface="Times New Roman"/>
              </a:rPr>
              <a:t>of</a:t>
            </a:r>
            <a:r>
              <a:rPr dirty="0" sz="800" spc="-15">
                <a:latin typeface="Times New Roman"/>
                <a:cs typeface="Times New Roman"/>
              </a:rPr>
              <a:t> </a:t>
            </a:r>
            <a:r>
              <a:rPr dirty="0" sz="800">
                <a:latin typeface="Times New Roman"/>
                <a:cs typeface="Times New Roman"/>
              </a:rPr>
              <a:t>the</a:t>
            </a:r>
            <a:r>
              <a:rPr dirty="0" sz="800" spc="-20">
                <a:latin typeface="Times New Roman"/>
                <a:cs typeface="Times New Roman"/>
              </a:rPr>
              <a:t> </a:t>
            </a:r>
            <a:r>
              <a:rPr dirty="0" sz="800">
                <a:latin typeface="Times New Roman"/>
                <a:cs typeface="Times New Roman"/>
              </a:rPr>
              <a:t>earth,</a:t>
            </a:r>
            <a:r>
              <a:rPr dirty="0" sz="800" spc="-15">
                <a:latin typeface="Times New Roman"/>
                <a:cs typeface="Times New Roman"/>
              </a:rPr>
              <a:t> </a:t>
            </a:r>
            <a:r>
              <a:rPr dirty="0" sz="800">
                <a:latin typeface="Times New Roman"/>
                <a:cs typeface="Times New Roman"/>
              </a:rPr>
              <a:t>producing</a:t>
            </a:r>
            <a:r>
              <a:rPr dirty="0" sz="800" spc="-15">
                <a:latin typeface="Times New Roman"/>
                <a:cs typeface="Times New Roman"/>
              </a:rPr>
              <a:t> </a:t>
            </a:r>
            <a:r>
              <a:rPr dirty="0" sz="800">
                <a:latin typeface="Times New Roman"/>
                <a:cs typeface="Times New Roman"/>
              </a:rPr>
              <a:t>highly</a:t>
            </a:r>
            <a:r>
              <a:rPr dirty="0" sz="800" spc="-20">
                <a:latin typeface="Times New Roman"/>
                <a:cs typeface="Times New Roman"/>
              </a:rPr>
              <a:t> </a:t>
            </a:r>
            <a:r>
              <a:rPr dirty="0" sz="800" spc="-10">
                <a:latin typeface="Times New Roman"/>
                <a:cs typeface="Times New Roman"/>
              </a:rPr>
              <a:t>accurate</a:t>
            </a:r>
            <a:r>
              <a:rPr dirty="0" sz="800" spc="500">
                <a:latin typeface="Times New Roman"/>
                <a:cs typeface="Times New Roman"/>
              </a:rPr>
              <a:t> </a:t>
            </a:r>
            <a:r>
              <a:rPr dirty="0" sz="800" spc="-10" i="1">
                <a:latin typeface="Times New Roman"/>
                <a:cs typeface="Times New Roman"/>
              </a:rPr>
              <a:t>x</a:t>
            </a:r>
            <a:r>
              <a:rPr dirty="0" sz="800" spc="-10" i="1">
                <a:latin typeface="LM Roman Dunhill 10"/>
                <a:cs typeface="LM Roman Dunhill 10"/>
              </a:rPr>
              <a:t>,</a:t>
            </a:r>
            <a:r>
              <a:rPr dirty="0" sz="800" spc="-90" i="1">
                <a:latin typeface="LM Roman Dunhill 10"/>
                <a:cs typeface="LM Roman Dunhill 10"/>
              </a:rPr>
              <a:t> </a:t>
            </a:r>
            <a:r>
              <a:rPr dirty="0" sz="800" i="1">
                <a:latin typeface="Times New Roman"/>
                <a:cs typeface="Times New Roman"/>
              </a:rPr>
              <a:t>y</a:t>
            </a:r>
            <a:r>
              <a:rPr dirty="0" sz="800" spc="-20" i="1">
                <a:latin typeface="Times New Roman"/>
                <a:cs typeface="Times New Roman"/>
              </a:rPr>
              <a:t> </a:t>
            </a:r>
            <a:r>
              <a:rPr dirty="0" sz="800">
                <a:latin typeface="Times New Roman"/>
                <a:cs typeface="Times New Roman"/>
              </a:rPr>
              <a:t>and</a:t>
            </a:r>
            <a:r>
              <a:rPr dirty="0" sz="800" spc="-15">
                <a:latin typeface="Times New Roman"/>
                <a:cs typeface="Times New Roman"/>
              </a:rPr>
              <a:t> </a:t>
            </a:r>
            <a:r>
              <a:rPr dirty="0" sz="800" i="1">
                <a:latin typeface="Times New Roman"/>
                <a:cs typeface="Times New Roman"/>
              </a:rPr>
              <a:t>z</a:t>
            </a:r>
            <a:r>
              <a:rPr dirty="0" sz="800" spc="-10" i="1">
                <a:latin typeface="Times New Roman"/>
                <a:cs typeface="Times New Roman"/>
              </a:rPr>
              <a:t> </a:t>
            </a:r>
            <a:r>
              <a:rPr dirty="0" sz="800">
                <a:latin typeface="Times New Roman"/>
                <a:cs typeface="Times New Roman"/>
              </a:rPr>
              <a:t>measurements.</a:t>
            </a:r>
            <a:r>
              <a:rPr dirty="0" sz="800" spc="35">
                <a:latin typeface="Times New Roman"/>
                <a:cs typeface="Times New Roman"/>
              </a:rPr>
              <a:t> </a:t>
            </a:r>
            <a:r>
              <a:rPr dirty="0" sz="800">
                <a:latin typeface="Times New Roman"/>
                <a:cs typeface="Times New Roman"/>
              </a:rPr>
              <a:t>The</a:t>
            </a:r>
            <a:r>
              <a:rPr dirty="0" sz="800" spc="-15">
                <a:latin typeface="Times New Roman"/>
                <a:cs typeface="Times New Roman"/>
              </a:rPr>
              <a:t> </a:t>
            </a:r>
            <a:r>
              <a:rPr dirty="0" sz="800">
                <a:latin typeface="Times New Roman"/>
                <a:cs typeface="Times New Roman"/>
              </a:rPr>
              <a:t>collection</a:t>
            </a:r>
            <a:r>
              <a:rPr dirty="0" sz="800" spc="-10">
                <a:latin typeface="Times New Roman"/>
                <a:cs typeface="Times New Roman"/>
              </a:rPr>
              <a:t> </a:t>
            </a:r>
            <a:r>
              <a:rPr dirty="0" sz="800">
                <a:latin typeface="Times New Roman"/>
                <a:cs typeface="Times New Roman"/>
              </a:rPr>
              <a:t>vehicle</a:t>
            </a:r>
            <a:r>
              <a:rPr dirty="0" sz="800" spc="-15">
                <a:latin typeface="Times New Roman"/>
                <a:cs typeface="Times New Roman"/>
              </a:rPr>
              <a:t> </a:t>
            </a:r>
            <a:r>
              <a:rPr dirty="0" sz="800">
                <a:latin typeface="Times New Roman"/>
                <a:cs typeface="Times New Roman"/>
              </a:rPr>
              <a:t>of</a:t>
            </a:r>
            <a:r>
              <a:rPr dirty="0" sz="800" spc="-10">
                <a:latin typeface="Times New Roman"/>
                <a:cs typeface="Times New Roman"/>
              </a:rPr>
              <a:t> LiDAR</a:t>
            </a:r>
            <a:r>
              <a:rPr dirty="0" sz="800" spc="-15">
                <a:latin typeface="Times New Roman"/>
                <a:cs typeface="Times New Roman"/>
              </a:rPr>
              <a:t> </a:t>
            </a:r>
            <a:r>
              <a:rPr dirty="0" sz="800">
                <a:latin typeface="Times New Roman"/>
                <a:cs typeface="Times New Roman"/>
              </a:rPr>
              <a:t>data</a:t>
            </a:r>
            <a:r>
              <a:rPr dirty="0" sz="800" spc="-10">
                <a:latin typeface="Times New Roman"/>
                <a:cs typeface="Times New Roman"/>
              </a:rPr>
              <a:t> </a:t>
            </a:r>
            <a:r>
              <a:rPr dirty="0" sz="800">
                <a:latin typeface="Times New Roman"/>
                <a:cs typeface="Times New Roman"/>
              </a:rPr>
              <a:t>might</a:t>
            </a:r>
            <a:r>
              <a:rPr dirty="0" sz="800" spc="-15">
                <a:latin typeface="Times New Roman"/>
                <a:cs typeface="Times New Roman"/>
              </a:rPr>
              <a:t> </a:t>
            </a:r>
            <a:r>
              <a:rPr dirty="0" sz="800">
                <a:latin typeface="Times New Roman"/>
                <a:cs typeface="Times New Roman"/>
              </a:rPr>
              <a:t>be</a:t>
            </a:r>
            <a:r>
              <a:rPr dirty="0" sz="800" spc="-10">
                <a:latin typeface="Times New Roman"/>
                <a:cs typeface="Times New Roman"/>
              </a:rPr>
              <a:t> </a:t>
            </a:r>
            <a:r>
              <a:rPr dirty="0" sz="800">
                <a:latin typeface="Times New Roman"/>
                <a:cs typeface="Times New Roman"/>
              </a:rPr>
              <a:t>and</a:t>
            </a:r>
            <a:r>
              <a:rPr dirty="0" sz="800" spc="-15">
                <a:latin typeface="Times New Roman"/>
                <a:cs typeface="Times New Roman"/>
              </a:rPr>
              <a:t> </a:t>
            </a:r>
            <a:r>
              <a:rPr dirty="0" sz="800" spc="-10">
                <a:latin typeface="Times New Roman"/>
                <a:cs typeface="Times New Roman"/>
              </a:rPr>
              <a:t>aircraft,</a:t>
            </a:r>
            <a:r>
              <a:rPr dirty="0" sz="800" spc="500">
                <a:latin typeface="Times New Roman"/>
                <a:cs typeface="Times New Roman"/>
              </a:rPr>
              <a:t> </a:t>
            </a:r>
            <a:r>
              <a:rPr dirty="0" sz="800" spc="-10">
                <a:latin typeface="Times New Roman"/>
                <a:cs typeface="Times New Roman"/>
              </a:rPr>
              <a:t>helicopter,</a:t>
            </a:r>
            <a:r>
              <a:rPr dirty="0" sz="800">
                <a:latin typeface="Times New Roman"/>
                <a:cs typeface="Times New Roman"/>
              </a:rPr>
              <a:t> vehicle, and</a:t>
            </a:r>
            <a:r>
              <a:rPr dirty="0" sz="800" spc="5">
                <a:latin typeface="Times New Roman"/>
                <a:cs typeface="Times New Roman"/>
              </a:rPr>
              <a:t> </a:t>
            </a:r>
            <a:r>
              <a:rPr dirty="0" sz="800" spc="-10">
                <a:latin typeface="Times New Roman"/>
                <a:cs typeface="Times New Roman"/>
              </a:rPr>
              <a:t>tripod.</a:t>
            </a:r>
            <a:endParaRPr sz="800">
              <a:latin typeface="Times New Roman"/>
              <a:cs typeface="Times New Roman"/>
            </a:endParaRPr>
          </a:p>
        </p:txBody>
      </p:sp>
      <p:pic>
        <p:nvPicPr>
          <p:cNvPr id="11" name="object 11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658277" y="1659496"/>
            <a:ext cx="1792223" cy="1030986"/>
          </a:xfrm>
          <a:prstGeom prst="rect">
            <a:avLst/>
          </a:prstGeom>
        </p:spPr>
      </p:pic>
      <p:sp>
        <p:nvSpPr>
          <p:cNvPr id="12" name="object 12" descr=""/>
          <p:cNvSpPr txBox="1"/>
          <p:nvPr/>
        </p:nvSpPr>
        <p:spPr>
          <a:xfrm>
            <a:off x="736663" y="2910527"/>
            <a:ext cx="3599815" cy="32956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dirty="0" sz="1000">
                <a:solidFill>
                  <a:srgbClr val="3333B2"/>
                </a:solidFill>
                <a:latin typeface="Times New Roman"/>
                <a:cs typeface="Times New Roman"/>
              </a:rPr>
              <a:t>Figure:</a:t>
            </a:r>
            <a:r>
              <a:rPr dirty="0" sz="1000" spc="-25">
                <a:solidFill>
                  <a:srgbClr val="3333B2"/>
                </a:solidFill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The</a:t>
            </a:r>
            <a:r>
              <a:rPr dirty="0" sz="1000" spc="-20">
                <a:latin typeface="Times New Roman"/>
                <a:cs typeface="Times New Roman"/>
              </a:rPr>
              <a:t> </a:t>
            </a:r>
            <a:r>
              <a:rPr dirty="0" sz="1000" spc="-10">
                <a:latin typeface="Times New Roman"/>
                <a:cs typeface="Times New Roman"/>
              </a:rPr>
              <a:t>profile</a:t>
            </a:r>
            <a:r>
              <a:rPr dirty="0" sz="1000" spc="-20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belonging</a:t>
            </a:r>
            <a:r>
              <a:rPr dirty="0" sz="1000" spc="-20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to</a:t>
            </a:r>
            <a:r>
              <a:rPr dirty="0" sz="1000" spc="-20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a</a:t>
            </a:r>
            <a:r>
              <a:rPr dirty="0" sz="1000" spc="-20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series</a:t>
            </a:r>
            <a:r>
              <a:rPr dirty="0" sz="1000" spc="-25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of</a:t>
            </a:r>
            <a:r>
              <a:rPr dirty="0" sz="1000" spc="-20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terrain</a:t>
            </a:r>
            <a:r>
              <a:rPr dirty="0" sz="1000" spc="-20">
                <a:latin typeface="Times New Roman"/>
                <a:cs typeface="Times New Roman"/>
              </a:rPr>
              <a:t> </a:t>
            </a:r>
            <a:r>
              <a:rPr dirty="0" sz="1000" spc="-10">
                <a:latin typeface="Times New Roman"/>
                <a:cs typeface="Times New Roman"/>
              </a:rPr>
              <a:t>profiles</a:t>
            </a:r>
            <a:r>
              <a:rPr dirty="0" sz="1000" spc="-20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is</a:t>
            </a:r>
            <a:r>
              <a:rPr dirty="0" sz="1000" spc="-20">
                <a:latin typeface="Times New Roman"/>
                <a:cs typeface="Times New Roman"/>
              </a:rPr>
              <a:t> </a:t>
            </a:r>
            <a:r>
              <a:rPr dirty="0" sz="1000" spc="-10">
                <a:latin typeface="Times New Roman"/>
                <a:cs typeface="Times New Roman"/>
              </a:rPr>
              <a:t>measured </a:t>
            </a:r>
            <a:r>
              <a:rPr dirty="0" sz="1000">
                <a:latin typeface="Times New Roman"/>
                <a:cs typeface="Times New Roman"/>
              </a:rPr>
              <a:t>in</a:t>
            </a:r>
            <a:r>
              <a:rPr dirty="0" sz="1000" spc="-30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the</a:t>
            </a:r>
            <a:r>
              <a:rPr dirty="0" sz="1000" spc="-25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cross</a:t>
            </a:r>
            <a:r>
              <a:rPr dirty="0" sz="1000" spc="-25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track</a:t>
            </a:r>
            <a:r>
              <a:rPr dirty="0" sz="1000" spc="-25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direction</a:t>
            </a:r>
            <a:r>
              <a:rPr dirty="0" sz="1000" spc="-30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of</a:t>
            </a:r>
            <a:r>
              <a:rPr dirty="0" sz="1000" spc="-25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an</a:t>
            </a:r>
            <a:r>
              <a:rPr dirty="0" sz="1000" spc="-25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airborne</a:t>
            </a:r>
            <a:r>
              <a:rPr dirty="0" sz="1000" spc="-25">
                <a:latin typeface="Times New Roman"/>
                <a:cs typeface="Times New Roman"/>
              </a:rPr>
              <a:t> </a:t>
            </a:r>
            <a:r>
              <a:rPr dirty="0" sz="1000" spc="-10">
                <a:latin typeface="Times New Roman"/>
                <a:cs typeface="Times New Roman"/>
              </a:rPr>
              <a:t>platform.</a:t>
            </a:r>
            <a:endParaRPr sz="1000">
              <a:latin typeface="Times New Roman"/>
              <a:cs typeface="Times New Roman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51676" y="646396"/>
            <a:ext cx="466090" cy="100266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algn="ctr" marL="12065" marR="5080" indent="-635">
              <a:lnSpc>
                <a:spcPts val="700"/>
              </a:lnSpc>
              <a:spcBef>
                <a:spcPts val="135"/>
              </a:spcBef>
            </a:pPr>
            <a:r>
              <a:rPr dirty="0" sz="60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Enhancing</a:t>
            </a:r>
            <a:r>
              <a:rPr dirty="0" sz="600" spc="-5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 </a:t>
            </a:r>
            <a:r>
              <a:rPr dirty="0" sz="600" spc="-25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3D</a:t>
            </a:r>
            <a:r>
              <a:rPr dirty="0" sz="600" spc="50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 </a:t>
            </a:r>
            <a:r>
              <a:rPr dirty="0" sz="60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Point</a:t>
            </a:r>
            <a:r>
              <a:rPr dirty="0" sz="600" spc="-2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 </a:t>
            </a:r>
            <a:r>
              <a:rPr dirty="0" sz="600" spc="-1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Cloud</a:t>
            </a:r>
            <a:r>
              <a:rPr dirty="0" sz="600" spc="50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 </a:t>
            </a:r>
            <a:r>
              <a:rPr dirty="0" sz="600" spc="-1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Classification</a:t>
            </a:r>
            <a:r>
              <a:rPr dirty="0" sz="600" spc="50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 </a:t>
            </a:r>
            <a:r>
              <a:rPr dirty="0" sz="60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with</a:t>
            </a:r>
            <a:r>
              <a:rPr dirty="0" sz="600" spc="-5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 </a:t>
            </a:r>
            <a:r>
              <a:rPr dirty="0" sz="600" spc="-1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Measure-</a:t>
            </a:r>
            <a:r>
              <a:rPr dirty="0" sz="600" spc="50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 </a:t>
            </a:r>
            <a:r>
              <a:rPr dirty="0" sz="600" spc="-1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Theoretic</a:t>
            </a:r>
            <a:r>
              <a:rPr dirty="0" sz="600" spc="50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 </a:t>
            </a:r>
            <a:r>
              <a:rPr dirty="0" sz="600" spc="-1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Features:</a:t>
            </a:r>
            <a:r>
              <a:rPr dirty="0" sz="600" spc="50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 </a:t>
            </a:r>
            <a:r>
              <a:rPr dirty="0" sz="600" spc="-1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Integrating</a:t>
            </a:r>
            <a:r>
              <a:rPr dirty="0" sz="600" spc="50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 </a:t>
            </a:r>
            <a:r>
              <a:rPr dirty="0" sz="600" spc="-1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Product</a:t>
            </a:r>
            <a:r>
              <a:rPr dirty="0" sz="600" spc="50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 </a:t>
            </a:r>
            <a:r>
              <a:rPr dirty="0" sz="600" spc="-1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Coefficients</a:t>
            </a:r>
            <a:r>
              <a:rPr dirty="0" sz="600" spc="50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 </a:t>
            </a:r>
            <a:r>
              <a:rPr dirty="0" sz="60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into</a:t>
            </a:r>
            <a:r>
              <a:rPr dirty="0" sz="600" spc="-5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 </a:t>
            </a:r>
            <a:r>
              <a:rPr dirty="0" sz="600" spc="-1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LiDAR</a:t>
            </a:r>
            <a:r>
              <a:rPr dirty="0" sz="600" spc="50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 </a:t>
            </a:r>
            <a:r>
              <a:rPr dirty="0" sz="600" spc="-1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Analysis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3" name="object 3" descr=""/>
          <p:cNvSpPr/>
          <p:nvPr/>
        </p:nvSpPr>
        <p:spPr>
          <a:xfrm>
            <a:off x="0" y="0"/>
            <a:ext cx="4608195" cy="569595"/>
          </a:xfrm>
          <a:custGeom>
            <a:avLst/>
            <a:gdLst/>
            <a:ahLst/>
            <a:cxnLst/>
            <a:rect l="l" t="t" r="r" b="b"/>
            <a:pathLst>
              <a:path w="4608195" h="569595">
                <a:moveTo>
                  <a:pt x="4608004" y="0"/>
                </a:moveTo>
                <a:lnTo>
                  <a:pt x="0" y="0"/>
                </a:lnTo>
                <a:lnTo>
                  <a:pt x="0" y="569366"/>
                </a:lnTo>
                <a:lnTo>
                  <a:pt x="4608004" y="569366"/>
                </a:lnTo>
                <a:lnTo>
                  <a:pt x="460800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1013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How</a:t>
            </a:r>
            <a:r>
              <a:rPr dirty="0" spc="45"/>
              <a:t> </a:t>
            </a:r>
            <a:r>
              <a:rPr dirty="0"/>
              <a:t>to</a:t>
            </a:r>
            <a:r>
              <a:rPr dirty="0" spc="50"/>
              <a:t> </a:t>
            </a:r>
            <a:r>
              <a:rPr dirty="0"/>
              <a:t>compute</a:t>
            </a:r>
            <a:r>
              <a:rPr dirty="0" spc="45"/>
              <a:t> </a:t>
            </a:r>
            <a:r>
              <a:rPr dirty="0"/>
              <a:t>product</a:t>
            </a:r>
            <a:r>
              <a:rPr dirty="0" spc="50"/>
              <a:t> </a:t>
            </a:r>
            <a:r>
              <a:rPr dirty="0"/>
              <a:t>coefficients</a:t>
            </a:r>
            <a:r>
              <a:rPr dirty="0" spc="50"/>
              <a:t> </a:t>
            </a:r>
            <a:r>
              <a:rPr dirty="0"/>
              <a:t>for</a:t>
            </a:r>
            <a:r>
              <a:rPr dirty="0" spc="45"/>
              <a:t> </a:t>
            </a:r>
            <a:r>
              <a:rPr dirty="0" spc="-10"/>
              <a:t>Lidar?</a:t>
            </a:r>
          </a:p>
        </p:txBody>
      </p:sp>
      <p:sp>
        <p:nvSpPr>
          <p:cNvPr id="5" name="object 5" descr=""/>
          <p:cNvSpPr txBox="1"/>
          <p:nvPr/>
        </p:nvSpPr>
        <p:spPr>
          <a:xfrm>
            <a:off x="736663" y="624826"/>
            <a:ext cx="3350895" cy="36385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marL="12700" marR="5080">
              <a:lnSpc>
                <a:spcPct val="102600"/>
              </a:lnSpc>
              <a:spcBef>
                <a:spcPts val="55"/>
              </a:spcBef>
            </a:pPr>
            <a:r>
              <a:rPr dirty="0" sz="1100">
                <a:latin typeface="Times New Roman"/>
                <a:cs typeface="Times New Roman"/>
              </a:rPr>
              <a:t>Put</a:t>
            </a:r>
            <a:r>
              <a:rPr dirty="0" sz="1100" spc="-25">
                <a:latin typeface="Times New Roman"/>
                <a:cs typeface="Times New Roman"/>
              </a:rPr>
              <a:t> </a:t>
            </a:r>
            <a:r>
              <a:rPr dirty="0" sz="1100">
                <a:latin typeface="Times New Roman"/>
                <a:cs typeface="Times New Roman"/>
              </a:rPr>
              <a:t>the</a:t>
            </a:r>
            <a:r>
              <a:rPr dirty="0" sz="1100" spc="-20">
                <a:latin typeface="Times New Roman"/>
                <a:cs typeface="Times New Roman"/>
              </a:rPr>
              <a:t> </a:t>
            </a:r>
            <a:r>
              <a:rPr dirty="0" sz="1100">
                <a:latin typeface="Times New Roman"/>
                <a:cs typeface="Times New Roman"/>
              </a:rPr>
              <a:t>3D</a:t>
            </a:r>
            <a:r>
              <a:rPr dirty="0" sz="1100" spc="-25">
                <a:latin typeface="Times New Roman"/>
                <a:cs typeface="Times New Roman"/>
              </a:rPr>
              <a:t> </a:t>
            </a:r>
            <a:r>
              <a:rPr dirty="0" sz="1100">
                <a:latin typeface="Times New Roman"/>
                <a:cs typeface="Times New Roman"/>
              </a:rPr>
              <a:t>point</a:t>
            </a:r>
            <a:r>
              <a:rPr dirty="0" sz="1100" spc="-20">
                <a:latin typeface="Times New Roman"/>
                <a:cs typeface="Times New Roman"/>
              </a:rPr>
              <a:t> </a:t>
            </a:r>
            <a:r>
              <a:rPr dirty="0" sz="1100">
                <a:latin typeface="Times New Roman"/>
                <a:cs typeface="Times New Roman"/>
              </a:rPr>
              <a:t>cloud</a:t>
            </a:r>
            <a:r>
              <a:rPr dirty="0" sz="1100" spc="-25">
                <a:latin typeface="Times New Roman"/>
                <a:cs typeface="Times New Roman"/>
              </a:rPr>
              <a:t> </a:t>
            </a:r>
            <a:r>
              <a:rPr dirty="0" sz="1100">
                <a:latin typeface="Times New Roman"/>
                <a:cs typeface="Times New Roman"/>
              </a:rPr>
              <a:t>in</a:t>
            </a:r>
            <a:r>
              <a:rPr dirty="0" sz="1100" spc="-20">
                <a:latin typeface="Times New Roman"/>
                <a:cs typeface="Times New Roman"/>
              </a:rPr>
              <a:t> </a:t>
            </a:r>
            <a:r>
              <a:rPr dirty="0" sz="1100">
                <a:latin typeface="Times New Roman"/>
                <a:cs typeface="Times New Roman"/>
              </a:rPr>
              <a:t>the</a:t>
            </a:r>
            <a:r>
              <a:rPr dirty="0" sz="1100" spc="-20">
                <a:latin typeface="Times New Roman"/>
                <a:cs typeface="Times New Roman"/>
              </a:rPr>
              <a:t> </a:t>
            </a:r>
            <a:r>
              <a:rPr dirty="0" sz="1100">
                <a:latin typeface="Times New Roman"/>
                <a:cs typeface="Times New Roman"/>
              </a:rPr>
              <a:t>unit</a:t>
            </a:r>
            <a:r>
              <a:rPr dirty="0" sz="1100" spc="-25">
                <a:latin typeface="Times New Roman"/>
                <a:cs typeface="Times New Roman"/>
              </a:rPr>
              <a:t> </a:t>
            </a:r>
            <a:r>
              <a:rPr dirty="0" sz="1100">
                <a:latin typeface="Times New Roman"/>
                <a:cs typeface="Times New Roman"/>
              </a:rPr>
              <a:t>cube</a:t>
            </a:r>
            <a:r>
              <a:rPr dirty="0" sz="1100" spc="-20">
                <a:latin typeface="Times New Roman"/>
                <a:cs typeface="Times New Roman"/>
              </a:rPr>
              <a:t> </a:t>
            </a:r>
            <a:r>
              <a:rPr dirty="0" sz="1100">
                <a:latin typeface="Times New Roman"/>
                <a:cs typeface="Times New Roman"/>
              </a:rPr>
              <a:t>and</a:t>
            </a:r>
            <a:r>
              <a:rPr dirty="0" sz="1100" spc="-25">
                <a:latin typeface="Times New Roman"/>
                <a:cs typeface="Times New Roman"/>
              </a:rPr>
              <a:t> </a:t>
            </a:r>
            <a:r>
              <a:rPr dirty="0" sz="1100">
                <a:latin typeface="Times New Roman"/>
                <a:cs typeface="Times New Roman"/>
              </a:rPr>
              <a:t>use</a:t>
            </a:r>
            <a:r>
              <a:rPr dirty="0" sz="1100" spc="-20">
                <a:latin typeface="Times New Roman"/>
                <a:cs typeface="Times New Roman"/>
              </a:rPr>
              <a:t> </a:t>
            </a:r>
            <a:r>
              <a:rPr dirty="0" sz="1100">
                <a:latin typeface="Times New Roman"/>
                <a:cs typeface="Times New Roman"/>
              </a:rPr>
              <a:t>the</a:t>
            </a:r>
            <a:r>
              <a:rPr dirty="0" sz="1100" spc="-25">
                <a:latin typeface="Times New Roman"/>
                <a:cs typeface="Times New Roman"/>
              </a:rPr>
              <a:t> </a:t>
            </a:r>
            <a:r>
              <a:rPr dirty="0" sz="1100" spc="-10">
                <a:latin typeface="Times New Roman"/>
                <a:cs typeface="Times New Roman"/>
              </a:rPr>
              <a:t>counting measure...</a:t>
            </a:r>
            <a:endParaRPr sz="1100">
              <a:latin typeface="Times New Roman"/>
              <a:cs typeface="Times New Roman"/>
            </a:endParaRPr>
          </a:p>
        </p:txBody>
      </p:sp>
      <p:pic>
        <p:nvPicPr>
          <p:cNvPr id="6" name="object 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49363" y="962368"/>
            <a:ext cx="3155061" cy="2461641"/>
          </a:xfrm>
          <a:prstGeom prst="rect">
            <a:avLst/>
          </a:prstGeom>
        </p:spPr>
      </p:pic>
    </p:spTree>
  </p:cSld>
  <p:clrMapOvr>
    <a:masterClrMapping/>
  </p:clrMapOvr>
  <p:transition spd="fast">
    <p:cut thruBlk="0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51676" y="646396"/>
            <a:ext cx="466090" cy="100266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algn="ctr" marL="12065" marR="5080" indent="-635">
              <a:lnSpc>
                <a:spcPts val="700"/>
              </a:lnSpc>
              <a:spcBef>
                <a:spcPts val="135"/>
              </a:spcBef>
            </a:pPr>
            <a:r>
              <a:rPr dirty="0" sz="60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Enhancing</a:t>
            </a:r>
            <a:r>
              <a:rPr dirty="0" sz="600" spc="-5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 </a:t>
            </a:r>
            <a:r>
              <a:rPr dirty="0" sz="600" spc="-25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3D</a:t>
            </a:r>
            <a:r>
              <a:rPr dirty="0" sz="600" spc="50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 </a:t>
            </a:r>
            <a:r>
              <a:rPr dirty="0" sz="60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Point</a:t>
            </a:r>
            <a:r>
              <a:rPr dirty="0" sz="600" spc="-2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 </a:t>
            </a:r>
            <a:r>
              <a:rPr dirty="0" sz="600" spc="-1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Cloud</a:t>
            </a:r>
            <a:r>
              <a:rPr dirty="0" sz="600" spc="50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 </a:t>
            </a:r>
            <a:r>
              <a:rPr dirty="0" sz="600" spc="-1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Classification</a:t>
            </a:r>
            <a:r>
              <a:rPr dirty="0" sz="600" spc="50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 </a:t>
            </a:r>
            <a:r>
              <a:rPr dirty="0" sz="60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with</a:t>
            </a:r>
            <a:r>
              <a:rPr dirty="0" sz="600" spc="-5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 </a:t>
            </a:r>
            <a:r>
              <a:rPr dirty="0" sz="600" spc="-1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Measure-</a:t>
            </a:r>
            <a:r>
              <a:rPr dirty="0" sz="600" spc="50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 </a:t>
            </a:r>
            <a:r>
              <a:rPr dirty="0" sz="600" spc="-1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Theoretic</a:t>
            </a:r>
            <a:r>
              <a:rPr dirty="0" sz="600" spc="50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 </a:t>
            </a:r>
            <a:r>
              <a:rPr dirty="0" sz="600" spc="-1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Features:</a:t>
            </a:r>
            <a:r>
              <a:rPr dirty="0" sz="600" spc="50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 </a:t>
            </a:r>
            <a:r>
              <a:rPr dirty="0" sz="600" spc="-1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Integrating</a:t>
            </a:r>
            <a:r>
              <a:rPr dirty="0" sz="600" spc="50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 </a:t>
            </a:r>
            <a:r>
              <a:rPr dirty="0" sz="600" spc="-1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Product</a:t>
            </a:r>
            <a:r>
              <a:rPr dirty="0" sz="600" spc="50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 </a:t>
            </a:r>
            <a:r>
              <a:rPr dirty="0" sz="600" spc="-1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Coefficients</a:t>
            </a:r>
            <a:r>
              <a:rPr dirty="0" sz="600" spc="50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 </a:t>
            </a:r>
            <a:r>
              <a:rPr dirty="0" sz="60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into</a:t>
            </a:r>
            <a:r>
              <a:rPr dirty="0" sz="600" spc="-5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 </a:t>
            </a:r>
            <a:r>
              <a:rPr dirty="0" sz="600" spc="-1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LiDAR</a:t>
            </a:r>
            <a:r>
              <a:rPr dirty="0" sz="600" spc="50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 </a:t>
            </a:r>
            <a:r>
              <a:rPr dirty="0" sz="600" spc="-1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Analysis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3" name="object 3" descr=""/>
          <p:cNvSpPr/>
          <p:nvPr/>
        </p:nvSpPr>
        <p:spPr>
          <a:xfrm>
            <a:off x="0" y="0"/>
            <a:ext cx="4608195" cy="569595"/>
          </a:xfrm>
          <a:custGeom>
            <a:avLst/>
            <a:gdLst/>
            <a:ahLst/>
            <a:cxnLst/>
            <a:rect l="l" t="t" r="r" b="b"/>
            <a:pathLst>
              <a:path w="4608195" h="569595">
                <a:moveTo>
                  <a:pt x="4608004" y="0"/>
                </a:moveTo>
                <a:lnTo>
                  <a:pt x="0" y="0"/>
                </a:lnTo>
                <a:lnTo>
                  <a:pt x="0" y="569366"/>
                </a:lnTo>
                <a:lnTo>
                  <a:pt x="4608004" y="569366"/>
                </a:lnTo>
                <a:lnTo>
                  <a:pt x="460800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1013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Binary</a:t>
            </a:r>
            <a:r>
              <a:rPr dirty="0" spc="80"/>
              <a:t> </a:t>
            </a:r>
            <a:r>
              <a:rPr dirty="0" spc="-20"/>
              <a:t>tree</a:t>
            </a:r>
          </a:p>
        </p:txBody>
      </p:sp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91273" y="1042530"/>
            <a:ext cx="3223260" cy="1870710"/>
          </a:xfrm>
          <a:prstGeom prst="rect">
            <a:avLst/>
          </a:prstGeom>
        </p:spPr>
      </p:pic>
    </p:spTree>
  </p:cSld>
  <p:clrMapOvr>
    <a:masterClrMapping/>
  </p:clrMapOvr>
  <p:transition spd="fast">
    <p:cut thruBlk="0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51676" y="646396"/>
            <a:ext cx="466090" cy="100266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algn="ctr" marL="12065" marR="5080" indent="-635">
              <a:lnSpc>
                <a:spcPts val="700"/>
              </a:lnSpc>
              <a:spcBef>
                <a:spcPts val="135"/>
              </a:spcBef>
            </a:pPr>
            <a:r>
              <a:rPr dirty="0" sz="60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Enhancing</a:t>
            </a:r>
            <a:r>
              <a:rPr dirty="0" sz="600" spc="-5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 </a:t>
            </a:r>
            <a:r>
              <a:rPr dirty="0" sz="600" spc="-25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3D</a:t>
            </a:r>
            <a:r>
              <a:rPr dirty="0" sz="600" spc="50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 </a:t>
            </a:r>
            <a:r>
              <a:rPr dirty="0" sz="60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Point</a:t>
            </a:r>
            <a:r>
              <a:rPr dirty="0" sz="600" spc="-2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 </a:t>
            </a:r>
            <a:r>
              <a:rPr dirty="0" sz="600" spc="-1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Cloud</a:t>
            </a:r>
            <a:r>
              <a:rPr dirty="0" sz="600" spc="50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 </a:t>
            </a:r>
            <a:r>
              <a:rPr dirty="0" sz="600" spc="-1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Classification</a:t>
            </a:r>
            <a:r>
              <a:rPr dirty="0" sz="600" spc="50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 </a:t>
            </a:r>
            <a:r>
              <a:rPr dirty="0" sz="60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with</a:t>
            </a:r>
            <a:r>
              <a:rPr dirty="0" sz="600" spc="-5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 </a:t>
            </a:r>
            <a:r>
              <a:rPr dirty="0" sz="600" spc="-1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Measure-</a:t>
            </a:r>
            <a:r>
              <a:rPr dirty="0" sz="600" spc="50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 </a:t>
            </a:r>
            <a:r>
              <a:rPr dirty="0" sz="600" spc="-1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Theoretic</a:t>
            </a:r>
            <a:r>
              <a:rPr dirty="0" sz="600" spc="50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 </a:t>
            </a:r>
            <a:r>
              <a:rPr dirty="0" sz="600" spc="-1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Features:</a:t>
            </a:r>
            <a:r>
              <a:rPr dirty="0" sz="600" spc="50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 </a:t>
            </a:r>
            <a:r>
              <a:rPr dirty="0" sz="600" spc="-1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Integrating</a:t>
            </a:r>
            <a:r>
              <a:rPr dirty="0" sz="600" spc="50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 </a:t>
            </a:r>
            <a:r>
              <a:rPr dirty="0" sz="600" spc="-1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Product</a:t>
            </a:r>
            <a:r>
              <a:rPr dirty="0" sz="600" spc="50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 </a:t>
            </a:r>
            <a:r>
              <a:rPr dirty="0" sz="600" spc="-1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Coefficients</a:t>
            </a:r>
            <a:r>
              <a:rPr dirty="0" sz="600" spc="50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 </a:t>
            </a:r>
            <a:r>
              <a:rPr dirty="0" sz="60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into</a:t>
            </a:r>
            <a:r>
              <a:rPr dirty="0" sz="600" spc="-5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 </a:t>
            </a:r>
            <a:r>
              <a:rPr dirty="0" sz="600" spc="-1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LiDAR</a:t>
            </a:r>
            <a:r>
              <a:rPr dirty="0" sz="600" spc="50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 </a:t>
            </a:r>
            <a:r>
              <a:rPr dirty="0" sz="600" spc="-1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Analysis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3" name="object 3" descr=""/>
          <p:cNvSpPr/>
          <p:nvPr/>
        </p:nvSpPr>
        <p:spPr>
          <a:xfrm>
            <a:off x="0" y="0"/>
            <a:ext cx="4608195" cy="569595"/>
          </a:xfrm>
          <a:custGeom>
            <a:avLst/>
            <a:gdLst/>
            <a:ahLst/>
            <a:cxnLst/>
            <a:rect l="l" t="t" r="r" b="b"/>
            <a:pathLst>
              <a:path w="4608195" h="569595">
                <a:moveTo>
                  <a:pt x="4608004" y="0"/>
                </a:moveTo>
                <a:lnTo>
                  <a:pt x="0" y="0"/>
                </a:lnTo>
                <a:lnTo>
                  <a:pt x="0" y="569366"/>
                </a:lnTo>
                <a:lnTo>
                  <a:pt x="4608004" y="569366"/>
                </a:lnTo>
                <a:lnTo>
                  <a:pt x="460800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540" rIns="0" bIns="0" rtlCol="0" vert="horz">
            <a:spAutoFit/>
          </a:bodyPr>
          <a:lstStyle/>
          <a:p>
            <a:pPr marL="12700" marR="5080">
              <a:lnSpc>
                <a:spcPct val="106700"/>
              </a:lnSpc>
              <a:spcBef>
                <a:spcPts val="20"/>
              </a:spcBef>
            </a:pPr>
            <a:r>
              <a:rPr dirty="0"/>
              <a:t>Computing</a:t>
            </a:r>
            <a:r>
              <a:rPr dirty="0" spc="65"/>
              <a:t> </a:t>
            </a:r>
            <a:r>
              <a:rPr dirty="0"/>
              <a:t>product</a:t>
            </a:r>
            <a:r>
              <a:rPr dirty="0" spc="70"/>
              <a:t> </a:t>
            </a:r>
            <a:r>
              <a:rPr dirty="0"/>
              <a:t>coefficients</a:t>
            </a:r>
            <a:r>
              <a:rPr dirty="0" spc="65"/>
              <a:t> </a:t>
            </a:r>
            <a:r>
              <a:rPr dirty="0"/>
              <a:t>on</a:t>
            </a:r>
            <a:r>
              <a:rPr dirty="0" spc="70"/>
              <a:t> </a:t>
            </a:r>
            <a:r>
              <a:rPr dirty="0"/>
              <a:t>points</a:t>
            </a:r>
            <a:r>
              <a:rPr dirty="0" spc="70"/>
              <a:t> </a:t>
            </a:r>
            <a:r>
              <a:rPr dirty="0" spc="-10"/>
              <a:t>inside spheres</a:t>
            </a:r>
          </a:p>
        </p:txBody>
      </p:sp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94143" y="1194930"/>
            <a:ext cx="3223260" cy="1455419"/>
          </a:xfrm>
          <a:prstGeom prst="rect">
            <a:avLst/>
          </a:prstGeom>
        </p:spPr>
      </p:pic>
    </p:spTree>
  </p:cSld>
  <p:clrMapOvr>
    <a:masterClrMapping/>
  </p:clrMapOvr>
  <p:transition spd="fast">
    <p:cut thruBlk="0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51676" y="646396"/>
            <a:ext cx="466090" cy="100266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algn="ctr" marL="12065" marR="5080" indent="-635">
              <a:lnSpc>
                <a:spcPts val="700"/>
              </a:lnSpc>
              <a:spcBef>
                <a:spcPts val="135"/>
              </a:spcBef>
            </a:pPr>
            <a:r>
              <a:rPr dirty="0" sz="60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Enhancing</a:t>
            </a:r>
            <a:r>
              <a:rPr dirty="0" sz="600" spc="-5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 </a:t>
            </a:r>
            <a:r>
              <a:rPr dirty="0" sz="600" spc="-25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3D</a:t>
            </a:r>
            <a:r>
              <a:rPr dirty="0" sz="600" spc="50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 </a:t>
            </a:r>
            <a:r>
              <a:rPr dirty="0" sz="60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Point</a:t>
            </a:r>
            <a:r>
              <a:rPr dirty="0" sz="600" spc="-2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 </a:t>
            </a:r>
            <a:r>
              <a:rPr dirty="0" sz="600" spc="-1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Cloud</a:t>
            </a:r>
            <a:r>
              <a:rPr dirty="0" sz="600" spc="50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 </a:t>
            </a:r>
            <a:r>
              <a:rPr dirty="0" sz="600" spc="-1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Classification</a:t>
            </a:r>
            <a:r>
              <a:rPr dirty="0" sz="600" spc="50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 </a:t>
            </a:r>
            <a:r>
              <a:rPr dirty="0" sz="60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with</a:t>
            </a:r>
            <a:r>
              <a:rPr dirty="0" sz="600" spc="-5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 </a:t>
            </a:r>
            <a:r>
              <a:rPr dirty="0" sz="600" spc="-1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Measure-</a:t>
            </a:r>
            <a:r>
              <a:rPr dirty="0" sz="600" spc="50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 </a:t>
            </a:r>
            <a:r>
              <a:rPr dirty="0" sz="600" spc="-1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Theoretic</a:t>
            </a:r>
            <a:r>
              <a:rPr dirty="0" sz="600" spc="50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 </a:t>
            </a:r>
            <a:r>
              <a:rPr dirty="0" sz="600" spc="-1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Features:</a:t>
            </a:r>
            <a:r>
              <a:rPr dirty="0" sz="600" spc="50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 </a:t>
            </a:r>
            <a:r>
              <a:rPr dirty="0" sz="600" spc="-1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Integrating</a:t>
            </a:r>
            <a:r>
              <a:rPr dirty="0" sz="600" spc="50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 </a:t>
            </a:r>
            <a:r>
              <a:rPr dirty="0" sz="600" spc="-1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Product</a:t>
            </a:r>
            <a:r>
              <a:rPr dirty="0" sz="600" spc="50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 </a:t>
            </a:r>
            <a:r>
              <a:rPr dirty="0" sz="600" spc="-1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Coefficients</a:t>
            </a:r>
            <a:r>
              <a:rPr dirty="0" sz="600" spc="50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 </a:t>
            </a:r>
            <a:r>
              <a:rPr dirty="0" sz="60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into</a:t>
            </a:r>
            <a:r>
              <a:rPr dirty="0" sz="600" spc="-5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 </a:t>
            </a:r>
            <a:r>
              <a:rPr dirty="0" sz="600" spc="-1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LiDAR</a:t>
            </a:r>
            <a:r>
              <a:rPr dirty="0" sz="600" spc="50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 </a:t>
            </a:r>
            <a:r>
              <a:rPr dirty="0" sz="600" spc="-1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Analysis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3" name="object 3" descr=""/>
          <p:cNvSpPr/>
          <p:nvPr/>
        </p:nvSpPr>
        <p:spPr>
          <a:xfrm>
            <a:off x="0" y="0"/>
            <a:ext cx="4608195" cy="569595"/>
          </a:xfrm>
          <a:custGeom>
            <a:avLst/>
            <a:gdLst/>
            <a:ahLst/>
            <a:cxnLst/>
            <a:rect l="l" t="t" r="r" b="b"/>
            <a:pathLst>
              <a:path w="4608195" h="569595">
                <a:moveTo>
                  <a:pt x="4608004" y="0"/>
                </a:moveTo>
                <a:lnTo>
                  <a:pt x="0" y="0"/>
                </a:lnTo>
                <a:lnTo>
                  <a:pt x="0" y="569366"/>
                </a:lnTo>
                <a:lnTo>
                  <a:pt x="4608004" y="569366"/>
                </a:lnTo>
                <a:lnTo>
                  <a:pt x="460800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540" rIns="0" bIns="0" rtlCol="0" vert="horz">
            <a:spAutoFit/>
          </a:bodyPr>
          <a:lstStyle/>
          <a:p>
            <a:pPr marL="12700" marR="5080">
              <a:lnSpc>
                <a:spcPct val="106700"/>
              </a:lnSpc>
              <a:spcBef>
                <a:spcPts val="20"/>
              </a:spcBef>
            </a:pPr>
            <a:r>
              <a:rPr dirty="0"/>
              <a:t>F1</a:t>
            </a:r>
            <a:r>
              <a:rPr dirty="0" spc="60"/>
              <a:t> </a:t>
            </a:r>
            <a:r>
              <a:rPr dirty="0"/>
              <a:t>scores:</a:t>
            </a:r>
            <a:r>
              <a:rPr dirty="0" spc="160"/>
              <a:t> </a:t>
            </a:r>
            <a:r>
              <a:rPr dirty="0"/>
              <a:t>Original</a:t>
            </a:r>
            <a:r>
              <a:rPr dirty="0" spc="60"/>
              <a:t> </a:t>
            </a:r>
            <a:r>
              <a:rPr dirty="0"/>
              <a:t>data</a:t>
            </a:r>
            <a:r>
              <a:rPr dirty="0" spc="60"/>
              <a:t> </a:t>
            </a:r>
            <a:r>
              <a:rPr dirty="0"/>
              <a:t>vs.</a:t>
            </a:r>
            <a:r>
              <a:rPr dirty="0" spc="160"/>
              <a:t> </a:t>
            </a:r>
            <a:r>
              <a:rPr dirty="0"/>
              <a:t>Adding</a:t>
            </a:r>
            <a:r>
              <a:rPr dirty="0" spc="60"/>
              <a:t> </a:t>
            </a:r>
            <a:r>
              <a:rPr dirty="0" spc="-10"/>
              <a:t>product coefficients</a:t>
            </a:r>
          </a:p>
        </p:txBody>
      </p:sp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10323" y="1461630"/>
            <a:ext cx="3219450" cy="628650"/>
          </a:xfrm>
          <a:prstGeom prst="rect">
            <a:avLst/>
          </a:prstGeom>
        </p:spPr>
      </p:pic>
    </p:spTree>
  </p:cSld>
  <p:clrMapOvr>
    <a:masterClrMapping/>
  </p:clrMapOvr>
  <p:transition spd="fast">
    <p:cut thruBlk="0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51676" y="646396"/>
            <a:ext cx="466090" cy="100266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algn="ctr" marL="12065" marR="5080" indent="-635">
              <a:lnSpc>
                <a:spcPts val="700"/>
              </a:lnSpc>
              <a:spcBef>
                <a:spcPts val="135"/>
              </a:spcBef>
            </a:pPr>
            <a:r>
              <a:rPr dirty="0" sz="60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Enhancing</a:t>
            </a:r>
            <a:r>
              <a:rPr dirty="0" sz="600" spc="-5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 </a:t>
            </a:r>
            <a:r>
              <a:rPr dirty="0" sz="600" spc="-25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3D</a:t>
            </a:r>
            <a:r>
              <a:rPr dirty="0" sz="600" spc="50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 </a:t>
            </a:r>
            <a:r>
              <a:rPr dirty="0" sz="60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Point</a:t>
            </a:r>
            <a:r>
              <a:rPr dirty="0" sz="600" spc="-2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 </a:t>
            </a:r>
            <a:r>
              <a:rPr dirty="0" sz="600" spc="-1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Cloud</a:t>
            </a:r>
            <a:r>
              <a:rPr dirty="0" sz="600" spc="50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 </a:t>
            </a:r>
            <a:r>
              <a:rPr dirty="0" sz="600" spc="-1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Classification</a:t>
            </a:r>
            <a:r>
              <a:rPr dirty="0" sz="600" spc="50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 </a:t>
            </a:r>
            <a:r>
              <a:rPr dirty="0" sz="60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with</a:t>
            </a:r>
            <a:r>
              <a:rPr dirty="0" sz="600" spc="-5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 </a:t>
            </a:r>
            <a:r>
              <a:rPr dirty="0" sz="600" spc="-1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Measure-</a:t>
            </a:r>
            <a:r>
              <a:rPr dirty="0" sz="600" spc="50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 </a:t>
            </a:r>
            <a:r>
              <a:rPr dirty="0" sz="600" spc="-1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Theoretic</a:t>
            </a:r>
            <a:r>
              <a:rPr dirty="0" sz="600" spc="50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 </a:t>
            </a:r>
            <a:r>
              <a:rPr dirty="0" sz="600" spc="-1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Features:</a:t>
            </a:r>
            <a:r>
              <a:rPr dirty="0" sz="600" spc="50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 </a:t>
            </a:r>
            <a:r>
              <a:rPr dirty="0" sz="600" spc="-1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Integrating</a:t>
            </a:r>
            <a:r>
              <a:rPr dirty="0" sz="600" spc="50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 </a:t>
            </a:r>
            <a:r>
              <a:rPr dirty="0" sz="600" spc="-1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Product</a:t>
            </a:r>
            <a:r>
              <a:rPr dirty="0" sz="600" spc="50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 </a:t>
            </a:r>
            <a:r>
              <a:rPr dirty="0" sz="600" spc="-1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Coefficients</a:t>
            </a:r>
            <a:r>
              <a:rPr dirty="0" sz="600" spc="50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 </a:t>
            </a:r>
            <a:r>
              <a:rPr dirty="0" sz="60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into</a:t>
            </a:r>
            <a:r>
              <a:rPr dirty="0" sz="600" spc="-5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 </a:t>
            </a:r>
            <a:r>
              <a:rPr dirty="0" sz="600" spc="-1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LiDAR</a:t>
            </a:r>
            <a:r>
              <a:rPr dirty="0" sz="600" spc="50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 </a:t>
            </a:r>
            <a:r>
              <a:rPr dirty="0" sz="600" spc="-1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Analysis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3" name="object 3" descr=""/>
          <p:cNvSpPr/>
          <p:nvPr/>
        </p:nvSpPr>
        <p:spPr>
          <a:xfrm>
            <a:off x="0" y="0"/>
            <a:ext cx="4608195" cy="569595"/>
          </a:xfrm>
          <a:custGeom>
            <a:avLst/>
            <a:gdLst/>
            <a:ahLst/>
            <a:cxnLst/>
            <a:rect l="l" t="t" r="r" b="b"/>
            <a:pathLst>
              <a:path w="4608195" h="569595">
                <a:moveTo>
                  <a:pt x="4608004" y="0"/>
                </a:moveTo>
                <a:lnTo>
                  <a:pt x="0" y="0"/>
                </a:lnTo>
                <a:lnTo>
                  <a:pt x="0" y="569366"/>
                </a:lnTo>
                <a:lnTo>
                  <a:pt x="4608004" y="569366"/>
                </a:lnTo>
                <a:lnTo>
                  <a:pt x="460800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540" rIns="0" bIns="0" rtlCol="0" vert="horz">
            <a:spAutoFit/>
          </a:bodyPr>
          <a:lstStyle/>
          <a:p>
            <a:pPr marL="12700" marR="5080">
              <a:lnSpc>
                <a:spcPct val="106700"/>
              </a:lnSpc>
              <a:spcBef>
                <a:spcPts val="20"/>
              </a:spcBef>
            </a:pPr>
            <a:r>
              <a:rPr dirty="0"/>
              <a:t>F1</a:t>
            </a:r>
            <a:r>
              <a:rPr dirty="0" spc="70"/>
              <a:t> </a:t>
            </a:r>
            <a:r>
              <a:rPr dirty="0"/>
              <a:t>scores:</a:t>
            </a:r>
            <a:r>
              <a:rPr dirty="0" spc="170"/>
              <a:t> </a:t>
            </a:r>
            <a:r>
              <a:rPr dirty="0"/>
              <a:t>Performing</a:t>
            </a:r>
            <a:r>
              <a:rPr dirty="0" spc="75"/>
              <a:t> </a:t>
            </a:r>
            <a:r>
              <a:rPr dirty="0"/>
              <a:t>PCA</a:t>
            </a:r>
            <a:r>
              <a:rPr dirty="0" spc="70"/>
              <a:t> </a:t>
            </a:r>
            <a:r>
              <a:rPr dirty="0"/>
              <a:t>after</a:t>
            </a:r>
            <a:r>
              <a:rPr dirty="0" spc="75"/>
              <a:t> </a:t>
            </a:r>
            <a:r>
              <a:rPr dirty="0"/>
              <a:t>adding</a:t>
            </a:r>
            <a:r>
              <a:rPr dirty="0" spc="70"/>
              <a:t> </a:t>
            </a:r>
            <a:r>
              <a:rPr dirty="0" spc="-10"/>
              <a:t>product </a:t>
            </a:r>
            <a:r>
              <a:rPr dirty="0"/>
              <a:t>coefficient</a:t>
            </a:r>
            <a:r>
              <a:rPr dirty="0" spc="10"/>
              <a:t> </a:t>
            </a:r>
            <a:r>
              <a:rPr dirty="0" spc="-10"/>
              <a:t>features</a:t>
            </a:r>
          </a:p>
        </p:txBody>
      </p:sp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83653" y="1338186"/>
            <a:ext cx="3219449" cy="1104900"/>
          </a:xfrm>
          <a:prstGeom prst="rect">
            <a:avLst/>
          </a:prstGeom>
        </p:spPr>
      </p:pic>
    </p:spTree>
  </p:cSld>
  <p:clrMapOvr>
    <a:masterClrMapping/>
  </p:clrMapOvr>
  <p:transition spd="fast">
    <p:cut thruBlk="0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51676" y="646396"/>
            <a:ext cx="466090" cy="100266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algn="ctr" marL="12065" marR="5080" indent="-635">
              <a:lnSpc>
                <a:spcPts val="700"/>
              </a:lnSpc>
              <a:spcBef>
                <a:spcPts val="135"/>
              </a:spcBef>
            </a:pPr>
            <a:r>
              <a:rPr dirty="0" sz="60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Enhancing</a:t>
            </a:r>
            <a:r>
              <a:rPr dirty="0" sz="600" spc="-5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 </a:t>
            </a:r>
            <a:r>
              <a:rPr dirty="0" sz="600" spc="-25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3D</a:t>
            </a:r>
            <a:r>
              <a:rPr dirty="0" sz="600" spc="50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 </a:t>
            </a:r>
            <a:r>
              <a:rPr dirty="0" sz="60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Point</a:t>
            </a:r>
            <a:r>
              <a:rPr dirty="0" sz="600" spc="-2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 </a:t>
            </a:r>
            <a:r>
              <a:rPr dirty="0" sz="600" spc="-1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Cloud</a:t>
            </a:r>
            <a:r>
              <a:rPr dirty="0" sz="600" spc="50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 </a:t>
            </a:r>
            <a:r>
              <a:rPr dirty="0" sz="600" spc="-1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Classification</a:t>
            </a:r>
            <a:r>
              <a:rPr dirty="0" sz="600" spc="50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 </a:t>
            </a:r>
            <a:r>
              <a:rPr dirty="0" sz="60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with</a:t>
            </a:r>
            <a:r>
              <a:rPr dirty="0" sz="600" spc="-5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 </a:t>
            </a:r>
            <a:r>
              <a:rPr dirty="0" sz="600" spc="-1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Measure-</a:t>
            </a:r>
            <a:r>
              <a:rPr dirty="0" sz="600" spc="50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 </a:t>
            </a:r>
            <a:r>
              <a:rPr dirty="0" sz="600" spc="-1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Theoretic</a:t>
            </a:r>
            <a:r>
              <a:rPr dirty="0" sz="600" spc="50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 </a:t>
            </a:r>
            <a:r>
              <a:rPr dirty="0" sz="600" spc="-1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Features:</a:t>
            </a:r>
            <a:r>
              <a:rPr dirty="0" sz="600" spc="50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 </a:t>
            </a:r>
            <a:r>
              <a:rPr dirty="0" sz="600" spc="-1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Integrating</a:t>
            </a:r>
            <a:r>
              <a:rPr dirty="0" sz="600" spc="50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 </a:t>
            </a:r>
            <a:r>
              <a:rPr dirty="0" sz="600" spc="-1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Product</a:t>
            </a:r>
            <a:r>
              <a:rPr dirty="0" sz="600" spc="50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 </a:t>
            </a:r>
            <a:r>
              <a:rPr dirty="0" sz="600" spc="-1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Coefficients</a:t>
            </a:r>
            <a:r>
              <a:rPr dirty="0" sz="600" spc="50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 </a:t>
            </a:r>
            <a:r>
              <a:rPr dirty="0" sz="60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into</a:t>
            </a:r>
            <a:r>
              <a:rPr dirty="0" sz="600" spc="-5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 </a:t>
            </a:r>
            <a:r>
              <a:rPr dirty="0" sz="600" spc="-1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LiDAR</a:t>
            </a:r>
            <a:r>
              <a:rPr dirty="0" sz="600" spc="50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 </a:t>
            </a:r>
            <a:r>
              <a:rPr dirty="0" sz="600" spc="-1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Analysis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3" name="object 3" descr=""/>
          <p:cNvSpPr/>
          <p:nvPr/>
        </p:nvSpPr>
        <p:spPr>
          <a:xfrm>
            <a:off x="0" y="0"/>
            <a:ext cx="4608195" cy="569595"/>
          </a:xfrm>
          <a:custGeom>
            <a:avLst/>
            <a:gdLst/>
            <a:ahLst/>
            <a:cxnLst/>
            <a:rect l="l" t="t" r="r" b="b"/>
            <a:pathLst>
              <a:path w="4608195" h="569595">
                <a:moveTo>
                  <a:pt x="4608004" y="0"/>
                </a:moveTo>
                <a:lnTo>
                  <a:pt x="0" y="0"/>
                </a:lnTo>
                <a:lnTo>
                  <a:pt x="0" y="569366"/>
                </a:lnTo>
                <a:lnTo>
                  <a:pt x="4608004" y="569366"/>
                </a:lnTo>
                <a:lnTo>
                  <a:pt x="460800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1013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Future</a:t>
            </a:r>
            <a:r>
              <a:rPr dirty="0" spc="75"/>
              <a:t> </a:t>
            </a:r>
            <a:r>
              <a:rPr dirty="0" spc="-10"/>
              <a:t>Directions</a:t>
            </a:r>
          </a:p>
        </p:txBody>
      </p:sp>
      <p:sp>
        <p:nvSpPr>
          <p:cNvPr id="5" name="object 5" descr=""/>
          <p:cNvSpPr/>
          <p:nvPr/>
        </p:nvSpPr>
        <p:spPr>
          <a:xfrm>
            <a:off x="894842" y="874356"/>
            <a:ext cx="62865" cy="2107565"/>
          </a:xfrm>
          <a:custGeom>
            <a:avLst/>
            <a:gdLst/>
            <a:ahLst/>
            <a:cxnLst/>
            <a:rect l="l" t="t" r="r" b="b"/>
            <a:pathLst>
              <a:path w="62865" h="2107565">
                <a:moveTo>
                  <a:pt x="62344" y="2044649"/>
                </a:moveTo>
                <a:lnTo>
                  <a:pt x="0" y="2044649"/>
                </a:lnTo>
                <a:lnTo>
                  <a:pt x="0" y="2106993"/>
                </a:lnTo>
                <a:lnTo>
                  <a:pt x="62344" y="2106993"/>
                </a:lnTo>
                <a:lnTo>
                  <a:pt x="62344" y="2044649"/>
                </a:lnTo>
                <a:close/>
              </a:path>
              <a:path w="62865" h="2107565">
                <a:moveTo>
                  <a:pt x="62344" y="1490472"/>
                </a:moveTo>
                <a:lnTo>
                  <a:pt x="0" y="1490472"/>
                </a:lnTo>
                <a:lnTo>
                  <a:pt x="0" y="1552816"/>
                </a:lnTo>
                <a:lnTo>
                  <a:pt x="62344" y="1552816"/>
                </a:lnTo>
                <a:lnTo>
                  <a:pt x="62344" y="1490472"/>
                </a:lnTo>
                <a:close/>
              </a:path>
              <a:path w="62865" h="2107565">
                <a:moveTo>
                  <a:pt x="62344" y="936294"/>
                </a:moveTo>
                <a:lnTo>
                  <a:pt x="0" y="936294"/>
                </a:lnTo>
                <a:lnTo>
                  <a:pt x="0" y="998639"/>
                </a:lnTo>
                <a:lnTo>
                  <a:pt x="62344" y="998639"/>
                </a:lnTo>
                <a:lnTo>
                  <a:pt x="62344" y="936294"/>
                </a:lnTo>
                <a:close/>
              </a:path>
              <a:path w="62865" h="2107565">
                <a:moveTo>
                  <a:pt x="62344" y="554189"/>
                </a:moveTo>
                <a:lnTo>
                  <a:pt x="0" y="554189"/>
                </a:lnTo>
                <a:lnTo>
                  <a:pt x="0" y="616534"/>
                </a:lnTo>
                <a:lnTo>
                  <a:pt x="62344" y="616534"/>
                </a:lnTo>
                <a:lnTo>
                  <a:pt x="62344" y="554189"/>
                </a:lnTo>
                <a:close/>
              </a:path>
              <a:path w="62865" h="2107565">
                <a:moveTo>
                  <a:pt x="62344" y="0"/>
                </a:moveTo>
                <a:lnTo>
                  <a:pt x="0" y="0"/>
                </a:lnTo>
                <a:lnTo>
                  <a:pt x="0" y="62344"/>
                </a:lnTo>
                <a:lnTo>
                  <a:pt x="62344" y="62344"/>
                </a:lnTo>
                <a:lnTo>
                  <a:pt x="62344" y="0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 txBox="1"/>
          <p:nvPr/>
        </p:nvSpPr>
        <p:spPr>
          <a:xfrm>
            <a:off x="1013752" y="785455"/>
            <a:ext cx="3394075" cy="240855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marL="12700" marR="47625">
              <a:lnSpc>
                <a:spcPct val="102600"/>
              </a:lnSpc>
              <a:spcBef>
                <a:spcPts val="55"/>
              </a:spcBef>
            </a:pPr>
            <a:r>
              <a:rPr dirty="0" sz="1100">
                <a:latin typeface="Times New Roman"/>
                <a:cs typeface="Times New Roman"/>
              </a:rPr>
              <a:t>considering</a:t>
            </a:r>
            <a:r>
              <a:rPr dirty="0" sz="1100" spc="-40">
                <a:latin typeface="Times New Roman"/>
                <a:cs typeface="Times New Roman"/>
              </a:rPr>
              <a:t> </a:t>
            </a:r>
            <a:r>
              <a:rPr dirty="0" sz="1100">
                <a:latin typeface="Times New Roman"/>
                <a:cs typeface="Times New Roman"/>
              </a:rPr>
              <a:t>more</a:t>
            </a:r>
            <a:r>
              <a:rPr dirty="0" sz="1100" spc="-35">
                <a:latin typeface="Times New Roman"/>
                <a:cs typeface="Times New Roman"/>
              </a:rPr>
              <a:t> </a:t>
            </a:r>
            <a:r>
              <a:rPr dirty="0" sz="1100">
                <a:latin typeface="Times New Roman"/>
                <a:cs typeface="Times New Roman"/>
              </a:rPr>
              <a:t>physical</a:t>
            </a:r>
            <a:r>
              <a:rPr dirty="0" sz="1100" spc="-40">
                <a:latin typeface="Times New Roman"/>
                <a:cs typeface="Times New Roman"/>
              </a:rPr>
              <a:t> </a:t>
            </a:r>
            <a:r>
              <a:rPr dirty="0" sz="1100">
                <a:latin typeface="Times New Roman"/>
                <a:cs typeface="Times New Roman"/>
              </a:rPr>
              <a:t>features</a:t>
            </a:r>
            <a:r>
              <a:rPr dirty="0" sz="1100" spc="-35">
                <a:latin typeface="Times New Roman"/>
                <a:cs typeface="Times New Roman"/>
              </a:rPr>
              <a:t> </a:t>
            </a:r>
            <a:r>
              <a:rPr dirty="0" sz="1100">
                <a:latin typeface="Times New Roman"/>
                <a:cs typeface="Times New Roman"/>
              </a:rPr>
              <a:t>from</a:t>
            </a:r>
            <a:r>
              <a:rPr dirty="0" sz="1100" spc="-35">
                <a:latin typeface="Times New Roman"/>
                <a:cs typeface="Times New Roman"/>
              </a:rPr>
              <a:t> </a:t>
            </a:r>
            <a:r>
              <a:rPr dirty="0" sz="1100">
                <a:latin typeface="Times New Roman"/>
                <a:cs typeface="Times New Roman"/>
              </a:rPr>
              <a:t>the</a:t>
            </a:r>
            <a:r>
              <a:rPr dirty="0" sz="1100" spc="-40">
                <a:latin typeface="Times New Roman"/>
                <a:cs typeface="Times New Roman"/>
              </a:rPr>
              <a:t> </a:t>
            </a:r>
            <a:r>
              <a:rPr dirty="0" sz="1100">
                <a:latin typeface="Times New Roman"/>
                <a:cs typeface="Times New Roman"/>
              </a:rPr>
              <a:t>original</a:t>
            </a:r>
            <a:r>
              <a:rPr dirty="0" sz="1100" spc="-35">
                <a:latin typeface="Times New Roman"/>
                <a:cs typeface="Times New Roman"/>
              </a:rPr>
              <a:t> </a:t>
            </a:r>
            <a:r>
              <a:rPr dirty="0" sz="1100" spc="-20">
                <a:latin typeface="Times New Roman"/>
                <a:cs typeface="Times New Roman"/>
              </a:rPr>
              <a:t>Lidar </a:t>
            </a:r>
            <a:r>
              <a:rPr dirty="0" sz="1100">
                <a:latin typeface="Times New Roman"/>
                <a:cs typeface="Times New Roman"/>
              </a:rPr>
              <a:t>and</a:t>
            </a:r>
            <a:r>
              <a:rPr dirty="0" sz="1100" spc="-35">
                <a:latin typeface="Times New Roman"/>
                <a:cs typeface="Times New Roman"/>
              </a:rPr>
              <a:t> </a:t>
            </a:r>
            <a:r>
              <a:rPr dirty="0" sz="1100">
                <a:latin typeface="Times New Roman"/>
                <a:cs typeface="Times New Roman"/>
              </a:rPr>
              <a:t>computing</a:t>
            </a:r>
            <a:r>
              <a:rPr dirty="0" sz="1100" spc="-30">
                <a:latin typeface="Times New Roman"/>
                <a:cs typeface="Times New Roman"/>
              </a:rPr>
              <a:t> </a:t>
            </a:r>
            <a:r>
              <a:rPr dirty="0" sz="1100">
                <a:latin typeface="Times New Roman"/>
                <a:cs typeface="Times New Roman"/>
              </a:rPr>
              <a:t>product</a:t>
            </a:r>
            <a:r>
              <a:rPr dirty="0" sz="1100" spc="-30">
                <a:latin typeface="Times New Roman"/>
                <a:cs typeface="Times New Roman"/>
              </a:rPr>
              <a:t> </a:t>
            </a:r>
            <a:r>
              <a:rPr dirty="0" sz="1100" spc="-10">
                <a:latin typeface="Times New Roman"/>
                <a:cs typeface="Times New Roman"/>
              </a:rPr>
              <a:t>coefficients</a:t>
            </a:r>
            <a:r>
              <a:rPr dirty="0" sz="1100" spc="-30">
                <a:latin typeface="Times New Roman"/>
                <a:cs typeface="Times New Roman"/>
              </a:rPr>
              <a:t> </a:t>
            </a:r>
            <a:r>
              <a:rPr dirty="0" sz="1100">
                <a:latin typeface="Times New Roman"/>
                <a:cs typeface="Times New Roman"/>
              </a:rPr>
              <a:t>on</a:t>
            </a:r>
            <a:r>
              <a:rPr dirty="0" sz="1100" spc="-30">
                <a:latin typeface="Times New Roman"/>
                <a:cs typeface="Times New Roman"/>
              </a:rPr>
              <a:t> </a:t>
            </a:r>
            <a:r>
              <a:rPr dirty="0" sz="1100">
                <a:latin typeface="Times New Roman"/>
                <a:cs typeface="Times New Roman"/>
              </a:rPr>
              <a:t>neighborhood</a:t>
            </a:r>
            <a:r>
              <a:rPr dirty="0" sz="1100" spc="-30">
                <a:latin typeface="Times New Roman"/>
                <a:cs typeface="Times New Roman"/>
              </a:rPr>
              <a:t> </a:t>
            </a:r>
            <a:r>
              <a:rPr dirty="0" sz="1100">
                <a:latin typeface="Times New Roman"/>
                <a:cs typeface="Times New Roman"/>
              </a:rPr>
              <a:t>sets</a:t>
            </a:r>
            <a:r>
              <a:rPr dirty="0" sz="1100" spc="-30">
                <a:latin typeface="Times New Roman"/>
                <a:cs typeface="Times New Roman"/>
              </a:rPr>
              <a:t> </a:t>
            </a:r>
            <a:r>
              <a:rPr dirty="0" sz="1100" spc="-25">
                <a:latin typeface="Times New Roman"/>
                <a:cs typeface="Times New Roman"/>
              </a:rPr>
              <a:t>of </a:t>
            </a:r>
            <a:r>
              <a:rPr dirty="0" sz="1100">
                <a:latin typeface="Times New Roman"/>
                <a:cs typeface="Times New Roman"/>
              </a:rPr>
              <a:t>dimension</a:t>
            </a:r>
            <a:r>
              <a:rPr dirty="0" sz="1100" spc="-30">
                <a:latin typeface="Times New Roman"/>
                <a:cs typeface="Times New Roman"/>
              </a:rPr>
              <a:t> </a:t>
            </a:r>
            <a:r>
              <a:rPr dirty="0" sz="1100" i="1">
                <a:latin typeface="Times New Roman"/>
                <a:cs typeface="Times New Roman"/>
              </a:rPr>
              <a:t>n</a:t>
            </a:r>
            <a:r>
              <a:rPr dirty="0" sz="1100" spc="-45" i="1">
                <a:latin typeface="Times New Roman"/>
                <a:cs typeface="Times New Roman"/>
              </a:rPr>
              <a:t> </a:t>
            </a:r>
            <a:r>
              <a:rPr dirty="0" sz="1100" i="1">
                <a:latin typeface="DejaVu Sans Condensed"/>
                <a:cs typeface="DejaVu Sans Condensed"/>
              </a:rPr>
              <a:t>≥</a:t>
            </a:r>
            <a:r>
              <a:rPr dirty="0" sz="1100" spc="-75" i="1">
                <a:latin typeface="DejaVu Sans Condensed"/>
                <a:cs typeface="DejaVu Sans Condensed"/>
              </a:rPr>
              <a:t> </a:t>
            </a:r>
            <a:r>
              <a:rPr dirty="0" sz="1100" spc="-25">
                <a:latin typeface="Times New Roman"/>
                <a:cs typeface="Times New Roman"/>
              </a:rPr>
              <a:t>3</a:t>
            </a:r>
            <a:r>
              <a:rPr dirty="0" sz="1100" spc="-25" i="1">
                <a:latin typeface="LM Roman Dunhill 10"/>
                <a:cs typeface="LM Roman Dunhill 10"/>
              </a:rPr>
              <a:t>.</a:t>
            </a:r>
            <a:endParaRPr sz="1100">
              <a:latin typeface="LM Roman Dunhill 10"/>
              <a:cs typeface="LM Roman Dunhill 10"/>
            </a:endParaRPr>
          </a:p>
          <a:p>
            <a:pPr marL="12700" marR="5080">
              <a:lnSpc>
                <a:spcPct val="102600"/>
              </a:lnSpc>
              <a:spcBef>
                <a:spcPts val="300"/>
              </a:spcBef>
            </a:pPr>
            <a:r>
              <a:rPr dirty="0" sz="1100">
                <a:latin typeface="Times New Roman"/>
                <a:cs typeface="Times New Roman"/>
              </a:rPr>
              <a:t>considering</a:t>
            </a:r>
            <a:r>
              <a:rPr dirty="0" sz="1100" spc="-20">
                <a:latin typeface="Times New Roman"/>
                <a:cs typeface="Times New Roman"/>
              </a:rPr>
              <a:t> </a:t>
            </a:r>
            <a:r>
              <a:rPr dirty="0" sz="1100">
                <a:latin typeface="Times New Roman"/>
                <a:cs typeface="Times New Roman"/>
              </a:rPr>
              <a:t>bigger</a:t>
            </a:r>
            <a:r>
              <a:rPr dirty="0" sz="1100" spc="-20">
                <a:latin typeface="Times New Roman"/>
                <a:cs typeface="Times New Roman"/>
              </a:rPr>
              <a:t> </a:t>
            </a:r>
            <a:r>
              <a:rPr dirty="0" sz="1100">
                <a:latin typeface="Times New Roman"/>
                <a:cs typeface="Times New Roman"/>
              </a:rPr>
              <a:t>size</a:t>
            </a:r>
            <a:r>
              <a:rPr dirty="0" sz="1100" spc="-15">
                <a:latin typeface="Times New Roman"/>
                <a:cs typeface="Times New Roman"/>
              </a:rPr>
              <a:t> </a:t>
            </a:r>
            <a:r>
              <a:rPr dirty="0" sz="1100">
                <a:latin typeface="Times New Roman"/>
                <a:cs typeface="Times New Roman"/>
              </a:rPr>
              <a:t>data</a:t>
            </a:r>
            <a:r>
              <a:rPr dirty="0" sz="1100" spc="-20">
                <a:latin typeface="Times New Roman"/>
                <a:cs typeface="Times New Roman"/>
              </a:rPr>
              <a:t> </a:t>
            </a:r>
            <a:r>
              <a:rPr dirty="0" sz="1100">
                <a:latin typeface="Times New Roman"/>
                <a:cs typeface="Times New Roman"/>
              </a:rPr>
              <a:t>sets</a:t>
            </a:r>
            <a:r>
              <a:rPr dirty="0" sz="1100" spc="-20">
                <a:latin typeface="Times New Roman"/>
                <a:cs typeface="Times New Roman"/>
              </a:rPr>
              <a:t> </a:t>
            </a:r>
            <a:r>
              <a:rPr dirty="0" sz="1100">
                <a:latin typeface="Times New Roman"/>
                <a:cs typeface="Times New Roman"/>
              </a:rPr>
              <a:t>to</a:t>
            </a:r>
            <a:r>
              <a:rPr dirty="0" sz="1100" spc="-15">
                <a:latin typeface="Times New Roman"/>
                <a:cs typeface="Times New Roman"/>
              </a:rPr>
              <a:t> </a:t>
            </a:r>
            <a:r>
              <a:rPr dirty="0" sz="1100">
                <a:latin typeface="Times New Roman"/>
                <a:cs typeface="Times New Roman"/>
              </a:rPr>
              <a:t>test</a:t>
            </a:r>
            <a:r>
              <a:rPr dirty="0" sz="1100" spc="-20">
                <a:latin typeface="Times New Roman"/>
                <a:cs typeface="Times New Roman"/>
              </a:rPr>
              <a:t> </a:t>
            </a:r>
            <a:r>
              <a:rPr dirty="0" sz="1100">
                <a:latin typeface="Times New Roman"/>
                <a:cs typeface="Times New Roman"/>
              </a:rPr>
              <a:t>the</a:t>
            </a:r>
            <a:r>
              <a:rPr dirty="0" sz="1100" spc="-20">
                <a:latin typeface="Times New Roman"/>
                <a:cs typeface="Times New Roman"/>
              </a:rPr>
              <a:t> </a:t>
            </a:r>
            <a:r>
              <a:rPr dirty="0" sz="1100" spc="-10">
                <a:latin typeface="Times New Roman"/>
                <a:cs typeface="Times New Roman"/>
              </a:rPr>
              <a:t>robustness</a:t>
            </a:r>
            <a:r>
              <a:rPr dirty="0" sz="1100" spc="-15">
                <a:latin typeface="Times New Roman"/>
                <a:cs typeface="Times New Roman"/>
              </a:rPr>
              <a:t> </a:t>
            </a:r>
            <a:r>
              <a:rPr dirty="0" sz="1100">
                <a:latin typeface="Times New Roman"/>
                <a:cs typeface="Times New Roman"/>
              </a:rPr>
              <a:t>of</a:t>
            </a:r>
            <a:r>
              <a:rPr dirty="0" sz="1100" spc="-20">
                <a:latin typeface="Times New Roman"/>
                <a:cs typeface="Times New Roman"/>
              </a:rPr>
              <a:t> this </a:t>
            </a:r>
            <a:r>
              <a:rPr dirty="0" sz="1100">
                <a:latin typeface="Times New Roman"/>
                <a:cs typeface="Times New Roman"/>
              </a:rPr>
              <a:t>new</a:t>
            </a:r>
            <a:r>
              <a:rPr dirty="0" sz="1100" spc="-65">
                <a:latin typeface="Times New Roman"/>
                <a:cs typeface="Times New Roman"/>
              </a:rPr>
              <a:t> </a:t>
            </a:r>
            <a:r>
              <a:rPr dirty="0" sz="1100" spc="-10">
                <a:latin typeface="Times New Roman"/>
                <a:cs typeface="Times New Roman"/>
              </a:rPr>
              <a:t>framework.</a:t>
            </a:r>
            <a:endParaRPr sz="1100">
              <a:latin typeface="Times New Roman"/>
              <a:cs typeface="Times New Roman"/>
            </a:endParaRPr>
          </a:p>
          <a:p>
            <a:pPr marL="12700" marR="94615">
              <a:lnSpc>
                <a:spcPct val="102600"/>
              </a:lnSpc>
              <a:spcBef>
                <a:spcPts val="300"/>
              </a:spcBef>
            </a:pPr>
            <a:r>
              <a:rPr dirty="0" sz="1100">
                <a:latin typeface="Times New Roman"/>
                <a:cs typeface="Times New Roman"/>
              </a:rPr>
              <a:t>engineering</a:t>
            </a:r>
            <a:r>
              <a:rPr dirty="0" sz="1100" spc="-35">
                <a:latin typeface="Times New Roman"/>
                <a:cs typeface="Times New Roman"/>
              </a:rPr>
              <a:t> </a:t>
            </a:r>
            <a:r>
              <a:rPr dirty="0" sz="1100">
                <a:latin typeface="Times New Roman"/>
                <a:cs typeface="Times New Roman"/>
              </a:rPr>
              <a:t>more</a:t>
            </a:r>
            <a:r>
              <a:rPr dirty="0" sz="1100" spc="-35">
                <a:latin typeface="Times New Roman"/>
                <a:cs typeface="Times New Roman"/>
              </a:rPr>
              <a:t> </a:t>
            </a:r>
            <a:r>
              <a:rPr dirty="0" sz="1100">
                <a:latin typeface="Times New Roman"/>
                <a:cs typeface="Times New Roman"/>
              </a:rPr>
              <a:t>features</a:t>
            </a:r>
            <a:r>
              <a:rPr dirty="0" sz="1100" spc="-30">
                <a:latin typeface="Times New Roman"/>
                <a:cs typeface="Times New Roman"/>
              </a:rPr>
              <a:t> </a:t>
            </a:r>
            <a:r>
              <a:rPr dirty="0" sz="1100">
                <a:latin typeface="Times New Roman"/>
                <a:cs typeface="Times New Roman"/>
              </a:rPr>
              <a:t>by</a:t>
            </a:r>
            <a:r>
              <a:rPr dirty="0" sz="1100" spc="-35">
                <a:latin typeface="Times New Roman"/>
                <a:cs typeface="Times New Roman"/>
              </a:rPr>
              <a:t> </a:t>
            </a:r>
            <a:r>
              <a:rPr dirty="0" sz="1100">
                <a:latin typeface="Times New Roman"/>
                <a:cs typeface="Times New Roman"/>
              </a:rPr>
              <a:t>computing</a:t>
            </a:r>
            <a:r>
              <a:rPr dirty="0" sz="1100" spc="-30">
                <a:latin typeface="Times New Roman"/>
                <a:cs typeface="Times New Roman"/>
              </a:rPr>
              <a:t> </a:t>
            </a:r>
            <a:r>
              <a:rPr dirty="0" sz="1100">
                <a:latin typeface="Times New Roman"/>
                <a:cs typeface="Times New Roman"/>
              </a:rPr>
              <a:t>intrisic</a:t>
            </a:r>
            <a:r>
              <a:rPr dirty="0" sz="1100" spc="-35">
                <a:latin typeface="Times New Roman"/>
                <a:cs typeface="Times New Roman"/>
              </a:rPr>
              <a:t> </a:t>
            </a:r>
            <a:r>
              <a:rPr dirty="0" sz="1100" spc="-10">
                <a:latin typeface="Times New Roman"/>
                <a:cs typeface="Times New Roman"/>
              </a:rPr>
              <a:t>dimension </a:t>
            </a:r>
            <a:r>
              <a:rPr dirty="0" sz="1100">
                <a:latin typeface="Times New Roman"/>
                <a:cs typeface="Times New Roman"/>
              </a:rPr>
              <a:t>for</a:t>
            </a:r>
            <a:r>
              <a:rPr dirty="0" sz="1100" spc="-30">
                <a:latin typeface="Times New Roman"/>
                <a:cs typeface="Times New Roman"/>
              </a:rPr>
              <a:t> </a:t>
            </a:r>
            <a:r>
              <a:rPr dirty="0" sz="1100">
                <a:latin typeface="Times New Roman"/>
                <a:cs typeface="Times New Roman"/>
              </a:rPr>
              <a:t>example</a:t>
            </a:r>
            <a:r>
              <a:rPr dirty="0" sz="1100" spc="-30">
                <a:latin typeface="Times New Roman"/>
                <a:cs typeface="Times New Roman"/>
              </a:rPr>
              <a:t> </a:t>
            </a:r>
            <a:r>
              <a:rPr dirty="0" sz="1100">
                <a:latin typeface="Times New Roman"/>
                <a:cs typeface="Times New Roman"/>
              </a:rPr>
              <a:t>of</a:t>
            </a:r>
            <a:r>
              <a:rPr dirty="0" sz="1100" spc="-30">
                <a:latin typeface="Times New Roman"/>
                <a:cs typeface="Times New Roman"/>
              </a:rPr>
              <a:t> </a:t>
            </a:r>
            <a:r>
              <a:rPr dirty="0" sz="1100">
                <a:latin typeface="Times New Roman"/>
                <a:cs typeface="Times New Roman"/>
              </a:rPr>
              <a:t>the</a:t>
            </a:r>
            <a:r>
              <a:rPr dirty="0" sz="1100" spc="-30">
                <a:latin typeface="Times New Roman"/>
                <a:cs typeface="Times New Roman"/>
              </a:rPr>
              <a:t> </a:t>
            </a:r>
            <a:r>
              <a:rPr dirty="0" sz="1100">
                <a:latin typeface="Times New Roman"/>
                <a:cs typeface="Times New Roman"/>
              </a:rPr>
              <a:t>dataset</a:t>
            </a:r>
            <a:r>
              <a:rPr dirty="0" sz="1100" spc="-30">
                <a:latin typeface="Times New Roman"/>
                <a:cs typeface="Times New Roman"/>
              </a:rPr>
              <a:t> </a:t>
            </a:r>
            <a:r>
              <a:rPr dirty="0" sz="1100">
                <a:latin typeface="Times New Roman"/>
                <a:cs typeface="Times New Roman"/>
              </a:rPr>
              <a:t>and</a:t>
            </a:r>
            <a:r>
              <a:rPr dirty="0" sz="1100" spc="-30">
                <a:latin typeface="Times New Roman"/>
                <a:cs typeface="Times New Roman"/>
              </a:rPr>
              <a:t> </a:t>
            </a:r>
            <a:r>
              <a:rPr dirty="0" sz="1100">
                <a:latin typeface="Times New Roman"/>
                <a:cs typeface="Times New Roman"/>
              </a:rPr>
              <a:t>perform</a:t>
            </a:r>
            <a:r>
              <a:rPr dirty="0" sz="1100" spc="-30">
                <a:latin typeface="Times New Roman"/>
                <a:cs typeface="Times New Roman"/>
              </a:rPr>
              <a:t> </a:t>
            </a:r>
            <a:r>
              <a:rPr dirty="0" sz="1100">
                <a:latin typeface="Times New Roman"/>
                <a:cs typeface="Times New Roman"/>
              </a:rPr>
              <a:t>more</a:t>
            </a:r>
            <a:r>
              <a:rPr dirty="0" sz="1100" spc="-30">
                <a:latin typeface="Times New Roman"/>
                <a:cs typeface="Times New Roman"/>
              </a:rPr>
              <a:t> </a:t>
            </a:r>
            <a:r>
              <a:rPr dirty="0" sz="1100" spc="-10">
                <a:latin typeface="Times New Roman"/>
                <a:cs typeface="Times New Roman"/>
              </a:rPr>
              <a:t>comparison experiments.</a:t>
            </a:r>
            <a:endParaRPr sz="1100">
              <a:latin typeface="Times New Roman"/>
              <a:cs typeface="Times New Roman"/>
            </a:endParaRPr>
          </a:p>
          <a:p>
            <a:pPr algn="just" marL="12700" marR="128905">
              <a:lnSpc>
                <a:spcPct val="102600"/>
              </a:lnSpc>
              <a:spcBef>
                <a:spcPts val="300"/>
              </a:spcBef>
            </a:pPr>
            <a:r>
              <a:rPr dirty="0" sz="1100">
                <a:latin typeface="Times New Roman"/>
                <a:cs typeface="Times New Roman"/>
              </a:rPr>
              <a:t>performing</a:t>
            </a:r>
            <a:r>
              <a:rPr dirty="0" sz="1100" spc="-10">
                <a:latin typeface="Times New Roman"/>
                <a:cs typeface="Times New Roman"/>
              </a:rPr>
              <a:t> dimensionality </a:t>
            </a:r>
            <a:r>
              <a:rPr dirty="0" sz="1100">
                <a:latin typeface="Times New Roman"/>
                <a:cs typeface="Times New Roman"/>
              </a:rPr>
              <a:t>reduction</a:t>
            </a:r>
            <a:r>
              <a:rPr dirty="0" sz="1100" spc="-10">
                <a:latin typeface="Times New Roman"/>
                <a:cs typeface="Times New Roman"/>
              </a:rPr>
              <a:t> </a:t>
            </a:r>
            <a:r>
              <a:rPr dirty="0" sz="1100">
                <a:latin typeface="Times New Roman"/>
                <a:cs typeface="Times New Roman"/>
              </a:rPr>
              <a:t>with</a:t>
            </a:r>
            <a:r>
              <a:rPr dirty="0" sz="1100" spc="-5">
                <a:latin typeface="Times New Roman"/>
                <a:cs typeface="Times New Roman"/>
              </a:rPr>
              <a:t> </a:t>
            </a:r>
            <a:r>
              <a:rPr dirty="0" sz="1100">
                <a:latin typeface="Times New Roman"/>
                <a:cs typeface="Times New Roman"/>
              </a:rPr>
              <a:t>an</a:t>
            </a:r>
            <a:r>
              <a:rPr dirty="0" sz="1100" spc="-10">
                <a:latin typeface="Times New Roman"/>
                <a:cs typeface="Times New Roman"/>
              </a:rPr>
              <a:t> auto-encoder </a:t>
            </a:r>
            <a:r>
              <a:rPr dirty="0" sz="1100">
                <a:latin typeface="Times New Roman"/>
                <a:cs typeface="Times New Roman"/>
              </a:rPr>
              <a:t>and</a:t>
            </a:r>
            <a:r>
              <a:rPr dirty="0" sz="1100" spc="-30">
                <a:latin typeface="Times New Roman"/>
                <a:cs typeface="Times New Roman"/>
              </a:rPr>
              <a:t> </a:t>
            </a:r>
            <a:r>
              <a:rPr dirty="0" sz="1100">
                <a:latin typeface="Times New Roman"/>
                <a:cs typeface="Times New Roman"/>
              </a:rPr>
              <a:t>comparing</a:t>
            </a:r>
            <a:r>
              <a:rPr dirty="0" sz="1100" spc="-25">
                <a:latin typeface="Times New Roman"/>
                <a:cs typeface="Times New Roman"/>
              </a:rPr>
              <a:t> </a:t>
            </a:r>
            <a:r>
              <a:rPr dirty="0" sz="1100">
                <a:latin typeface="Times New Roman"/>
                <a:cs typeface="Times New Roman"/>
              </a:rPr>
              <a:t>this</a:t>
            </a:r>
            <a:r>
              <a:rPr dirty="0" sz="1100" spc="-30">
                <a:latin typeface="Times New Roman"/>
                <a:cs typeface="Times New Roman"/>
              </a:rPr>
              <a:t> </a:t>
            </a:r>
            <a:r>
              <a:rPr dirty="0" sz="1100">
                <a:latin typeface="Times New Roman"/>
                <a:cs typeface="Times New Roman"/>
              </a:rPr>
              <a:t>new</a:t>
            </a:r>
            <a:r>
              <a:rPr dirty="0" sz="1100" spc="-25">
                <a:latin typeface="Times New Roman"/>
                <a:cs typeface="Times New Roman"/>
              </a:rPr>
              <a:t> </a:t>
            </a:r>
            <a:r>
              <a:rPr dirty="0" sz="1100" spc="-10">
                <a:latin typeface="Times New Roman"/>
                <a:cs typeface="Times New Roman"/>
              </a:rPr>
              <a:t>framework</a:t>
            </a:r>
            <a:r>
              <a:rPr dirty="0" sz="1100" spc="-30">
                <a:latin typeface="Times New Roman"/>
                <a:cs typeface="Times New Roman"/>
              </a:rPr>
              <a:t> </a:t>
            </a:r>
            <a:r>
              <a:rPr dirty="0" sz="1100">
                <a:latin typeface="Times New Roman"/>
                <a:cs typeface="Times New Roman"/>
              </a:rPr>
              <a:t>with</a:t>
            </a:r>
            <a:r>
              <a:rPr dirty="0" sz="1100" spc="-25">
                <a:latin typeface="Times New Roman"/>
                <a:cs typeface="Times New Roman"/>
              </a:rPr>
              <a:t> </a:t>
            </a:r>
            <a:r>
              <a:rPr dirty="0" sz="1100">
                <a:latin typeface="Times New Roman"/>
                <a:cs typeface="Times New Roman"/>
              </a:rPr>
              <a:t>the</a:t>
            </a:r>
            <a:r>
              <a:rPr dirty="0" sz="1100" spc="-30">
                <a:latin typeface="Times New Roman"/>
                <a:cs typeface="Times New Roman"/>
              </a:rPr>
              <a:t> </a:t>
            </a:r>
            <a:r>
              <a:rPr dirty="0" sz="1100">
                <a:latin typeface="Times New Roman"/>
                <a:cs typeface="Times New Roman"/>
              </a:rPr>
              <a:t>one</a:t>
            </a:r>
            <a:r>
              <a:rPr dirty="0" sz="1100" spc="-25">
                <a:latin typeface="Times New Roman"/>
                <a:cs typeface="Times New Roman"/>
              </a:rPr>
              <a:t> </a:t>
            </a:r>
            <a:r>
              <a:rPr dirty="0" sz="1100" spc="-10">
                <a:latin typeface="Times New Roman"/>
                <a:cs typeface="Times New Roman"/>
              </a:rPr>
              <a:t>including </a:t>
            </a:r>
            <a:r>
              <a:rPr dirty="0" sz="1100" spc="-20">
                <a:latin typeface="Times New Roman"/>
                <a:cs typeface="Times New Roman"/>
              </a:rPr>
              <a:t>PCA.</a:t>
            </a:r>
            <a:endParaRPr sz="1100">
              <a:latin typeface="Times New Roman"/>
              <a:cs typeface="Times New Roman"/>
            </a:endParaRPr>
          </a:p>
          <a:p>
            <a:pPr marL="12700" marR="15875">
              <a:lnSpc>
                <a:spcPct val="102699"/>
              </a:lnSpc>
              <a:spcBef>
                <a:spcPts val="295"/>
              </a:spcBef>
            </a:pPr>
            <a:r>
              <a:rPr dirty="0" sz="1100">
                <a:latin typeface="Times New Roman"/>
                <a:cs typeface="Times New Roman"/>
              </a:rPr>
              <a:t>studying</a:t>
            </a:r>
            <a:r>
              <a:rPr dirty="0" sz="1100" spc="-35">
                <a:latin typeface="Times New Roman"/>
                <a:cs typeface="Times New Roman"/>
              </a:rPr>
              <a:t> </a:t>
            </a:r>
            <a:r>
              <a:rPr dirty="0" sz="1100">
                <a:latin typeface="Times New Roman"/>
                <a:cs typeface="Times New Roman"/>
              </a:rPr>
              <a:t>other</a:t>
            </a:r>
            <a:r>
              <a:rPr dirty="0" sz="1100" spc="-30">
                <a:latin typeface="Times New Roman"/>
                <a:cs typeface="Times New Roman"/>
              </a:rPr>
              <a:t> </a:t>
            </a:r>
            <a:r>
              <a:rPr dirty="0" sz="1100" spc="-10">
                <a:latin typeface="Times New Roman"/>
                <a:cs typeface="Times New Roman"/>
              </a:rPr>
              <a:t>covariance</a:t>
            </a:r>
            <a:r>
              <a:rPr dirty="0" sz="1100" spc="-35">
                <a:latin typeface="Times New Roman"/>
                <a:cs typeface="Times New Roman"/>
              </a:rPr>
              <a:t> </a:t>
            </a:r>
            <a:r>
              <a:rPr dirty="0" sz="1100">
                <a:latin typeface="Times New Roman"/>
                <a:cs typeface="Times New Roman"/>
              </a:rPr>
              <a:t>reduction</a:t>
            </a:r>
            <a:r>
              <a:rPr dirty="0" sz="1100" spc="-30">
                <a:latin typeface="Times New Roman"/>
                <a:cs typeface="Times New Roman"/>
              </a:rPr>
              <a:t> </a:t>
            </a:r>
            <a:r>
              <a:rPr dirty="0" sz="1100">
                <a:latin typeface="Times New Roman"/>
                <a:cs typeface="Times New Roman"/>
              </a:rPr>
              <a:t>techniques</a:t>
            </a:r>
            <a:r>
              <a:rPr dirty="0" sz="1100" spc="-30">
                <a:latin typeface="Times New Roman"/>
                <a:cs typeface="Times New Roman"/>
              </a:rPr>
              <a:t> </a:t>
            </a:r>
            <a:r>
              <a:rPr dirty="0" sz="1100">
                <a:latin typeface="Times New Roman"/>
                <a:cs typeface="Times New Roman"/>
              </a:rPr>
              <a:t>and</a:t>
            </a:r>
            <a:r>
              <a:rPr dirty="0" sz="1100" spc="-35">
                <a:latin typeface="Times New Roman"/>
                <a:cs typeface="Times New Roman"/>
              </a:rPr>
              <a:t> </a:t>
            </a:r>
            <a:r>
              <a:rPr dirty="0" sz="1100" spc="-10">
                <a:latin typeface="Times New Roman"/>
                <a:cs typeface="Times New Roman"/>
              </a:rPr>
              <a:t>compare </a:t>
            </a:r>
            <a:r>
              <a:rPr dirty="0" sz="1100">
                <a:latin typeface="Times New Roman"/>
                <a:cs typeface="Times New Roman"/>
              </a:rPr>
              <a:t>with</a:t>
            </a:r>
            <a:r>
              <a:rPr dirty="0" sz="1100" spc="-40">
                <a:latin typeface="Times New Roman"/>
                <a:cs typeface="Times New Roman"/>
              </a:rPr>
              <a:t> </a:t>
            </a:r>
            <a:r>
              <a:rPr dirty="0" sz="1100">
                <a:latin typeface="Times New Roman"/>
                <a:cs typeface="Times New Roman"/>
              </a:rPr>
              <a:t>PCA</a:t>
            </a:r>
            <a:r>
              <a:rPr dirty="0" sz="1100" spc="-35">
                <a:latin typeface="Times New Roman"/>
                <a:cs typeface="Times New Roman"/>
              </a:rPr>
              <a:t> </a:t>
            </a:r>
            <a:r>
              <a:rPr dirty="0" sz="1100" spc="-10">
                <a:latin typeface="Times New Roman"/>
                <a:cs typeface="Times New Roman"/>
              </a:rPr>
              <a:t>performance.</a:t>
            </a:r>
            <a:endParaRPr sz="1100">
              <a:latin typeface="Times New Roman"/>
              <a:cs typeface="Times New Roman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51676" y="646396"/>
            <a:ext cx="466090" cy="100266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algn="ctr" marL="12065" marR="5080" indent="-635">
              <a:lnSpc>
                <a:spcPts val="700"/>
              </a:lnSpc>
              <a:spcBef>
                <a:spcPts val="135"/>
              </a:spcBef>
            </a:pPr>
            <a:r>
              <a:rPr dirty="0" sz="60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Enhancing</a:t>
            </a:r>
            <a:r>
              <a:rPr dirty="0" sz="600" spc="-5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 </a:t>
            </a:r>
            <a:r>
              <a:rPr dirty="0" sz="600" spc="-25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3D</a:t>
            </a:r>
            <a:r>
              <a:rPr dirty="0" sz="600" spc="50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 </a:t>
            </a:r>
            <a:r>
              <a:rPr dirty="0" sz="60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Point</a:t>
            </a:r>
            <a:r>
              <a:rPr dirty="0" sz="600" spc="-2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 </a:t>
            </a:r>
            <a:r>
              <a:rPr dirty="0" sz="600" spc="-1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Cloud</a:t>
            </a:r>
            <a:r>
              <a:rPr dirty="0" sz="600" spc="50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 </a:t>
            </a:r>
            <a:r>
              <a:rPr dirty="0" sz="600" spc="-1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Classification</a:t>
            </a:r>
            <a:r>
              <a:rPr dirty="0" sz="600" spc="50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 </a:t>
            </a:r>
            <a:r>
              <a:rPr dirty="0" sz="60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with</a:t>
            </a:r>
            <a:r>
              <a:rPr dirty="0" sz="600" spc="-5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 </a:t>
            </a:r>
            <a:r>
              <a:rPr dirty="0" sz="600" spc="-1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Measure-</a:t>
            </a:r>
            <a:r>
              <a:rPr dirty="0" sz="600" spc="50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 </a:t>
            </a:r>
            <a:r>
              <a:rPr dirty="0" sz="600" spc="-1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Theoretic</a:t>
            </a:r>
            <a:r>
              <a:rPr dirty="0" sz="600" spc="50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 </a:t>
            </a:r>
            <a:r>
              <a:rPr dirty="0" sz="600" spc="-1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Features:</a:t>
            </a:r>
            <a:r>
              <a:rPr dirty="0" sz="600" spc="50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 </a:t>
            </a:r>
            <a:r>
              <a:rPr dirty="0" sz="600" spc="-1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Integrating</a:t>
            </a:r>
            <a:r>
              <a:rPr dirty="0" sz="600" spc="50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 </a:t>
            </a:r>
            <a:r>
              <a:rPr dirty="0" sz="600" spc="-1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Product</a:t>
            </a:r>
            <a:r>
              <a:rPr dirty="0" sz="600" spc="50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 </a:t>
            </a:r>
            <a:r>
              <a:rPr dirty="0" sz="600" spc="-1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Coefficients</a:t>
            </a:r>
            <a:r>
              <a:rPr dirty="0" sz="600" spc="50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 </a:t>
            </a:r>
            <a:r>
              <a:rPr dirty="0" sz="60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into</a:t>
            </a:r>
            <a:r>
              <a:rPr dirty="0" sz="600" spc="-5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 </a:t>
            </a:r>
            <a:r>
              <a:rPr dirty="0" sz="600" spc="-1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LiDAR</a:t>
            </a:r>
            <a:r>
              <a:rPr dirty="0" sz="600" spc="50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 </a:t>
            </a:r>
            <a:r>
              <a:rPr dirty="0" sz="600" spc="-1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Analysis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3" name="object 3" descr=""/>
          <p:cNvSpPr/>
          <p:nvPr/>
        </p:nvSpPr>
        <p:spPr>
          <a:xfrm>
            <a:off x="0" y="0"/>
            <a:ext cx="4608195" cy="569595"/>
          </a:xfrm>
          <a:custGeom>
            <a:avLst/>
            <a:gdLst/>
            <a:ahLst/>
            <a:cxnLst/>
            <a:rect l="l" t="t" r="r" b="b"/>
            <a:pathLst>
              <a:path w="4608195" h="569595">
                <a:moveTo>
                  <a:pt x="4608004" y="0"/>
                </a:moveTo>
                <a:lnTo>
                  <a:pt x="0" y="0"/>
                </a:lnTo>
                <a:lnTo>
                  <a:pt x="0" y="569366"/>
                </a:lnTo>
                <a:lnTo>
                  <a:pt x="4608004" y="569366"/>
                </a:lnTo>
                <a:lnTo>
                  <a:pt x="460800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1013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pc="-10"/>
              <a:t>References</a:t>
            </a:r>
          </a:p>
        </p:txBody>
      </p:sp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17943" y="957186"/>
            <a:ext cx="3234690" cy="2007870"/>
          </a:xfrm>
          <a:prstGeom prst="rect">
            <a:avLst/>
          </a:prstGeom>
        </p:spPr>
      </p:pic>
    </p:spTree>
  </p:cSld>
  <p:clrMapOvr>
    <a:masterClrMapping/>
  </p:clrMapOvr>
  <p:transition spd="fast">
    <p:cut thruBlk="0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602335"/>
            <a:ext cx="4373245" cy="2828290"/>
            <a:chOff x="0" y="602335"/>
            <a:chExt cx="4373245" cy="282829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602335"/>
              <a:ext cx="4373194" cy="2827782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903617" y="1672945"/>
              <a:ext cx="2585085" cy="421005"/>
            </a:xfrm>
            <a:custGeom>
              <a:avLst/>
              <a:gdLst/>
              <a:ahLst/>
              <a:cxnLst/>
              <a:rect l="l" t="t" r="r" b="b"/>
              <a:pathLst>
                <a:path w="2585085" h="421005">
                  <a:moveTo>
                    <a:pt x="231851" y="2286"/>
                  </a:moveTo>
                  <a:lnTo>
                    <a:pt x="0" y="2286"/>
                  </a:lnTo>
                  <a:lnTo>
                    <a:pt x="0" y="39395"/>
                  </a:lnTo>
                  <a:lnTo>
                    <a:pt x="94068" y="39395"/>
                  </a:lnTo>
                  <a:lnTo>
                    <a:pt x="94068" y="333006"/>
                  </a:lnTo>
                  <a:lnTo>
                    <a:pt x="138023" y="333006"/>
                  </a:lnTo>
                  <a:lnTo>
                    <a:pt x="138023" y="39395"/>
                  </a:lnTo>
                  <a:lnTo>
                    <a:pt x="231851" y="39395"/>
                  </a:lnTo>
                  <a:lnTo>
                    <a:pt x="231851" y="2286"/>
                  </a:lnTo>
                  <a:close/>
                </a:path>
                <a:path w="2585085" h="421005">
                  <a:moveTo>
                    <a:pt x="476300" y="173647"/>
                  </a:moveTo>
                  <a:lnTo>
                    <a:pt x="471932" y="135001"/>
                  </a:lnTo>
                  <a:lnTo>
                    <a:pt x="448576" y="95770"/>
                  </a:lnTo>
                  <a:lnTo>
                    <a:pt x="400913" y="82296"/>
                  </a:lnTo>
                  <a:lnTo>
                    <a:pt x="385686" y="83146"/>
                  </a:lnTo>
                  <a:lnTo>
                    <a:pt x="348386" y="95250"/>
                  </a:lnTo>
                  <a:lnTo>
                    <a:pt x="316712" y="122593"/>
                  </a:lnTo>
                  <a:lnTo>
                    <a:pt x="316712" y="2286"/>
                  </a:lnTo>
                  <a:lnTo>
                    <a:pt x="275945" y="2286"/>
                  </a:lnTo>
                  <a:lnTo>
                    <a:pt x="275945" y="333006"/>
                  </a:lnTo>
                  <a:lnTo>
                    <a:pt x="316953" y="333006"/>
                  </a:lnTo>
                  <a:lnTo>
                    <a:pt x="316953" y="157022"/>
                  </a:lnTo>
                  <a:lnTo>
                    <a:pt x="322935" y="149669"/>
                  </a:lnTo>
                  <a:lnTo>
                    <a:pt x="355803" y="123850"/>
                  </a:lnTo>
                  <a:lnTo>
                    <a:pt x="391109" y="116687"/>
                  </a:lnTo>
                  <a:lnTo>
                    <a:pt x="399554" y="117221"/>
                  </a:lnTo>
                  <a:lnTo>
                    <a:pt x="431774" y="146837"/>
                  </a:lnTo>
                  <a:lnTo>
                    <a:pt x="435305" y="333006"/>
                  </a:lnTo>
                  <a:lnTo>
                    <a:pt x="476300" y="333006"/>
                  </a:lnTo>
                  <a:lnTo>
                    <a:pt x="476300" y="173647"/>
                  </a:lnTo>
                  <a:close/>
                </a:path>
                <a:path w="2585085" h="421005">
                  <a:moveTo>
                    <a:pt x="743864" y="213131"/>
                  </a:moveTo>
                  <a:lnTo>
                    <a:pt x="743826" y="167309"/>
                  </a:lnTo>
                  <a:lnTo>
                    <a:pt x="736003" y="124968"/>
                  </a:lnTo>
                  <a:lnTo>
                    <a:pt x="728713" y="112776"/>
                  </a:lnTo>
                  <a:lnTo>
                    <a:pt x="726770" y="110032"/>
                  </a:lnTo>
                  <a:lnTo>
                    <a:pt x="692772" y="88023"/>
                  </a:lnTo>
                  <a:lnTo>
                    <a:pt x="649325" y="82296"/>
                  </a:lnTo>
                  <a:lnTo>
                    <a:pt x="635381" y="82867"/>
                  </a:lnTo>
                  <a:lnTo>
                    <a:pt x="587857" y="95923"/>
                  </a:lnTo>
                  <a:lnTo>
                    <a:pt x="557974" y="128384"/>
                  </a:lnTo>
                  <a:lnTo>
                    <a:pt x="550837" y="167309"/>
                  </a:lnTo>
                  <a:lnTo>
                    <a:pt x="590651" y="167309"/>
                  </a:lnTo>
                  <a:lnTo>
                    <a:pt x="591718" y="154139"/>
                  </a:lnTo>
                  <a:lnTo>
                    <a:pt x="594893" y="142849"/>
                  </a:lnTo>
                  <a:lnTo>
                    <a:pt x="626503" y="116103"/>
                  </a:lnTo>
                  <a:lnTo>
                    <a:pt x="649325" y="112776"/>
                  </a:lnTo>
                  <a:lnTo>
                    <a:pt x="660501" y="113563"/>
                  </a:lnTo>
                  <a:lnTo>
                    <a:pt x="694550" y="132130"/>
                  </a:lnTo>
                  <a:lnTo>
                    <a:pt x="703097" y="186842"/>
                  </a:lnTo>
                  <a:lnTo>
                    <a:pt x="702856" y="186855"/>
                  </a:lnTo>
                  <a:lnTo>
                    <a:pt x="702856" y="213131"/>
                  </a:lnTo>
                  <a:lnTo>
                    <a:pt x="702856" y="263702"/>
                  </a:lnTo>
                  <a:lnTo>
                    <a:pt x="695845" y="272542"/>
                  </a:lnTo>
                  <a:lnTo>
                    <a:pt x="659866" y="299440"/>
                  </a:lnTo>
                  <a:lnTo>
                    <a:pt x="625754" y="306133"/>
                  </a:lnTo>
                  <a:lnTo>
                    <a:pt x="615378" y="305473"/>
                  </a:lnTo>
                  <a:lnTo>
                    <a:pt x="583653" y="282067"/>
                  </a:lnTo>
                  <a:lnTo>
                    <a:pt x="580796" y="265277"/>
                  </a:lnTo>
                  <a:lnTo>
                    <a:pt x="582574" y="252577"/>
                  </a:lnTo>
                  <a:lnTo>
                    <a:pt x="625665" y="220637"/>
                  </a:lnTo>
                  <a:lnTo>
                    <a:pt x="672515" y="214249"/>
                  </a:lnTo>
                  <a:lnTo>
                    <a:pt x="702856" y="213131"/>
                  </a:lnTo>
                  <a:lnTo>
                    <a:pt x="702856" y="186855"/>
                  </a:lnTo>
                  <a:lnTo>
                    <a:pt x="656907" y="188798"/>
                  </a:lnTo>
                  <a:lnTo>
                    <a:pt x="616940" y="193548"/>
                  </a:lnTo>
                  <a:lnTo>
                    <a:pt x="571055" y="208978"/>
                  </a:lnTo>
                  <a:lnTo>
                    <a:pt x="544830" y="237921"/>
                  </a:lnTo>
                  <a:lnTo>
                    <a:pt x="539788" y="266890"/>
                  </a:lnTo>
                  <a:lnTo>
                    <a:pt x="540435" y="278028"/>
                  </a:lnTo>
                  <a:lnTo>
                    <a:pt x="555510" y="313194"/>
                  </a:lnTo>
                  <a:lnTo>
                    <a:pt x="595223" y="335572"/>
                  </a:lnTo>
                  <a:lnTo>
                    <a:pt x="614946" y="337578"/>
                  </a:lnTo>
                  <a:lnTo>
                    <a:pt x="628992" y="336880"/>
                  </a:lnTo>
                  <a:lnTo>
                    <a:pt x="665657" y="326428"/>
                  </a:lnTo>
                  <a:lnTo>
                    <a:pt x="703859" y="296799"/>
                  </a:lnTo>
                  <a:lnTo>
                    <a:pt x="705573" y="333006"/>
                  </a:lnTo>
                  <a:lnTo>
                    <a:pt x="743864" y="333006"/>
                  </a:lnTo>
                  <a:lnTo>
                    <a:pt x="743864" y="296799"/>
                  </a:lnTo>
                  <a:lnTo>
                    <a:pt x="743864" y="213131"/>
                  </a:lnTo>
                  <a:close/>
                </a:path>
                <a:path w="2585085" h="421005">
                  <a:moveTo>
                    <a:pt x="1021130" y="173647"/>
                  </a:moveTo>
                  <a:lnTo>
                    <a:pt x="1020013" y="153200"/>
                  </a:lnTo>
                  <a:lnTo>
                    <a:pt x="1016660" y="135153"/>
                  </a:lnTo>
                  <a:lnTo>
                    <a:pt x="1011072" y="119519"/>
                  </a:lnTo>
                  <a:lnTo>
                    <a:pt x="1009383" y="116687"/>
                  </a:lnTo>
                  <a:lnTo>
                    <a:pt x="1003223" y="106299"/>
                  </a:lnTo>
                  <a:lnTo>
                    <a:pt x="992924" y="95834"/>
                  </a:lnTo>
                  <a:lnTo>
                    <a:pt x="979944" y="88341"/>
                  </a:lnTo>
                  <a:lnTo>
                    <a:pt x="964298" y="83832"/>
                  </a:lnTo>
                  <a:lnTo>
                    <a:pt x="945984" y="82296"/>
                  </a:lnTo>
                  <a:lnTo>
                    <a:pt x="930630" y="83146"/>
                  </a:lnTo>
                  <a:lnTo>
                    <a:pt x="893216" y="95250"/>
                  </a:lnTo>
                  <a:lnTo>
                    <a:pt x="861542" y="122593"/>
                  </a:lnTo>
                  <a:lnTo>
                    <a:pt x="860069" y="86106"/>
                  </a:lnTo>
                  <a:lnTo>
                    <a:pt x="820775" y="86106"/>
                  </a:lnTo>
                  <a:lnTo>
                    <a:pt x="820775" y="333006"/>
                  </a:lnTo>
                  <a:lnTo>
                    <a:pt x="861783" y="333006"/>
                  </a:lnTo>
                  <a:lnTo>
                    <a:pt x="861783" y="157022"/>
                  </a:lnTo>
                  <a:lnTo>
                    <a:pt x="867765" y="149669"/>
                  </a:lnTo>
                  <a:lnTo>
                    <a:pt x="900633" y="123850"/>
                  </a:lnTo>
                  <a:lnTo>
                    <a:pt x="935939" y="116687"/>
                  </a:lnTo>
                  <a:lnTo>
                    <a:pt x="944372" y="117221"/>
                  </a:lnTo>
                  <a:lnTo>
                    <a:pt x="976464" y="146837"/>
                  </a:lnTo>
                  <a:lnTo>
                    <a:pt x="980135" y="178930"/>
                  </a:lnTo>
                  <a:lnTo>
                    <a:pt x="980135" y="333006"/>
                  </a:lnTo>
                  <a:lnTo>
                    <a:pt x="1021130" y="333006"/>
                  </a:lnTo>
                  <a:lnTo>
                    <a:pt x="1021130" y="173647"/>
                  </a:lnTo>
                  <a:close/>
                </a:path>
                <a:path w="2585085" h="421005">
                  <a:moveTo>
                    <a:pt x="1305407" y="333006"/>
                  </a:moveTo>
                  <a:lnTo>
                    <a:pt x="1190269" y="204749"/>
                  </a:lnTo>
                  <a:lnTo>
                    <a:pt x="1188224" y="202463"/>
                  </a:lnTo>
                  <a:lnTo>
                    <a:pt x="1187538" y="201701"/>
                  </a:lnTo>
                  <a:lnTo>
                    <a:pt x="1295552" y="86106"/>
                  </a:lnTo>
                  <a:lnTo>
                    <a:pt x="1247216" y="86106"/>
                  </a:lnTo>
                  <a:lnTo>
                    <a:pt x="1139151" y="202463"/>
                  </a:lnTo>
                  <a:lnTo>
                    <a:pt x="1139151" y="2286"/>
                  </a:lnTo>
                  <a:lnTo>
                    <a:pt x="1098143" y="2286"/>
                  </a:lnTo>
                  <a:lnTo>
                    <a:pt x="1098143" y="333006"/>
                  </a:lnTo>
                  <a:lnTo>
                    <a:pt x="1139151" y="333006"/>
                  </a:lnTo>
                  <a:lnTo>
                    <a:pt x="1139151" y="204749"/>
                  </a:lnTo>
                  <a:lnTo>
                    <a:pt x="1254302" y="333006"/>
                  </a:lnTo>
                  <a:lnTo>
                    <a:pt x="1305407" y="333006"/>
                  </a:lnTo>
                  <a:close/>
                </a:path>
                <a:path w="2585085" h="421005">
                  <a:moveTo>
                    <a:pt x="1631924" y="86106"/>
                  </a:moveTo>
                  <a:lnTo>
                    <a:pt x="1590205" y="86106"/>
                  </a:lnTo>
                  <a:lnTo>
                    <a:pt x="1521917" y="288137"/>
                  </a:lnTo>
                  <a:lnTo>
                    <a:pt x="1448003" y="86106"/>
                  </a:lnTo>
                  <a:lnTo>
                    <a:pt x="1404556" y="86106"/>
                  </a:lnTo>
                  <a:lnTo>
                    <a:pt x="1500047" y="332994"/>
                  </a:lnTo>
                  <a:lnTo>
                    <a:pt x="1490713" y="354520"/>
                  </a:lnTo>
                  <a:lnTo>
                    <a:pt x="1459814" y="386765"/>
                  </a:lnTo>
                  <a:lnTo>
                    <a:pt x="1430324" y="386765"/>
                  </a:lnTo>
                  <a:lnTo>
                    <a:pt x="1430324" y="420636"/>
                  </a:lnTo>
                  <a:lnTo>
                    <a:pt x="1454670" y="420636"/>
                  </a:lnTo>
                  <a:lnTo>
                    <a:pt x="1464868" y="420268"/>
                  </a:lnTo>
                  <a:lnTo>
                    <a:pt x="1502473" y="407035"/>
                  </a:lnTo>
                  <a:lnTo>
                    <a:pt x="1526552" y="370789"/>
                  </a:lnTo>
                  <a:lnTo>
                    <a:pt x="1542059" y="330758"/>
                  </a:lnTo>
                  <a:lnTo>
                    <a:pt x="1557718" y="288137"/>
                  </a:lnTo>
                  <a:lnTo>
                    <a:pt x="1631924" y="86106"/>
                  </a:lnTo>
                  <a:close/>
                </a:path>
                <a:path w="2585085" h="421005">
                  <a:moveTo>
                    <a:pt x="1878533" y="210845"/>
                  </a:moveTo>
                  <a:lnTo>
                    <a:pt x="1870875" y="157010"/>
                  </a:lnTo>
                  <a:lnTo>
                    <a:pt x="1848332" y="116535"/>
                  </a:lnTo>
                  <a:lnTo>
                    <a:pt x="1846719" y="114973"/>
                  </a:lnTo>
                  <a:lnTo>
                    <a:pt x="1837829" y="106324"/>
                  </a:lnTo>
                  <a:lnTo>
                    <a:pt x="1836280" y="105219"/>
                  </a:lnTo>
                  <a:lnTo>
                    <a:pt x="1836280" y="210845"/>
                  </a:lnTo>
                  <a:lnTo>
                    <a:pt x="1835861" y="224053"/>
                  </a:lnTo>
                  <a:lnTo>
                    <a:pt x="1825434" y="269455"/>
                  </a:lnTo>
                  <a:lnTo>
                    <a:pt x="1798269" y="298170"/>
                  </a:lnTo>
                  <a:lnTo>
                    <a:pt x="1764563" y="304952"/>
                  </a:lnTo>
                  <a:lnTo>
                    <a:pt x="1752358" y="304215"/>
                  </a:lnTo>
                  <a:lnTo>
                    <a:pt x="1716684" y="286207"/>
                  </a:lnTo>
                  <a:lnTo>
                    <a:pt x="1699069" y="248310"/>
                  </a:lnTo>
                  <a:lnTo>
                    <a:pt x="1695310" y="210845"/>
                  </a:lnTo>
                  <a:lnTo>
                    <a:pt x="1695729" y="197421"/>
                  </a:lnTo>
                  <a:lnTo>
                    <a:pt x="1705825" y="151269"/>
                  </a:lnTo>
                  <a:lnTo>
                    <a:pt x="1731937" y="121996"/>
                  </a:lnTo>
                  <a:lnTo>
                    <a:pt x="1764563" y="114973"/>
                  </a:lnTo>
                  <a:lnTo>
                    <a:pt x="1777161" y="115773"/>
                  </a:lnTo>
                  <a:lnTo>
                    <a:pt x="1814118" y="134200"/>
                  </a:lnTo>
                  <a:lnTo>
                    <a:pt x="1832432" y="172770"/>
                  </a:lnTo>
                  <a:lnTo>
                    <a:pt x="1836280" y="210845"/>
                  </a:lnTo>
                  <a:lnTo>
                    <a:pt x="1836280" y="105219"/>
                  </a:lnTo>
                  <a:lnTo>
                    <a:pt x="1797812" y="86207"/>
                  </a:lnTo>
                  <a:lnTo>
                    <a:pt x="1764563" y="82296"/>
                  </a:lnTo>
                  <a:lnTo>
                    <a:pt x="1747647" y="83299"/>
                  </a:lnTo>
                  <a:lnTo>
                    <a:pt x="1704416" y="97777"/>
                  </a:lnTo>
                  <a:lnTo>
                    <a:pt x="1673529" y="128397"/>
                  </a:lnTo>
                  <a:lnTo>
                    <a:pt x="1656359" y="173532"/>
                  </a:lnTo>
                  <a:lnTo>
                    <a:pt x="1653070" y="210845"/>
                  </a:lnTo>
                  <a:lnTo>
                    <a:pt x="1653895" y="229806"/>
                  </a:lnTo>
                  <a:lnTo>
                    <a:pt x="1666214" y="278561"/>
                  </a:lnTo>
                  <a:lnTo>
                    <a:pt x="1692643" y="313867"/>
                  </a:lnTo>
                  <a:lnTo>
                    <a:pt x="1731987" y="333768"/>
                  </a:lnTo>
                  <a:lnTo>
                    <a:pt x="1764563" y="337566"/>
                  </a:lnTo>
                  <a:lnTo>
                    <a:pt x="1781835" y="336626"/>
                  </a:lnTo>
                  <a:lnTo>
                    <a:pt x="1825853" y="322326"/>
                  </a:lnTo>
                  <a:lnTo>
                    <a:pt x="1847088" y="304952"/>
                  </a:lnTo>
                  <a:lnTo>
                    <a:pt x="1848332" y="303758"/>
                  </a:lnTo>
                  <a:lnTo>
                    <a:pt x="1870875" y="263664"/>
                  </a:lnTo>
                  <a:lnTo>
                    <a:pt x="1877682" y="229806"/>
                  </a:lnTo>
                  <a:lnTo>
                    <a:pt x="1878533" y="210845"/>
                  </a:lnTo>
                  <a:close/>
                </a:path>
                <a:path w="2585085" h="421005">
                  <a:moveTo>
                    <a:pt x="2145804" y="86106"/>
                  </a:moveTo>
                  <a:lnTo>
                    <a:pt x="2104555" y="86106"/>
                  </a:lnTo>
                  <a:lnTo>
                    <a:pt x="2104555" y="262610"/>
                  </a:lnTo>
                  <a:lnTo>
                    <a:pt x="2098598" y="270090"/>
                  </a:lnTo>
                  <a:lnTo>
                    <a:pt x="2065731" y="294754"/>
                  </a:lnTo>
                  <a:lnTo>
                    <a:pt x="2030171" y="301231"/>
                  </a:lnTo>
                  <a:lnTo>
                    <a:pt x="2021027" y="300799"/>
                  </a:lnTo>
                  <a:lnTo>
                    <a:pt x="1986445" y="273138"/>
                  </a:lnTo>
                  <a:lnTo>
                    <a:pt x="1982736" y="242938"/>
                  </a:lnTo>
                  <a:lnTo>
                    <a:pt x="1982736" y="86106"/>
                  </a:lnTo>
                  <a:lnTo>
                    <a:pt x="1941487" y="86106"/>
                  </a:lnTo>
                  <a:lnTo>
                    <a:pt x="1941487" y="247840"/>
                  </a:lnTo>
                  <a:lnTo>
                    <a:pt x="1942642" y="267716"/>
                  </a:lnTo>
                  <a:lnTo>
                    <a:pt x="1959914" y="313715"/>
                  </a:lnTo>
                  <a:lnTo>
                    <a:pt x="2000542" y="336092"/>
                  </a:lnTo>
                  <a:lnTo>
                    <a:pt x="2019833" y="337566"/>
                  </a:lnTo>
                  <a:lnTo>
                    <a:pt x="2035009" y="336753"/>
                  </a:lnTo>
                  <a:lnTo>
                    <a:pt x="2072500" y="324472"/>
                  </a:lnTo>
                  <a:lnTo>
                    <a:pt x="2101316" y="301231"/>
                  </a:lnTo>
                  <a:lnTo>
                    <a:pt x="2105025" y="297103"/>
                  </a:lnTo>
                  <a:lnTo>
                    <a:pt x="2106269" y="332994"/>
                  </a:lnTo>
                  <a:lnTo>
                    <a:pt x="2145804" y="332994"/>
                  </a:lnTo>
                  <a:lnTo>
                    <a:pt x="2145804" y="297091"/>
                  </a:lnTo>
                  <a:lnTo>
                    <a:pt x="2145804" y="86106"/>
                  </a:lnTo>
                  <a:close/>
                </a:path>
                <a:path w="2585085" h="421005">
                  <a:moveTo>
                    <a:pt x="2281097" y="0"/>
                  </a:moveTo>
                  <a:lnTo>
                    <a:pt x="2238146" y="0"/>
                  </a:lnTo>
                  <a:lnTo>
                    <a:pt x="2238146" y="92583"/>
                  </a:lnTo>
                  <a:lnTo>
                    <a:pt x="2239746" y="146710"/>
                  </a:lnTo>
                  <a:lnTo>
                    <a:pt x="2244102" y="198805"/>
                  </a:lnTo>
                  <a:lnTo>
                    <a:pt x="2247722" y="229133"/>
                  </a:lnTo>
                  <a:lnTo>
                    <a:pt x="2271293" y="229133"/>
                  </a:lnTo>
                  <a:lnTo>
                    <a:pt x="2276805" y="182410"/>
                  </a:lnTo>
                  <a:lnTo>
                    <a:pt x="2280412" y="128727"/>
                  </a:lnTo>
                  <a:lnTo>
                    <a:pt x="2281097" y="92583"/>
                  </a:lnTo>
                  <a:lnTo>
                    <a:pt x="2281097" y="0"/>
                  </a:lnTo>
                  <a:close/>
                </a:path>
                <a:path w="2585085" h="421005">
                  <a:moveTo>
                    <a:pt x="2290432" y="293281"/>
                  </a:moveTo>
                  <a:lnTo>
                    <a:pt x="2287536" y="285991"/>
                  </a:lnTo>
                  <a:lnTo>
                    <a:pt x="2275916" y="274510"/>
                  </a:lnTo>
                  <a:lnTo>
                    <a:pt x="2268626" y="271653"/>
                  </a:lnTo>
                  <a:lnTo>
                    <a:pt x="2259761" y="271614"/>
                  </a:lnTo>
                  <a:lnTo>
                    <a:pt x="2250617" y="271653"/>
                  </a:lnTo>
                  <a:lnTo>
                    <a:pt x="2243048" y="274510"/>
                  </a:lnTo>
                  <a:lnTo>
                    <a:pt x="2237054" y="280225"/>
                  </a:lnTo>
                  <a:lnTo>
                    <a:pt x="2231098" y="285991"/>
                  </a:lnTo>
                  <a:lnTo>
                    <a:pt x="2228100" y="293281"/>
                  </a:lnTo>
                  <a:lnTo>
                    <a:pt x="2228100" y="310807"/>
                  </a:lnTo>
                  <a:lnTo>
                    <a:pt x="2231098" y="318135"/>
                  </a:lnTo>
                  <a:lnTo>
                    <a:pt x="2243048" y="330098"/>
                  </a:lnTo>
                  <a:lnTo>
                    <a:pt x="2250617" y="332994"/>
                  </a:lnTo>
                  <a:lnTo>
                    <a:pt x="2268626" y="332994"/>
                  </a:lnTo>
                  <a:lnTo>
                    <a:pt x="2275916" y="330098"/>
                  </a:lnTo>
                  <a:lnTo>
                    <a:pt x="2287536" y="318135"/>
                  </a:lnTo>
                  <a:lnTo>
                    <a:pt x="2290432" y="310807"/>
                  </a:lnTo>
                  <a:lnTo>
                    <a:pt x="2290432" y="293281"/>
                  </a:lnTo>
                  <a:close/>
                </a:path>
                <a:path w="2585085" h="421005">
                  <a:moveTo>
                    <a:pt x="2428163" y="0"/>
                  </a:moveTo>
                  <a:lnTo>
                    <a:pt x="2385212" y="0"/>
                  </a:lnTo>
                  <a:lnTo>
                    <a:pt x="2385212" y="92583"/>
                  </a:lnTo>
                  <a:lnTo>
                    <a:pt x="2386812" y="146710"/>
                  </a:lnTo>
                  <a:lnTo>
                    <a:pt x="2391168" y="198805"/>
                  </a:lnTo>
                  <a:lnTo>
                    <a:pt x="2394788" y="229133"/>
                  </a:lnTo>
                  <a:lnTo>
                    <a:pt x="2418359" y="229133"/>
                  </a:lnTo>
                  <a:lnTo>
                    <a:pt x="2423871" y="182410"/>
                  </a:lnTo>
                  <a:lnTo>
                    <a:pt x="2427478" y="128727"/>
                  </a:lnTo>
                  <a:lnTo>
                    <a:pt x="2428163" y="92583"/>
                  </a:lnTo>
                  <a:lnTo>
                    <a:pt x="2428163" y="0"/>
                  </a:lnTo>
                  <a:close/>
                </a:path>
                <a:path w="2585085" h="421005">
                  <a:moveTo>
                    <a:pt x="2437498" y="293281"/>
                  </a:moveTo>
                  <a:lnTo>
                    <a:pt x="2434602" y="285991"/>
                  </a:lnTo>
                  <a:lnTo>
                    <a:pt x="2422982" y="274510"/>
                  </a:lnTo>
                  <a:lnTo>
                    <a:pt x="2415692" y="271653"/>
                  </a:lnTo>
                  <a:lnTo>
                    <a:pt x="2406827" y="271614"/>
                  </a:lnTo>
                  <a:lnTo>
                    <a:pt x="2397683" y="271653"/>
                  </a:lnTo>
                  <a:lnTo>
                    <a:pt x="2390114" y="274510"/>
                  </a:lnTo>
                  <a:lnTo>
                    <a:pt x="2384120" y="280225"/>
                  </a:lnTo>
                  <a:lnTo>
                    <a:pt x="2378164" y="285991"/>
                  </a:lnTo>
                  <a:lnTo>
                    <a:pt x="2375166" y="293281"/>
                  </a:lnTo>
                  <a:lnTo>
                    <a:pt x="2375166" y="310807"/>
                  </a:lnTo>
                  <a:lnTo>
                    <a:pt x="2378164" y="318135"/>
                  </a:lnTo>
                  <a:lnTo>
                    <a:pt x="2390114" y="330098"/>
                  </a:lnTo>
                  <a:lnTo>
                    <a:pt x="2397683" y="332994"/>
                  </a:lnTo>
                  <a:lnTo>
                    <a:pt x="2415692" y="332994"/>
                  </a:lnTo>
                  <a:lnTo>
                    <a:pt x="2422982" y="330098"/>
                  </a:lnTo>
                  <a:lnTo>
                    <a:pt x="2434602" y="318135"/>
                  </a:lnTo>
                  <a:lnTo>
                    <a:pt x="2437498" y="310807"/>
                  </a:lnTo>
                  <a:lnTo>
                    <a:pt x="2437498" y="293281"/>
                  </a:lnTo>
                  <a:close/>
                </a:path>
                <a:path w="2585085" h="421005">
                  <a:moveTo>
                    <a:pt x="2575229" y="0"/>
                  </a:moveTo>
                  <a:lnTo>
                    <a:pt x="2532278" y="0"/>
                  </a:lnTo>
                  <a:lnTo>
                    <a:pt x="2532278" y="92583"/>
                  </a:lnTo>
                  <a:lnTo>
                    <a:pt x="2533878" y="146710"/>
                  </a:lnTo>
                  <a:lnTo>
                    <a:pt x="2538234" y="198805"/>
                  </a:lnTo>
                  <a:lnTo>
                    <a:pt x="2541854" y="229133"/>
                  </a:lnTo>
                  <a:lnTo>
                    <a:pt x="2565425" y="229133"/>
                  </a:lnTo>
                  <a:lnTo>
                    <a:pt x="2570937" y="182410"/>
                  </a:lnTo>
                  <a:lnTo>
                    <a:pt x="2574544" y="128727"/>
                  </a:lnTo>
                  <a:lnTo>
                    <a:pt x="2575229" y="92583"/>
                  </a:lnTo>
                  <a:lnTo>
                    <a:pt x="2575229" y="0"/>
                  </a:lnTo>
                  <a:close/>
                </a:path>
                <a:path w="2585085" h="421005">
                  <a:moveTo>
                    <a:pt x="2584564" y="293281"/>
                  </a:moveTo>
                  <a:lnTo>
                    <a:pt x="2581668" y="285991"/>
                  </a:lnTo>
                  <a:lnTo>
                    <a:pt x="2570048" y="274523"/>
                  </a:lnTo>
                  <a:lnTo>
                    <a:pt x="2562758" y="271665"/>
                  </a:lnTo>
                  <a:lnTo>
                    <a:pt x="2553893" y="271614"/>
                  </a:lnTo>
                  <a:lnTo>
                    <a:pt x="2544749" y="271665"/>
                  </a:lnTo>
                  <a:lnTo>
                    <a:pt x="2537180" y="274523"/>
                  </a:lnTo>
                  <a:lnTo>
                    <a:pt x="2531173" y="280238"/>
                  </a:lnTo>
                  <a:lnTo>
                    <a:pt x="2525230" y="285991"/>
                  </a:lnTo>
                  <a:lnTo>
                    <a:pt x="2522220" y="293281"/>
                  </a:lnTo>
                  <a:lnTo>
                    <a:pt x="2522220" y="310807"/>
                  </a:lnTo>
                  <a:lnTo>
                    <a:pt x="2525230" y="318147"/>
                  </a:lnTo>
                  <a:lnTo>
                    <a:pt x="2537180" y="330098"/>
                  </a:lnTo>
                  <a:lnTo>
                    <a:pt x="2544749" y="333006"/>
                  </a:lnTo>
                  <a:lnTo>
                    <a:pt x="2562758" y="333006"/>
                  </a:lnTo>
                  <a:lnTo>
                    <a:pt x="2570048" y="330098"/>
                  </a:lnTo>
                  <a:lnTo>
                    <a:pt x="2581668" y="318147"/>
                  </a:lnTo>
                  <a:lnTo>
                    <a:pt x="2584564" y="310807"/>
                  </a:lnTo>
                  <a:lnTo>
                    <a:pt x="2584564" y="29328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  <p:transition spd="fast">
    <p:cut thruBlk="0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51676" y="646396"/>
            <a:ext cx="466090" cy="100266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algn="ctr" marL="12065" marR="5080" indent="-635">
              <a:lnSpc>
                <a:spcPts val="700"/>
              </a:lnSpc>
              <a:spcBef>
                <a:spcPts val="135"/>
              </a:spcBef>
            </a:pPr>
            <a:r>
              <a:rPr dirty="0" sz="60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Enhancing</a:t>
            </a:r>
            <a:r>
              <a:rPr dirty="0" sz="600" spc="-5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 </a:t>
            </a:r>
            <a:r>
              <a:rPr dirty="0" sz="600" spc="-25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3D</a:t>
            </a:r>
            <a:r>
              <a:rPr dirty="0" sz="600" spc="50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 </a:t>
            </a:r>
            <a:r>
              <a:rPr dirty="0" sz="60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Point</a:t>
            </a:r>
            <a:r>
              <a:rPr dirty="0" sz="600" spc="-2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 </a:t>
            </a:r>
            <a:r>
              <a:rPr dirty="0" sz="600" spc="-1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Cloud</a:t>
            </a:r>
            <a:r>
              <a:rPr dirty="0" sz="600" spc="50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 </a:t>
            </a:r>
            <a:r>
              <a:rPr dirty="0" sz="600" spc="-1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Classification</a:t>
            </a:r>
            <a:r>
              <a:rPr dirty="0" sz="600" spc="50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 </a:t>
            </a:r>
            <a:r>
              <a:rPr dirty="0" sz="60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with</a:t>
            </a:r>
            <a:r>
              <a:rPr dirty="0" sz="600" spc="-5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 </a:t>
            </a:r>
            <a:r>
              <a:rPr dirty="0" sz="600" spc="-1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Measure-</a:t>
            </a:r>
            <a:r>
              <a:rPr dirty="0" sz="600" spc="50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 </a:t>
            </a:r>
            <a:r>
              <a:rPr dirty="0" sz="600" spc="-1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Theoretic</a:t>
            </a:r>
            <a:r>
              <a:rPr dirty="0" sz="600" spc="50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 </a:t>
            </a:r>
            <a:r>
              <a:rPr dirty="0" sz="600" spc="-1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Features:</a:t>
            </a:r>
            <a:r>
              <a:rPr dirty="0" sz="600" spc="50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 </a:t>
            </a:r>
            <a:r>
              <a:rPr dirty="0" sz="600" spc="-1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Integrating</a:t>
            </a:r>
            <a:r>
              <a:rPr dirty="0" sz="600" spc="50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 </a:t>
            </a:r>
            <a:r>
              <a:rPr dirty="0" sz="600" spc="-1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Product</a:t>
            </a:r>
            <a:r>
              <a:rPr dirty="0" sz="600" spc="50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 </a:t>
            </a:r>
            <a:r>
              <a:rPr dirty="0" sz="600" spc="-1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Coefficients</a:t>
            </a:r>
            <a:r>
              <a:rPr dirty="0" sz="600" spc="50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 </a:t>
            </a:r>
            <a:r>
              <a:rPr dirty="0" sz="60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into</a:t>
            </a:r>
            <a:r>
              <a:rPr dirty="0" sz="600" spc="-5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 </a:t>
            </a:r>
            <a:r>
              <a:rPr dirty="0" sz="600" spc="-1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LiDAR</a:t>
            </a:r>
            <a:r>
              <a:rPr dirty="0" sz="600" spc="50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 </a:t>
            </a:r>
            <a:r>
              <a:rPr dirty="0" sz="600" spc="-1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Analysis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3" name="object 3" descr=""/>
          <p:cNvSpPr/>
          <p:nvPr/>
        </p:nvSpPr>
        <p:spPr>
          <a:xfrm>
            <a:off x="0" y="0"/>
            <a:ext cx="4608195" cy="569595"/>
          </a:xfrm>
          <a:custGeom>
            <a:avLst/>
            <a:gdLst/>
            <a:ahLst/>
            <a:cxnLst/>
            <a:rect l="l" t="t" r="r" b="b"/>
            <a:pathLst>
              <a:path w="4608195" h="569595">
                <a:moveTo>
                  <a:pt x="4608004" y="0"/>
                </a:moveTo>
                <a:lnTo>
                  <a:pt x="0" y="0"/>
                </a:lnTo>
                <a:lnTo>
                  <a:pt x="0" y="569366"/>
                </a:lnTo>
                <a:lnTo>
                  <a:pt x="4608004" y="569366"/>
                </a:lnTo>
                <a:lnTo>
                  <a:pt x="460800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64667" y="146720"/>
            <a:ext cx="3848100" cy="24447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Manifold</a:t>
            </a:r>
            <a:r>
              <a:rPr dirty="0" spc="60"/>
              <a:t> </a:t>
            </a:r>
            <a:r>
              <a:rPr dirty="0"/>
              <a:t>Hypothesis</a:t>
            </a:r>
            <a:r>
              <a:rPr dirty="0" spc="65"/>
              <a:t> </a:t>
            </a:r>
            <a:r>
              <a:rPr dirty="0"/>
              <a:t>(related</a:t>
            </a:r>
            <a:r>
              <a:rPr dirty="0" spc="65"/>
              <a:t> </a:t>
            </a:r>
            <a:r>
              <a:rPr dirty="0"/>
              <a:t>to</a:t>
            </a:r>
            <a:r>
              <a:rPr dirty="0" spc="65"/>
              <a:t> </a:t>
            </a:r>
            <a:r>
              <a:rPr dirty="0"/>
              <a:t>intrinsic</a:t>
            </a:r>
            <a:r>
              <a:rPr dirty="0" spc="65"/>
              <a:t> </a:t>
            </a:r>
            <a:r>
              <a:rPr dirty="0" spc="-10"/>
              <a:t>dimension)</a:t>
            </a:r>
          </a:p>
        </p:txBody>
      </p:sp>
      <p:sp>
        <p:nvSpPr>
          <p:cNvPr id="5" name="object 5" descr=""/>
          <p:cNvSpPr txBox="1"/>
          <p:nvPr/>
        </p:nvSpPr>
        <p:spPr>
          <a:xfrm>
            <a:off x="1078410" y="1441773"/>
            <a:ext cx="80645" cy="128905"/>
          </a:xfrm>
          <a:prstGeom prst="rect">
            <a:avLst/>
          </a:prstGeom>
        </p:spPr>
        <p:txBody>
          <a:bodyPr wrap="square" lIns="0" tIns="2603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04"/>
              </a:spcBef>
            </a:pPr>
            <a:r>
              <a:rPr dirty="0" sz="250" spc="-10">
                <a:solidFill>
                  <a:srgbClr val="252525"/>
                </a:solidFill>
                <a:latin typeface="Arial"/>
                <a:cs typeface="Arial"/>
              </a:rPr>
              <a:t>-</a:t>
            </a:r>
            <a:r>
              <a:rPr dirty="0" sz="250" spc="-25">
                <a:solidFill>
                  <a:srgbClr val="252525"/>
                </a:solidFill>
                <a:latin typeface="Arial"/>
                <a:cs typeface="Arial"/>
              </a:rPr>
              <a:t>0.5</a:t>
            </a:r>
            <a:endParaRPr sz="250">
              <a:latin typeface="Arial"/>
              <a:cs typeface="Arial"/>
            </a:endParaRPr>
          </a:p>
          <a:p>
            <a:pPr marL="15240">
              <a:lnSpc>
                <a:spcPct val="100000"/>
              </a:lnSpc>
              <a:spcBef>
                <a:spcPts val="105"/>
              </a:spcBef>
            </a:pPr>
            <a:r>
              <a:rPr dirty="0" sz="250" spc="-25">
                <a:solidFill>
                  <a:srgbClr val="252525"/>
                </a:solidFill>
                <a:latin typeface="Arial"/>
                <a:cs typeface="Arial"/>
              </a:rPr>
              <a:t>0.5</a:t>
            </a:r>
            <a:endParaRPr sz="250">
              <a:latin typeface="Arial"/>
              <a:cs typeface="Arial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1116511" y="1178779"/>
            <a:ext cx="43180" cy="635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50" spc="-50">
                <a:solidFill>
                  <a:srgbClr val="252525"/>
                </a:solidFill>
                <a:latin typeface="Arial"/>
                <a:cs typeface="Arial"/>
              </a:rPr>
              <a:t>0</a:t>
            </a:r>
            <a:endParaRPr sz="250">
              <a:latin typeface="Arial"/>
              <a:cs typeface="Arial"/>
            </a:endParaRPr>
          </a:p>
        </p:txBody>
      </p:sp>
      <p:pic>
        <p:nvPicPr>
          <p:cNvPr id="7" name="object 7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0283" y="796804"/>
            <a:ext cx="1240792" cy="1105897"/>
          </a:xfrm>
          <a:prstGeom prst="rect">
            <a:avLst/>
          </a:prstGeom>
        </p:spPr>
      </p:pic>
      <p:sp>
        <p:nvSpPr>
          <p:cNvPr id="8" name="object 8" descr=""/>
          <p:cNvSpPr txBox="1"/>
          <p:nvPr/>
        </p:nvSpPr>
        <p:spPr>
          <a:xfrm>
            <a:off x="1289191" y="1693529"/>
            <a:ext cx="43180" cy="635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50" spc="-50">
                <a:solidFill>
                  <a:srgbClr val="252525"/>
                </a:solidFill>
                <a:latin typeface="Arial"/>
                <a:cs typeface="Arial"/>
              </a:rPr>
              <a:t>0</a:t>
            </a:r>
            <a:endParaRPr sz="250">
              <a:latin typeface="Arial"/>
              <a:cs typeface="Arial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2386453" y="1735790"/>
            <a:ext cx="43180" cy="635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50" spc="-50">
                <a:solidFill>
                  <a:srgbClr val="252525"/>
                </a:solidFill>
                <a:latin typeface="Arial"/>
                <a:cs typeface="Arial"/>
              </a:rPr>
              <a:t>1</a:t>
            </a:r>
            <a:endParaRPr sz="250">
              <a:latin typeface="Arial"/>
              <a:cs typeface="Arial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1537169" y="731716"/>
            <a:ext cx="471805" cy="6731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50" b="1">
                <a:latin typeface="Arial"/>
                <a:cs typeface="Arial"/>
              </a:rPr>
              <a:t>points</a:t>
            </a:r>
            <a:r>
              <a:rPr dirty="0" sz="250" spc="85" b="1">
                <a:latin typeface="Arial"/>
                <a:cs typeface="Arial"/>
              </a:rPr>
              <a:t> </a:t>
            </a:r>
            <a:r>
              <a:rPr dirty="0" sz="250" b="1">
                <a:latin typeface="Arial"/>
                <a:cs typeface="Arial"/>
              </a:rPr>
              <a:t>color-coded</a:t>
            </a:r>
            <a:r>
              <a:rPr dirty="0" sz="250" spc="85" b="1">
                <a:latin typeface="Arial"/>
                <a:cs typeface="Arial"/>
              </a:rPr>
              <a:t> </a:t>
            </a:r>
            <a:r>
              <a:rPr dirty="0" sz="250" b="1">
                <a:latin typeface="Arial"/>
                <a:cs typeface="Arial"/>
              </a:rPr>
              <a:t>by</a:t>
            </a:r>
            <a:r>
              <a:rPr dirty="0" sz="250" spc="85" b="1">
                <a:latin typeface="Arial"/>
                <a:cs typeface="Arial"/>
              </a:rPr>
              <a:t> </a:t>
            </a:r>
            <a:r>
              <a:rPr dirty="0" sz="250" spc="-20" b="1">
                <a:latin typeface="Arial"/>
                <a:cs typeface="Arial"/>
              </a:rPr>
              <a:t>idim</a:t>
            </a:r>
            <a:endParaRPr sz="250">
              <a:latin typeface="Arial"/>
              <a:cs typeface="Arial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1091110" y="902392"/>
            <a:ext cx="69850" cy="635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50" spc="-25">
                <a:solidFill>
                  <a:srgbClr val="252525"/>
                </a:solidFill>
                <a:latin typeface="Arial"/>
                <a:cs typeface="Arial"/>
              </a:rPr>
              <a:t>0.5</a:t>
            </a:r>
            <a:endParaRPr sz="250">
              <a:latin typeface="Arial"/>
              <a:cs typeface="Arial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2176786" y="1776418"/>
            <a:ext cx="69850" cy="635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50" spc="-25">
                <a:solidFill>
                  <a:srgbClr val="252525"/>
                </a:solidFill>
                <a:latin typeface="Arial"/>
                <a:cs typeface="Arial"/>
              </a:rPr>
              <a:t>0.5</a:t>
            </a:r>
            <a:endParaRPr sz="250">
              <a:latin typeface="Arial"/>
              <a:cs typeface="Arial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1967121" y="1817044"/>
            <a:ext cx="43180" cy="635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50" spc="-50">
                <a:solidFill>
                  <a:srgbClr val="252525"/>
                </a:solidFill>
                <a:latin typeface="Arial"/>
                <a:cs typeface="Arial"/>
              </a:rPr>
              <a:t>0</a:t>
            </a:r>
            <a:endParaRPr sz="250">
              <a:latin typeface="Arial"/>
              <a:cs typeface="Arial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1757454" y="1857672"/>
            <a:ext cx="80645" cy="635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50" spc="-10">
                <a:solidFill>
                  <a:srgbClr val="252525"/>
                </a:solidFill>
                <a:latin typeface="Arial"/>
                <a:cs typeface="Arial"/>
              </a:rPr>
              <a:t>-</a:t>
            </a:r>
            <a:r>
              <a:rPr dirty="0" sz="250" spc="-25">
                <a:solidFill>
                  <a:srgbClr val="252525"/>
                </a:solidFill>
                <a:latin typeface="Arial"/>
                <a:cs typeface="Arial"/>
              </a:rPr>
              <a:t>0.5</a:t>
            </a:r>
            <a:endParaRPr sz="250">
              <a:latin typeface="Arial"/>
              <a:cs typeface="Arial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1433420" y="1880402"/>
            <a:ext cx="80645" cy="635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50" spc="-10">
                <a:solidFill>
                  <a:srgbClr val="252525"/>
                </a:solidFill>
                <a:latin typeface="Arial"/>
                <a:cs typeface="Arial"/>
              </a:rPr>
              <a:t>-</a:t>
            </a:r>
            <a:r>
              <a:rPr dirty="0" sz="250" spc="-25">
                <a:solidFill>
                  <a:srgbClr val="252525"/>
                </a:solidFill>
                <a:latin typeface="Arial"/>
                <a:cs typeface="Arial"/>
              </a:rPr>
              <a:t>0.5</a:t>
            </a:r>
            <a:endParaRPr sz="250">
              <a:latin typeface="Arial"/>
              <a:cs typeface="Arial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1547790" y="1898298"/>
            <a:ext cx="53975" cy="635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50" spc="-10">
                <a:solidFill>
                  <a:srgbClr val="252525"/>
                </a:solidFill>
                <a:latin typeface="Arial"/>
                <a:cs typeface="Arial"/>
              </a:rPr>
              <a:t>-</a:t>
            </a:r>
            <a:r>
              <a:rPr dirty="0" sz="250" spc="-50">
                <a:solidFill>
                  <a:srgbClr val="252525"/>
                </a:solidFill>
                <a:latin typeface="Arial"/>
                <a:cs typeface="Arial"/>
              </a:rPr>
              <a:t>1</a:t>
            </a:r>
            <a:endParaRPr sz="250">
              <a:latin typeface="Arial"/>
              <a:cs typeface="Arial"/>
            </a:endParaRPr>
          </a:p>
        </p:txBody>
      </p:sp>
      <p:grpSp>
        <p:nvGrpSpPr>
          <p:cNvPr id="17" name="object 17" descr=""/>
          <p:cNvGrpSpPr/>
          <p:nvPr/>
        </p:nvGrpSpPr>
        <p:grpSpPr>
          <a:xfrm>
            <a:off x="2469826" y="796645"/>
            <a:ext cx="65405" cy="1090930"/>
            <a:chOff x="2469826" y="796645"/>
            <a:chExt cx="65405" cy="1090930"/>
          </a:xfrm>
        </p:grpSpPr>
        <p:pic>
          <p:nvPicPr>
            <p:cNvPr id="18" name="object 1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69826" y="796804"/>
              <a:ext cx="65087" cy="1090612"/>
            </a:xfrm>
            <a:prstGeom prst="rect">
              <a:avLst/>
            </a:prstGeom>
          </p:spPr>
        </p:pic>
        <p:sp>
          <p:nvSpPr>
            <p:cNvPr id="19" name="object 19" descr=""/>
            <p:cNvSpPr/>
            <p:nvPr/>
          </p:nvSpPr>
          <p:spPr>
            <a:xfrm>
              <a:off x="2523229" y="797598"/>
              <a:ext cx="11430" cy="1089025"/>
            </a:xfrm>
            <a:custGeom>
              <a:avLst/>
              <a:gdLst/>
              <a:ahLst/>
              <a:cxnLst/>
              <a:rect l="l" t="t" r="r" b="b"/>
              <a:pathLst>
                <a:path w="11430" h="1089025">
                  <a:moveTo>
                    <a:pt x="10890" y="1089025"/>
                  </a:moveTo>
                  <a:lnTo>
                    <a:pt x="10890" y="0"/>
                  </a:lnTo>
                </a:path>
                <a:path w="11430" h="1089025">
                  <a:moveTo>
                    <a:pt x="10890" y="1089025"/>
                  </a:moveTo>
                  <a:lnTo>
                    <a:pt x="0" y="1089025"/>
                  </a:lnTo>
                </a:path>
                <a:path w="11430" h="1089025">
                  <a:moveTo>
                    <a:pt x="10890" y="980122"/>
                  </a:moveTo>
                  <a:lnTo>
                    <a:pt x="0" y="980122"/>
                  </a:lnTo>
                </a:path>
                <a:path w="11430" h="1089025">
                  <a:moveTo>
                    <a:pt x="10890" y="871220"/>
                  </a:moveTo>
                  <a:lnTo>
                    <a:pt x="0" y="871220"/>
                  </a:lnTo>
                </a:path>
                <a:path w="11430" h="1089025">
                  <a:moveTo>
                    <a:pt x="10890" y="762317"/>
                  </a:moveTo>
                  <a:lnTo>
                    <a:pt x="0" y="762317"/>
                  </a:lnTo>
                </a:path>
                <a:path w="11430" h="1089025">
                  <a:moveTo>
                    <a:pt x="10890" y="653415"/>
                  </a:moveTo>
                  <a:lnTo>
                    <a:pt x="0" y="653415"/>
                  </a:lnTo>
                </a:path>
                <a:path w="11430" h="1089025">
                  <a:moveTo>
                    <a:pt x="10890" y="544512"/>
                  </a:moveTo>
                  <a:lnTo>
                    <a:pt x="0" y="544512"/>
                  </a:lnTo>
                </a:path>
                <a:path w="11430" h="1089025">
                  <a:moveTo>
                    <a:pt x="10890" y="435610"/>
                  </a:moveTo>
                  <a:lnTo>
                    <a:pt x="0" y="435610"/>
                  </a:lnTo>
                </a:path>
                <a:path w="11430" h="1089025">
                  <a:moveTo>
                    <a:pt x="10890" y="326707"/>
                  </a:moveTo>
                  <a:lnTo>
                    <a:pt x="0" y="326707"/>
                  </a:lnTo>
                </a:path>
                <a:path w="11430" h="1089025">
                  <a:moveTo>
                    <a:pt x="10890" y="217805"/>
                  </a:moveTo>
                  <a:lnTo>
                    <a:pt x="0" y="217805"/>
                  </a:lnTo>
                </a:path>
                <a:path w="11430" h="1089025">
                  <a:moveTo>
                    <a:pt x="10890" y="108902"/>
                  </a:moveTo>
                  <a:lnTo>
                    <a:pt x="0" y="108902"/>
                  </a:lnTo>
                </a:path>
                <a:path w="11430" h="1089025">
                  <a:moveTo>
                    <a:pt x="10890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25252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0" name="object 20" descr=""/>
          <p:cNvSpPr txBox="1"/>
          <p:nvPr/>
        </p:nvSpPr>
        <p:spPr>
          <a:xfrm>
            <a:off x="2533484" y="1856460"/>
            <a:ext cx="41910" cy="5969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" spc="-50">
                <a:solidFill>
                  <a:srgbClr val="252525"/>
                </a:solidFill>
                <a:latin typeface="Arial"/>
                <a:cs typeface="Arial"/>
              </a:rPr>
              <a:t>1</a:t>
            </a:r>
            <a:endParaRPr sz="200">
              <a:latin typeface="Arial"/>
              <a:cs typeface="Arial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2533484" y="1747558"/>
            <a:ext cx="65405" cy="5969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" spc="-25">
                <a:solidFill>
                  <a:srgbClr val="252525"/>
                </a:solidFill>
                <a:latin typeface="Arial"/>
                <a:cs typeface="Arial"/>
              </a:rPr>
              <a:t>1.2</a:t>
            </a:r>
            <a:endParaRPr sz="200">
              <a:latin typeface="Arial"/>
              <a:cs typeface="Arial"/>
            </a:endParaRPr>
          </a:p>
        </p:txBody>
      </p:sp>
      <p:sp>
        <p:nvSpPr>
          <p:cNvPr id="22" name="object 22" descr=""/>
          <p:cNvSpPr txBox="1"/>
          <p:nvPr/>
        </p:nvSpPr>
        <p:spPr>
          <a:xfrm>
            <a:off x="2533484" y="1638655"/>
            <a:ext cx="65405" cy="5969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" spc="-25">
                <a:solidFill>
                  <a:srgbClr val="252525"/>
                </a:solidFill>
                <a:latin typeface="Arial"/>
                <a:cs typeface="Arial"/>
              </a:rPr>
              <a:t>1.4</a:t>
            </a:r>
            <a:endParaRPr sz="200">
              <a:latin typeface="Arial"/>
              <a:cs typeface="Arial"/>
            </a:endParaRPr>
          </a:p>
        </p:txBody>
      </p:sp>
      <p:sp>
        <p:nvSpPr>
          <p:cNvPr id="23" name="object 23" descr=""/>
          <p:cNvSpPr txBox="1"/>
          <p:nvPr/>
        </p:nvSpPr>
        <p:spPr>
          <a:xfrm>
            <a:off x="2533484" y="1529753"/>
            <a:ext cx="65405" cy="5969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" spc="-25">
                <a:solidFill>
                  <a:srgbClr val="252525"/>
                </a:solidFill>
                <a:latin typeface="Arial"/>
                <a:cs typeface="Arial"/>
              </a:rPr>
              <a:t>1.6</a:t>
            </a:r>
            <a:endParaRPr sz="200">
              <a:latin typeface="Arial"/>
              <a:cs typeface="Arial"/>
            </a:endParaRPr>
          </a:p>
        </p:txBody>
      </p:sp>
      <p:sp>
        <p:nvSpPr>
          <p:cNvPr id="24" name="object 24" descr=""/>
          <p:cNvSpPr txBox="1"/>
          <p:nvPr/>
        </p:nvSpPr>
        <p:spPr>
          <a:xfrm>
            <a:off x="2533484" y="1420850"/>
            <a:ext cx="65405" cy="5969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" spc="-25">
                <a:solidFill>
                  <a:srgbClr val="252525"/>
                </a:solidFill>
                <a:latin typeface="Arial"/>
                <a:cs typeface="Arial"/>
              </a:rPr>
              <a:t>1.8</a:t>
            </a:r>
            <a:endParaRPr sz="200">
              <a:latin typeface="Arial"/>
              <a:cs typeface="Arial"/>
            </a:endParaRPr>
          </a:p>
        </p:txBody>
      </p:sp>
      <p:sp>
        <p:nvSpPr>
          <p:cNvPr id="25" name="object 25" descr=""/>
          <p:cNvSpPr txBox="1"/>
          <p:nvPr/>
        </p:nvSpPr>
        <p:spPr>
          <a:xfrm>
            <a:off x="2533484" y="1311948"/>
            <a:ext cx="41910" cy="5969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" spc="-50">
                <a:solidFill>
                  <a:srgbClr val="252525"/>
                </a:solidFill>
                <a:latin typeface="Arial"/>
                <a:cs typeface="Arial"/>
              </a:rPr>
              <a:t>2</a:t>
            </a:r>
            <a:endParaRPr sz="200">
              <a:latin typeface="Arial"/>
              <a:cs typeface="Arial"/>
            </a:endParaRPr>
          </a:p>
        </p:txBody>
      </p:sp>
      <p:sp>
        <p:nvSpPr>
          <p:cNvPr id="26" name="object 26" descr=""/>
          <p:cNvSpPr txBox="1"/>
          <p:nvPr/>
        </p:nvSpPr>
        <p:spPr>
          <a:xfrm>
            <a:off x="2533484" y="1203045"/>
            <a:ext cx="65405" cy="5969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" spc="-25">
                <a:solidFill>
                  <a:srgbClr val="252525"/>
                </a:solidFill>
                <a:latin typeface="Arial"/>
                <a:cs typeface="Arial"/>
              </a:rPr>
              <a:t>2.2</a:t>
            </a:r>
            <a:endParaRPr sz="200">
              <a:latin typeface="Arial"/>
              <a:cs typeface="Arial"/>
            </a:endParaRPr>
          </a:p>
        </p:txBody>
      </p:sp>
      <p:sp>
        <p:nvSpPr>
          <p:cNvPr id="27" name="object 27" descr=""/>
          <p:cNvSpPr txBox="1"/>
          <p:nvPr/>
        </p:nvSpPr>
        <p:spPr>
          <a:xfrm>
            <a:off x="2533484" y="1094143"/>
            <a:ext cx="65405" cy="5969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" spc="-25">
                <a:solidFill>
                  <a:srgbClr val="252525"/>
                </a:solidFill>
                <a:latin typeface="Arial"/>
                <a:cs typeface="Arial"/>
              </a:rPr>
              <a:t>2.4</a:t>
            </a:r>
            <a:endParaRPr sz="200">
              <a:latin typeface="Arial"/>
              <a:cs typeface="Arial"/>
            </a:endParaRPr>
          </a:p>
        </p:txBody>
      </p:sp>
      <p:sp>
        <p:nvSpPr>
          <p:cNvPr id="28" name="object 28" descr=""/>
          <p:cNvSpPr txBox="1"/>
          <p:nvPr/>
        </p:nvSpPr>
        <p:spPr>
          <a:xfrm>
            <a:off x="2533484" y="985240"/>
            <a:ext cx="65405" cy="5969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" spc="-25">
                <a:solidFill>
                  <a:srgbClr val="252525"/>
                </a:solidFill>
                <a:latin typeface="Arial"/>
                <a:cs typeface="Arial"/>
              </a:rPr>
              <a:t>2.6</a:t>
            </a:r>
            <a:endParaRPr sz="200">
              <a:latin typeface="Arial"/>
              <a:cs typeface="Arial"/>
            </a:endParaRPr>
          </a:p>
        </p:txBody>
      </p:sp>
      <p:sp>
        <p:nvSpPr>
          <p:cNvPr id="29" name="object 29" descr=""/>
          <p:cNvSpPr txBox="1"/>
          <p:nvPr/>
        </p:nvSpPr>
        <p:spPr>
          <a:xfrm>
            <a:off x="2533484" y="876338"/>
            <a:ext cx="65405" cy="5969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" spc="-25">
                <a:solidFill>
                  <a:srgbClr val="252525"/>
                </a:solidFill>
                <a:latin typeface="Arial"/>
                <a:cs typeface="Arial"/>
              </a:rPr>
              <a:t>2.8</a:t>
            </a:r>
            <a:endParaRPr sz="200">
              <a:latin typeface="Arial"/>
              <a:cs typeface="Arial"/>
            </a:endParaRPr>
          </a:p>
        </p:txBody>
      </p:sp>
      <p:sp>
        <p:nvSpPr>
          <p:cNvPr id="30" name="object 30" descr=""/>
          <p:cNvSpPr txBox="1"/>
          <p:nvPr/>
        </p:nvSpPr>
        <p:spPr>
          <a:xfrm>
            <a:off x="2533484" y="767435"/>
            <a:ext cx="41910" cy="5969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" spc="-50">
                <a:solidFill>
                  <a:srgbClr val="252525"/>
                </a:solidFill>
                <a:latin typeface="Arial"/>
                <a:cs typeface="Arial"/>
              </a:rPr>
              <a:t>3</a:t>
            </a:r>
            <a:endParaRPr sz="200">
              <a:latin typeface="Arial"/>
              <a:cs typeface="Arial"/>
            </a:endParaRPr>
          </a:p>
        </p:txBody>
      </p:sp>
      <p:grpSp>
        <p:nvGrpSpPr>
          <p:cNvPr id="31" name="object 31" descr=""/>
          <p:cNvGrpSpPr/>
          <p:nvPr/>
        </p:nvGrpSpPr>
        <p:grpSpPr>
          <a:xfrm>
            <a:off x="698562" y="796804"/>
            <a:ext cx="3780790" cy="2355850"/>
            <a:chOff x="698562" y="796804"/>
            <a:chExt cx="3780790" cy="2355850"/>
          </a:xfrm>
        </p:grpSpPr>
        <p:sp>
          <p:nvSpPr>
            <p:cNvPr id="32" name="object 32" descr=""/>
            <p:cNvSpPr/>
            <p:nvPr/>
          </p:nvSpPr>
          <p:spPr>
            <a:xfrm>
              <a:off x="2470620" y="797598"/>
              <a:ext cx="63500" cy="1089025"/>
            </a:xfrm>
            <a:custGeom>
              <a:avLst/>
              <a:gdLst/>
              <a:ahLst/>
              <a:cxnLst/>
              <a:rect l="l" t="t" r="r" b="b"/>
              <a:pathLst>
                <a:path w="63500" h="1089025">
                  <a:moveTo>
                    <a:pt x="0" y="0"/>
                  </a:moveTo>
                  <a:lnTo>
                    <a:pt x="63500" y="0"/>
                  </a:lnTo>
                </a:path>
                <a:path w="63500" h="1089025">
                  <a:moveTo>
                    <a:pt x="0" y="1089025"/>
                  </a:moveTo>
                  <a:lnTo>
                    <a:pt x="63500" y="1089025"/>
                  </a:lnTo>
                </a:path>
                <a:path w="63500" h="1089025">
                  <a:moveTo>
                    <a:pt x="0" y="1089025"/>
                  </a:moveTo>
                  <a:lnTo>
                    <a:pt x="0" y="0"/>
                  </a:lnTo>
                </a:path>
                <a:path w="63500" h="1089025">
                  <a:moveTo>
                    <a:pt x="63500" y="1089025"/>
                  </a:moveTo>
                  <a:lnTo>
                    <a:pt x="63500" y="0"/>
                  </a:lnTo>
                </a:path>
              </a:pathLst>
            </a:custGeom>
            <a:ln w="3175">
              <a:solidFill>
                <a:srgbClr val="25252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 descr=""/>
            <p:cNvSpPr/>
            <p:nvPr/>
          </p:nvSpPr>
          <p:spPr>
            <a:xfrm>
              <a:off x="2469819" y="796810"/>
              <a:ext cx="65405" cy="1090930"/>
            </a:xfrm>
            <a:custGeom>
              <a:avLst/>
              <a:gdLst/>
              <a:ahLst/>
              <a:cxnLst/>
              <a:rect l="l" t="t" r="r" b="b"/>
              <a:pathLst>
                <a:path w="65405" h="1090930">
                  <a:moveTo>
                    <a:pt x="1587" y="1089812"/>
                  </a:moveTo>
                  <a:lnTo>
                    <a:pt x="1358" y="1089253"/>
                  </a:lnTo>
                  <a:lnTo>
                    <a:pt x="800" y="1089025"/>
                  </a:lnTo>
                  <a:lnTo>
                    <a:pt x="228" y="1089253"/>
                  </a:lnTo>
                  <a:lnTo>
                    <a:pt x="0" y="1089812"/>
                  </a:lnTo>
                  <a:lnTo>
                    <a:pt x="228" y="1090383"/>
                  </a:lnTo>
                  <a:lnTo>
                    <a:pt x="800" y="1090612"/>
                  </a:lnTo>
                  <a:lnTo>
                    <a:pt x="1358" y="1090383"/>
                  </a:lnTo>
                  <a:lnTo>
                    <a:pt x="1587" y="1089812"/>
                  </a:lnTo>
                  <a:close/>
                </a:path>
                <a:path w="65405" h="1090930">
                  <a:moveTo>
                    <a:pt x="1587" y="787"/>
                  </a:moveTo>
                  <a:lnTo>
                    <a:pt x="1358" y="228"/>
                  </a:lnTo>
                  <a:lnTo>
                    <a:pt x="800" y="0"/>
                  </a:lnTo>
                  <a:lnTo>
                    <a:pt x="228" y="228"/>
                  </a:lnTo>
                  <a:lnTo>
                    <a:pt x="0" y="787"/>
                  </a:lnTo>
                  <a:lnTo>
                    <a:pt x="228" y="1358"/>
                  </a:lnTo>
                  <a:lnTo>
                    <a:pt x="800" y="1587"/>
                  </a:lnTo>
                  <a:lnTo>
                    <a:pt x="1358" y="1358"/>
                  </a:lnTo>
                  <a:lnTo>
                    <a:pt x="1587" y="787"/>
                  </a:lnTo>
                  <a:close/>
                </a:path>
                <a:path w="65405" h="1090930">
                  <a:moveTo>
                    <a:pt x="65087" y="1089812"/>
                  </a:moveTo>
                  <a:lnTo>
                    <a:pt x="64858" y="1089253"/>
                  </a:lnTo>
                  <a:lnTo>
                    <a:pt x="64300" y="1089025"/>
                  </a:lnTo>
                  <a:lnTo>
                    <a:pt x="63728" y="1089253"/>
                  </a:lnTo>
                  <a:lnTo>
                    <a:pt x="63500" y="1089812"/>
                  </a:lnTo>
                  <a:lnTo>
                    <a:pt x="63728" y="1090383"/>
                  </a:lnTo>
                  <a:lnTo>
                    <a:pt x="64300" y="1090612"/>
                  </a:lnTo>
                  <a:lnTo>
                    <a:pt x="64858" y="1090383"/>
                  </a:lnTo>
                  <a:lnTo>
                    <a:pt x="65087" y="1089812"/>
                  </a:lnTo>
                  <a:close/>
                </a:path>
                <a:path w="65405" h="1090930">
                  <a:moveTo>
                    <a:pt x="65087" y="787"/>
                  </a:moveTo>
                  <a:lnTo>
                    <a:pt x="64858" y="228"/>
                  </a:lnTo>
                  <a:lnTo>
                    <a:pt x="64300" y="0"/>
                  </a:lnTo>
                  <a:lnTo>
                    <a:pt x="63728" y="228"/>
                  </a:lnTo>
                  <a:lnTo>
                    <a:pt x="63500" y="787"/>
                  </a:lnTo>
                  <a:lnTo>
                    <a:pt x="63728" y="1358"/>
                  </a:lnTo>
                  <a:lnTo>
                    <a:pt x="64300" y="1587"/>
                  </a:lnTo>
                  <a:lnTo>
                    <a:pt x="64858" y="1358"/>
                  </a:lnTo>
                  <a:lnTo>
                    <a:pt x="65087" y="787"/>
                  </a:lnTo>
                  <a:close/>
                </a:path>
              </a:pathLst>
            </a:custGeom>
            <a:solidFill>
              <a:srgbClr val="323232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4" name="object 34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657221" y="916978"/>
              <a:ext cx="1367790" cy="994410"/>
            </a:xfrm>
            <a:prstGeom prst="rect">
              <a:avLst/>
            </a:prstGeom>
          </p:spPr>
        </p:pic>
        <p:sp>
          <p:nvSpPr>
            <p:cNvPr id="35" name="object 35" descr=""/>
            <p:cNvSpPr/>
            <p:nvPr/>
          </p:nvSpPr>
          <p:spPr>
            <a:xfrm>
              <a:off x="698562" y="2568765"/>
              <a:ext cx="3780790" cy="154940"/>
            </a:xfrm>
            <a:custGeom>
              <a:avLst/>
              <a:gdLst/>
              <a:ahLst/>
              <a:cxnLst/>
              <a:rect l="l" t="t" r="r" b="b"/>
              <a:pathLst>
                <a:path w="3780790" h="154939">
                  <a:moveTo>
                    <a:pt x="3729482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154351"/>
                  </a:lnTo>
                  <a:lnTo>
                    <a:pt x="3780282" y="154351"/>
                  </a:lnTo>
                  <a:lnTo>
                    <a:pt x="3780282" y="50800"/>
                  </a:lnTo>
                  <a:lnTo>
                    <a:pt x="3776274" y="31075"/>
                  </a:lnTo>
                  <a:lnTo>
                    <a:pt x="3765360" y="14922"/>
                  </a:lnTo>
                  <a:lnTo>
                    <a:pt x="3749207" y="4008"/>
                  </a:lnTo>
                  <a:lnTo>
                    <a:pt x="3729482" y="0"/>
                  </a:lnTo>
                  <a:close/>
                </a:path>
              </a:pathLst>
            </a:custGeom>
            <a:solidFill>
              <a:srgbClr val="AC2B37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6" name="object 36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98563" y="2710459"/>
              <a:ext cx="3780281" cy="50609"/>
            </a:xfrm>
            <a:prstGeom prst="rect">
              <a:avLst/>
            </a:prstGeom>
          </p:spPr>
        </p:pic>
        <p:sp>
          <p:nvSpPr>
            <p:cNvPr id="37" name="object 37" descr=""/>
            <p:cNvSpPr/>
            <p:nvPr/>
          </p:nvSpPr>
          <p:spPr>
            <a:xfrm>
              <a:off x="698562" y="2754745"/>
              <a:ext cx="3780790" cy="398145"/>
            </a:xfrm>
            <a:custGeom>
              <a:avLst/>
              <a:gdLst/>
              <a:ahLst/>
              <a:cxnLst/>
              <a:rect l="l" t="t" r="r" b="b"/>
              <a:pathLst>
                <a:path w="3780790" h="398144">
                  <a:moveTo>
                    <a:pt x="3780282" y="0"/>
                  </a:moveTo>
                  <a:lnTo>
                    <a:pt x="0" y="0"/>
                  </a:lnTo>
                  <a:lnTo>
                    <a:pt x="0" y="347077"/>
                  </a:lnTo>
                  <a:lnTo>
                    <a:pt x="4008" y="366801"/>
                  </a:lnTo>
                  <a:lnTo>
                    <a:pt x="14922" y="382954"/>
                  </a:lnTo>
                  <a:lnTo>
                    <a:pt x="31075" y="393868"/>
                  </a:lnTo>
                  <a:lnTo>
                    <a:pt x="50800" y="397877"/>
                  </a:lnTo>
                  <a:lnTo>
                    <a:pt x="3729482" y="397877"/>
                  </a:lnTo>
                  <a:lnTo>
                    <a:pt x="3749207" y="393868"/>
                  </a:lnTo>
                  <a:lnTo>
                    <a:pt x="3765360" y="382954"/>
                  </a:lnTo>
                  <a:lnTo>
                    <a:pt x="3776274" y="366801"/>
                  </a:lnTo>
                  <a:lnTo>
                    <a:pt x="3780282" y="347077"/>
                  </a:lnTo>
                  <a:lnTo>
                    <a:pt x="3780282" y="0"/>
                  </a:lnTo>
                  <a:close/>
                </a:path>
              </a:pathLst>
            </a:custGeom>
            <a:solidFill>
              <a:srgbClr val="DDDDDD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8" name="object 38" descr=""/>
          <p:cNvSpPr txBox="1"/>
          <p:nvPr/>
        </p:nvSpPr>
        <p:spPr>
          <a:xfrm>
            <a:off x="698563" y="2013323"/>
            <a:ext cx="3769360" cy="136969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50800" marR="134620">
              <a:lnSpc>
                <a:spcPct val="97200"/>
              </a:lnSpc>
              <a:spcBef>
                <a:spcPts val="130"/>
              </a:spcBef>
            </a:pPr>
            <a:r>
              <a:rPr dirty="0" sz="1000">
                <a:solidFill>
                  <a:srgbClr val="3333B2"/>
                </a:solidFill>
                <a:latin typeface="Times New Roman"/>
                <a:cs typeface="Times New Roman"/>
              </a:rPr>
              <a:t>Figure:</a:t>
            </a:r>
            <a:r>
              <a:rPr dirty="0" sz="1000" spc="-25">
                <a:solidFill>
                  <a:srgbClr val="3333B2"/>
                </a:solidFill>
                <a:latin typeface="Times New Roman"/>
                <a:cs typeface="Times New Roman"/>
              </a:rPr>
              <a:t> </a:t>
            </a:r>
            <a:r>
              <a:rPr dirty="0" sz="800">
                <a:latin typeface="Times New Roman"/>
                <a:cs typeface="Times New Roman"/>
              </a:rPr>
              <a:t>Intrinsic</a:t>
            </a:r>
            <a:r>
              <a:rPr dirty="0" sz="800" spc="-15">
                <a:latin typeface="Times New Roman"/>
                <a:cs typeface="Times New Roman"/>
              </a:rPr>
              <a:t> </a:t>
            </a:r>
            <a:r>
              <a:rPr dirty="0" sz="800">
                <a:latin typeface="Times New Roman"/>
                <a:cs typeface="Times New Roman"/>
              </a:rPr>
              <a:t>dimension</a:t>
            </a:r>
            <a:r>
              <a:rPr dirty="0" sz="800" spc="-20">
                <a:latin typeface="Times New Roman"/>
                <a:cs typeface="Times New Roman"/>
              </a:rPr>
              <a:t> </a:t>
            </a:r>
            <a:r>
              <a:rPr dirty="0" sz="800">
                <a:latin typeface="Times New Roman"/>
                <a:cs typeface="Times New Roman"/>
              </a:rPr>
              <a:t>of</a:t>
            </a:r>
            <a:r>
              <a:rPr dirty="0" sz="800" spc="-15">
                <a:latin typeface="Times New Roman"/>
                <a:cs typeface="Times New Roman"/>
              </a:rPr>
              <a:t> </a:t>
            </a:r>
            <a:r>
              <a:rPr dirty="0" sz="800">
                <a:latin typeface="Times New Roman"/>
                <a:cs typeface="Times New Roman"/>
              </a:rPr>
              <a:t>the</a:t>
            </a:r>
            <a:r>
              <a:rPr dirty="0" sz="800" spc="-20">
                <a:latin typeface="Times New Roman"/>
                <a:cs typeface="Times New Roman"/>
              </a:rPr>
              <a:t> </a:t>
            </a:r>
            <a:r>
              <a:rPr dirty="0" sz="800">
                <a:latin typeface="Times New Roman"/>
                <a:cs typeface="Times New Roman"/>
              </a:rPr>
              <a:t>line-sphere</a:t>
            </a:r>
            <a:r>
              <a:rPr dirty="0" sz="800" spc="-15">
                <a:latin typeface="Times New Roman"/>
                <a:cs typeface="Times New Roman"/>
              </a:rPr>
              <a:t> </a:t>
            </a:r>
            <a:r>
              <a:rPr dirty="0" sz="800">
                <a:latin typeface="Times New Roman"/>
                <a:cs typeface="Times New Roman"/>
              </a:rPr>
              <a:t>sample</a:t>
            </a:r>
            <a:r>
              <a:rPr dirty="0" sz="800" spc="-15">
                <a:latin typeface="Times New Roman"/>
                <a:cs typeface="Times New Roman"/>
              </a:rPr>
              <a:t> </a:t>
            </a:r>
            <a:r>
              <a:rPr dirty="0" sz="800">
                <a:latin typeface="Times New Roman"/>
                <a:cs typeface="Times New Roman"/>
              </a:rPr>
              <a:t>and</a:t>
            </a:r>
            <a:r>
              <a:rPr dirty="0" sz="800" spc="-20">
                <a:latin typeface="Times New Roman"/>
                <a:cs typeface="Times New Roman"/>
              </a:rPr>
              <a:t> </a:t>
            </a:r>
            <a:r>
              <a:rPr dirty="0" sz="800">
                <a:latin typeface="Times New Roman"/>
                <a:cs typeface="Times New Roman"/>
              </a:rPr>
              <a:t>the</a:t>
            </a:r>
            <a:r>
              <a:rPr dirty="0" sz="800" spc="-15">
                <a:latin typeface="Times New Roman"/>
                <a:cs typeface="Times New Roman"/>
              </a:rPr>
              <a:t> </a:t>
            </a:r>
            <a:r>
              <a:rPr dirty="0" sz="800" spc="-10">
                <a:latin typeface="Times New Roman"/>
                <a:cs typeface="Times New Roman"/>
              </a:rPr>
              <a:t>LiDAR</a:t>
            </a:r>
            <a:r>
              <a:rPr dirty="0" sz="800" spc="-20">
                <a:latin typeface="Times New Roman"/>
                <a:cs typeface="Times New Roman"/>
              </a:rPr>
              <a:t> </a:t>
            </a:r>
            <a:r>
              <a:rPr dirty="0" sz="800">
                <a:latin typeface="Times New Roman"/>
                <a:cs typeface="Times New Roman"/>
              </a:rPr>
              <a:t>data</a:t>
            </a:r>
            <a:r>
              <a:rPr dirty="0" sz="800" spc="-15">
                <a:latin typeface="Times New Roman"/>
                <a:cs typeface="Times New Roman"/>
              </a:rPr>
              <a:t> </a:t>
            </a:r>
            <a:r>
              <a:rPr dirty="0" sz="800">
                <a:latin typeface="Times New Roman"/>
                <a:cs typeface="Times New Roman"/>
              </a:rPr>
              <a:t>set</a:t>
            </a:r>
            <a:r>
              <a:rPr dirty="0" sz="800" spc="-20">
                <a:latin typeface="Times New Roman"/>
                <a:cs typeface="Times New Roman"/>
              </a:rPr>
              <a:t> </a:t>
            </a:r>
            <a:r>
              <a:rPr dirty="0" sz="800">
                <a:latin typeface="Times New Roman"/>
                <a:cs typeface="Times New Roman"/>
              </a:rPr>
              <a:t>from</a:t>
            </a:r>
            <a:r>
              <a:rPr dirty="0" sz="800" spc="-15">
                <a:latin typeface="Times New Roman"/>
                <a:cs typeface="Times New Roman"/>
              </a:rPr>
              <a:t> </a:t>
            </a:r>
            <a:r>
              <a:rPr dirty="0" sz="800" spc="-25">
                <a:latin typeface="Times New Roman"/>
                <a:cs typeface="Times New Roman"/>
              </a:rPr>
              <a:t>the</a:t>
            </a:r>
            <a:r>
              <a:rPr dirty="0" sz="800" spc="500">
                <a:latin typeface="Times New Roman"/>
                <a:cs typeface="Times New Roman"/>
              </a:rPr>
              <a:t> </a:t>
            </a:r>
            <a:r>
              <a:rPr dirty="0" sz="800">
                <a:latin typeface="Times New Roman"/>
                <a:cs typeface="Times New Roman"/>
              </a:rPr>
              <a:t>Golden</a:t>
            </a:r>
            <a:r>
              <a:rPr dirty="0" sz="800" spc="-25">
                <a:latin typeface="Times New Roman"/>
                <a:cs typeface="Times New Roman"/>
              </a:rPr>
              <a:t> </a:t>
            </a:r>
            <a:r>
              <a:rPr dirty="0" sz="800">
                <a:latin typeface="Times New Roman"/>
                <a:cs typeface="Times New Roman"/>
              </a:rPr>
              <a:t>Gate</a:t>
            </a:r>
            <a:r>
              <a:rPr dirty="0" sz="800" spc="-20">
                <a:latin typeface="Times New Roman"/>
                <a:cs typeface="Times New Roman"/>
              </a:rPr>
              <a:t> </a:t>
            </a:r>
            <a:r>
              <a:rPr dirty="0" sz="800">
                <a:latin typeface="Times New Roman"/>
                <a:cs typeface="Times New Roman"/>
              </a:rPr>
              <a:t>bridge.</a:t>
            </a:r>
            <a:r>
              <a:rPr dirty="0" sz="800" spc="25">
                <a:latin typeface="Times New Roman"/>
                <a:cs typeface="Times New Roman"/>
              </a:rPr>
              <a:t> </a:t>
            </a:r>
            <a:r>
              <a:rPr dirty="0" sz="800">
                <a:latin typeface="Times New Roman"/>
                <a:cs typeface="Times New Roman"/>
              </a:rPr>
              <a:t>Karamatou</a:t>
            </a:r>
            <a:r>
              <a:rPr dirty="0" sz="800" spc="-15">
                <a:latin typeface="Times New Roman"/>
                <a:cs typeface="Times New Roman"/>
              </a:rPr>
              <a:t> </a:t>
            </a:r>
            <a:r>
              <a:rPr dirty="0" sz="800" spc="-10">
                <a:latin typeface="Times New Roman"/>
                <a:cs typeface="Times New Roman"/>
              </a:rPr>
              <a:t>Yacoubou</a:t>
            </a:r>
            <a:r>
              <a:rPr dirty="0" sz="800" spc="-20">
                <a:latin typeface="Times New Roman"/>
                <a:cs typeface="Times New Roman"/>
              </a:rPr>
              <a:t> </a:t>
            </a:r>
            <a:r>
              <a:rPr dirty="0" sz="800">
                <a:latin typeface="Times New Roman"/>
                <a:cs typeface="Times New Roman"/>
              </a:rPr>
              <a:t>Djima,</a:t>
            </a:r>
            <a:r>
              <a:rPr dirty="0" sz="800" spc="-20">
                <a:latin typeface="Times New Roman"/>
                <a:cs typeface="Times New Roman"/>
              </a:rPr>
              <a:t> </a:t>
            </a:r>
            <a:r>
              <a:rPr dirty="0" u="sng" sz="800" spc="-35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F.</a:t>
            </a:r>
            <a:r>
              <a:rPr dirty="0" u="sng" sz="800" spc="-15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sz="80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Patricia</a:t>
            </a:r>
            <a:r>
              <a:rPr dirty="0" u="sng" sz="800" spc="-2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sz="80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Medina</a:t>
            </a:r>
            <a:r>
              <a:rPr dirty="0" u="none" sz="800">
                <a:latin typeface="Times New Roman"/>
                <a:cs typeface="Times New Roman"/>
              </a:rPr>
              <a:t>,</a:t>
            </a:r>
            <a:r>
              <a:rPr dirty="0" u="none" sz="800" spc="-20">
                <a:latin typeface="Times New Roman"/>
                <a:cs typeface="Times New Roman"/>
              </a:rPr>
              <a:t> </a:t>
            </a:r>
            <a:r>
              <a:rPr dirty="0" u="none" sz="800">
                <a:latin typeface="Times New Roman"/>
                <a:cs typeface="Times New Roman"/>
              </a:rPr>
              <a:t>Linda</a:t>
            </a:r>
            <a:r>
              <a:rPr dirty="0" u="none" sz="800" spc="-20">
                <a:latin typeface="Times New Roman"/>
                <a:cs typeface="Times New Roman"/>
              </a:rPr>
              <a:t> </a:t>
            </a:r>
            <a:r>
              <a:rPr dirty="0" u="none" sz="800">
                <a:latin typeface="Times New Roman"/>
                <a:cs typeface="Times New Roman"/>
              </a:rPr>
              <a:t>Ness</a:t>
            </a:r>
            <a:r>
              <a:rPr dirty="0" u="none" sz="800" spc="-15">
                <a:latin typeface="Times New Roman"/>
                <a:cs typeface="Times New Roman"/>
              </a:rPr>
              <a:t> </a:t>
            </a:r>
            <a:r>
              <a:rPr dirty="0" u="none" sz="800" spc="-25">
                <a:latin typeface="Times New Roman"/>
                <a:cs typeface="Times New Roman"/>
              </a:rPr>
              <a:t>and</a:t>
            </a:r>
            <a:r>
              <a:rPr dirty="0" u="none" sz="800" spc="500">
                <a:latin typeface="Times New Roman"/>
                <a:cs typeface="Times New Roman"/>
              </a:rPr>
              <a:t> </a:t>
            </a:r>
            <a:r>
              <a:rPr dirty="0" u="none" sz="800">
                <a:latin typeface="Times New Roman"/>
                <a:cs typeface="Times New Roman"/>
              </a:rPr>
              <a:t>Melanie</a:t>
            </a:r>
            <a:r>
              <a:rPr dirty="0" u="none" sz="800" spc="-10">
                <a:latin typeface="Times New Roman"/>
                <a:cs typeface="Times New Roman"/>
              </a:rPr>
              <a:t> </a:t>
            </a:r>
            <a:r>
              <a:rPr dirty="0" u="none" sz="800" spc="-20">
                <a:latin typeface="Times New Roman"/>
                <a:cs typeface="Times New Roman"/>
              </a:rPr>
              <a:t>Weber,</a:t>
            </a:r>
            <a:r>
              <a:rPr dirty="0" u="none" sz="800" spc="-10">
                <a:latin typeface="Times New Roman"/>
                <a:cs typeface="Times New Roman"/>
              </a:rPr>
              <a:t> </a:t>
            </a:r>
            <a:r>
              <a:rPr dirty="0" u="none" sz="800" i="1">
                <a:latin typeface="Times New Roman"/>
                <a:cs typeface="Times New Roman"/>
              </a:rPr>
              <a:t>Heuristic</a:t>
            </a:r>
            <a:r>
              <a:rPr dirty="0" u="none" sz="800" spc="-10" i="1">
                <a:latin typeface="Times New Roman"/>
                <a:cs typeface="Times New Roman"/>
              </a:rPr>
              <a:t> Framework </a:t>
            </a:r>
            <a:r>
              <a:rPr dirty="0" u="none" sz="800" i="1">
                <a:latin typeface="Times New Roman"/>
                <a:cs typeface="Times New Roman"/>
              </a:rPr>
              <a:t>for</a:t>
            </a:r>
            <a:r>
              <a:rPr dirty="0" u="none" sz="800" spc="-10" i="1">
                <a:latin typeface="Times New Roman"/>
                <a:cs typeface="Times New Roman"/>
              </a:rPr>
              <a:t> Multi-</a:t>
            </a:r>
            <a:r>
              <a:rPr dirty="0" u="none" sz="800" i="1">
                <a:latin typeface="Times New Roman"/>
                <a:cs typeface="Times New Roman"/>
              </a:rPr>
              <a:t>Scale</a:t>
            </a:r>
            <a:r>
              <a:rPr dirty="0" u="none" sz="800" spc="-10" i="1">
                <a:latin typeface="Times New Roman"/>
                <a:cs typeface="Times New Roman"/>
              </a:rPr>
              <a:t> Testing </a:t>
            </a:r>
            <a:r>
              <a:rPr dirty="0" u="none" sz="800" i="1">
                <a:latin typeface="Times New Roman"/>
                <a:cs typeface="Times New Roman"/>
              </a:rPr>
              <a:t>of</a:t>
            </a:r>
            <a:r>
              <a:rPr dirty="0" u="none" sz="800" spc="-10" i="1">
                <a:latin typeface="Times New Roman"/>
                <a:cs typeface="Times New Roman"/>
              </a:rPr>
              <a:t> </a:t>
            </a:r>
            <a:r>
              <a:rPr dirty="0" u="none" sz="800" i="1">
                <a:latin typeface="Times New Roman"/>
                <a:cs typeface="Times New Roman"/>
              </a:rPr>
              <a:t>the</a:t>
            </a:r>
            <a:r>
              <a:rPr dirty="0" u="none" sz="800" spc="-10" i="1">
                <a:latin typeface="Times New Roman"/>
                <a:cs typeface="Times New Roman"/>
              </a:rPr>
              <a:t> Multi-Manifold</a:t>
            </a:r>
            <a:r>
              <a:rPr dirty="0" u="none" sz="800" spc="500" i="1">
                <a:latin typeface="Times New Roman"/>
                <a:cs typeface="Times New Roman"/>
              </a:rPr>
              <a:t> </a:t>
            </a:r>
            <a:r>
              <a:rPr dirty="0" u="none" sz="800" i="1">
                <a:latin typeface="Times New Roman"/>
                <a:cs typeface="Times New Roman"/>
              </a:rPr>
              <a:t>Hypothesis</a:t>
            </a:r>
            <a:r>
              <a:rPr dirty="0" u="none" sz="800" spc="-10" i="1">
                <a:latin typeface="Times New Roman"/>
                <a:cs typeface="Times New Roman"/>
              </a:rPr>
              <a:t> </a:t>
            </a:r>
            <a:r>
              <a:rPr dirty="0" u="none" sz="800">
                <a:latin typeface="Times New Roman"/>
                <a:cs typeface="Times New Roman"/>
              </a:rPr>
              <a:t>,Research</a:t>
            </a:r>
            <a:r>
              <a:rPr dirty="0" u="none" sz="800" spc="-10">
                <a:latin typeface="Times New Roman"/>
                <a:cs typeface="Times New Roman"/>
              </a:rPr>
              <a:t> </a:t>
            </a:r>
            <a:r>
              <a:rPr dirty="0" u="none" sz="800">
                <a:latin typeface="Times New Roman"/>
                <a:cs typeface="Times New Roman"/>
              </a:rPr>
              <a:t>in</a:t>
            </a:r>
            <a:r>
              <a:rPr dirty="0" u="none" sz="800" spc="-10">
                <a:latin typeface="Times New Roman"/>
                <a:cs typeface="Times New Roman"/>
              </a:rPr>
              <a:t> </a:t>
            </a:r>
            <a:r>
              <a:rPr dirty="0" u="none" sz="800">
                <a:latin typeface="Times New Roman"/>
                <a:cs typeface="Times New Roman"/>
              </a:rPr>
              <a:t>Data</a:t>
            </a:r>
            <a:r>
              <a:rPr dirty="0" u="none" sz="800" spc="-10">
                <a:latin typeface="Times New Roman"/>
                <a:cs typeface="Times New Roman"/>
              </a:rPr>
              <a:t> </a:t>
            </a:r>
            <a:r>
              <a:rPr dirty="0" u="none" sz="800">
                <a:latin typeface="Times New Roman"/>
                <a:cs typeface="Times New Roman"/>
              </a:rPr>
              <a:t>Science,</a:t>
            </a:r>
            <a:r>
              <a:rPr dirty="0" u="none" sz="800" spc="-10">
                <a:latin typeface="Times New Roman"/>
                <a:cs typeface="Times New Roman"/>
              </a:rPr>
              <a:t> </a:t>
            </a:r>
            <a:r>
              <a:rPr dirty="0" u="none" sz="800" spc="-30">
                <a:latin typeface="Times New Roman"/>
                <a:cs typeface="Times New Roman"/>
              </a:rPr>
              <a:t>AWM</a:t>
            </a:r>
            <a:r>
              <a:rPr dirty="0" u="none" sz="800" spc="-5">
                <a:latin typeface="Times New Roman"/>
                <a:cs typeface="Times New Roman"/>
              </a:rPr>
              <a:t> </a:t>
            </a:r>
            <a:r>
              <a:rPr dirty="0" u="none" sz="800" spc="-10">
                <a:latin typeface="Times New Roman"/>
                <a:cs typeface="Times New Roman"/>
              </a:rPr>
              <a:t>Springer-Verlag Series.</a:t>
            </a:r>
            <a:endParaRPr sz="800">
              <a:latin typeface="Times New Roman"/>
              <a:cs typeface="Times New Roman"/>
            </a:endParaRPr>
          </a:p>
          <a:p>
            <a:pPr marL="50800">
              <a:lnSpc>
                <a:spcPct val="100000"/>
              </a:lnSpc>
              <a:spcBef>
                <a:spcPts val="320"/>
              </a:spcBef>
            </a:pPr>
            <a:r>
              <a:rPr dirty="0" sz="800">
                <a:solidFill>
                  <a:srgbClr val="FFFFFF"/>
                </a:solidFill>
                <a:latin typeface="Times New Roman"/>
                <a:cs typeface="Times New Roman"/>
              </a:rPr>
              <a:t>Proposition</a:t>
            </a:r>
            <a:r>
              <a:rPr dirty="0" sz="800" spc="-2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800" spc="-10">
                <a:solidFill>
                  <a:srgbClr val="FFFFFF"/>
                </a:solidFill>
                <a:latin typeface="Times New Roman"/>
                <a:cs typeface="Times New Roman"/>
              </a:rPr>
              <a:t>(Multi-</a:t>
            </a:r>
            <a:r>
              <a:rPr dirty="0" sz="800">
                <a:solidFill>
                  <a:srgbClr val="FFFFFF"/>
                </a:solidFill>
                <a:latin typeface="Times New Roman"/>
                <a:cs typeface="Times New Roman"/>
              </a:rPr>
              <a:t>manifold</a:t>
            </a:r>
            <a:r>
              <a:rPr dirty="0" sz="800" spc="-2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800">
                <a:solidFill>
                  <a:srgbClr val="FFFFFF"/>
                </a:solidFill>
                <a:latin typeface="Times New Roman"/>
                <a:cs typeface="Times New Roman"/>
              </a:rPr>
              <a:t>Hypothesis</a:t>
            </a:r>
            <a:r>
              <a:rPr dirty="0" sz="800" spc="-2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800" spc="-10">
                <a:solidFill>
                  <a:srgbClr val="FFFFFF"/>
                </a:solidFill>
                <a:latin typeface="Times New Roman"/>
                <a:cs typeface="Times New Roman"/>
              </a:rPr>
              <a:t>Test)</a:t>
            </a:r>
            <a:endParaRPr sz="800">
              <a:latin typeface="Times New Roman"/>
              <a:cs typeface="Times New Roman"/>
            </a:endParaRPr>
          </a:p>
          <a:p>
            <a:pPr marL="50800" marR="43180">
              <a:lnSpc>
                <a:spcPts val="950"/>
              </a:lnSpc>
              <a:spcBef>
                <a:spcPts val="580"/>
              </a:spcBef>
            </a:pPr>
            <a:r>
              <a:rPr dirty="0" sz="800" spc="-10">
                <a:latin typeface="Times New Roman"/>
                <a:cs typeface="Times New Roman"/>
              </a:rPr>
              <a:t>Given</a:t>
            </a:r>
            <a:r>
              <a:rPr dirty="0" sz="800" spc="-20">
                <a:latin typeface="Times New Roman"/>
                <a:cs typeface="Times New Roman"/>
              </a:rPr>
              <a:t> </a:t>
            </a:r>
            <a:r>
              <a:rPr dirty="0" sz="800">
                <a:latin typeface="Times New Roman"/>
                <a:cs typeface="Times New Roman"/>
              </a:rPr>
              <a:t>a</a:t>
            </a:r>
            <a:r>
              <a:rPr dirty="0" sz="800" spc="-15">
                <a:latin typeface="Times New Roman"/>
                <a:cs typeface="Times New Roman"/>
              </a:rPr>
              <a:t> </a:t>
            </a:r>
            <a:r>
              <a:rPr dirty="0" sz="800">
                <a:latin typeface="Times New Roman"/>
                <a:cs typeface="Times New Roman"/>
              </a:rPr>
              <a:t>data</a:t>
            </a:r>
            <a:r>
              <a:rPr dirty="0" sz="800" spc="-10">
                <a:latin typeface="Times New Roman"/>
                <a:cs typeface="Times New Roman"/>
              </a:rPr>
              <a:t> </a:t>
            </a:r>
            <a:r>
              <a:rPr dirty="0" sz="800">
                <a:latin typeface="Times New Roman"/>
                <a:cs typeface="Times New Roman"/>
              </a:rPr>
              <a:t>set</a:t>
            </a:r>
            <a:r>
              <a:rPr dirty="0" sz="800" spc="-15">
                <a:latin typeface="Times New Roman"/>
                <a:cs typeface="Times New Roman"/>
              </a:rPr>
              <a:t> </a:t>
            </a:r>
            <a:r>
              <a:rPr dirty="0" sz="800" i="1">
                <a:latin typeface="Times New Roman"/>
                <a:cs typeface="Times New Roman"/>
              </a:rPr>
              <a:t>X </a:t>
            </a:r>
            <a:r>
              <a:rPr dirty="0" sz="800" spc="-10">
                <a:latin typeface="LM Roman 10"/>
                <a:cs typeface="LM Roman 10"/>
              </a:rPr>
              <a:t>=</a:t>
            </a:r>
            <a:r>
              <a:rPr dirty="0" sz="800" spc="-90">
                <a:latin typeface="LM Roman 10"/>
                <a:cs typeface="LM Roman 10"/>
              </a:rPr>
              <a:t> </a:t>
            </a:r>
            <a:r>
              <a:rPr dirty="0" sz="800" spc="-10" i="1">
                <a:latin typeface="DejaVu Sans Condensed"/>
                <a:cs typeface="DejaVu Sans Condensed"/>
              </a:rPr>
              <a:t>{</a:t>
            </a:r>
            <a:r>
              <a:rPr dirty="0" sz="800" spc="-10" i="1">
                <a:latin typeface="Times New Roman"/>
                <a:cs typeface="Times New Roman"/>
              </a:rPr>
              <a:t>x</a:t>
            </a:r>
            <a:r>
              <a:rPr dirty="0" baseline="-9259" sz="900" spc="-15" i="1">
                <a:latin typeface="Times New Roman"/>
                <a:cs typeface="Times New Roman"/>
              </a:rPr>
              <a:t>i</a:t>
            </a:r>
            <a:r>
              <a:rPr dirty="0" sz="800" spc="-10" i="1">
                <a:latin typeface="DejaVu Sans Condensed"/>
                <a:cs typeface="DejaVu Sans Condensed"/>
              </a:rPr>
              <a:t>}</a:t>
            </a:r>
            <a:r>
              <a:rPr dirty="0" baseline="-9259" sz="900" spc="-15" i="1">
                <a:latin typeface="Times New Roman"/>
                <a:cs typeface="Times New Roman"/>
              </a:rPr>
              <a:t>i</a:t>
            </a:r>
            <a:r>
              <a:rPr dirty="0" baseline="-9259" sz="900" spc="-15" i="1">
                <a:latin typeface="DejaVu Sans Condensed"/>
                <a:cs typeface="DejaVu Sans Condensed"/>
              </a:rPr>
              <a:t>∈</a:t>
            </a:r>
            <a:r>
              <a:rPr dirty="0" baseline="-9259" sz="900" spc="-15" i="1">
                <a:latin typeface="Times New Roman"/>
                <a:cs typeface="Times New Roman"/>
              </a:rPr>
              <a:t>I</a:t>
            </a:r>
            <a:r>
              <a:rPr dirty="0" baseline="-9259" sz="900" spc="172" i="1">
                <a:latin typeface="Times New Roman"/>
                <a:cs typeface="Times New Roman"/>
              </a:rPr>
              <a:t> </a:t>
            </a:r>
            <a:r>
              <a:rPr dirty="0" sz="800">
                <a:latin typeface="Times New Roman"/>
                <a:cs typeface="Times New Roman"/>
              </a:rPr>
              <a:t>in</a:t>
            </a:r>
            <a:r>
              <a:rPr dirty="0" sz="800" spc="-10">
                <a:latin typeface="Times New Roman"/>
                <a:cs typeface="Times New Roman"/>
              </a:rPr>
              <a:t> </a:t>
            </a:r>
            <a:r>
              <a:rPr dirty="0" sz="800">
                <a:latin typeface="Arial"/>
                <a:cs typeface="Arial"/>
              </a:rPr>
              <a:t>R</a:t>
            </a:r>
            <a:r>
              <a:rPr dirty="0" baseline="27777" sz="900" i="1">
                <a:latin typeface="Times New Roman"/>
                <a:cs typeface="Times New Roman"/>
              </a:rPr>
              <a:t>D</a:t>
            </a:r>
            <a:r>
              <a:rPr dirty="0" baseline="27777" sz="900" spc="127" i="1">
                <a:latin typeface="Times New Roman"/>
                <a:cs typeface="Times New Roman"/>
              </a:rPr>
              <a:t> </a:t>
            </a:r>
            <a:r>
              <a:rPr dirty="0" sz="800">
                <a:latin typeface="Times New Roman"/>
                <a:cs typeface="Times New Roman"/>
              </a:rPr>
              <a:t>and</a:t>
            </a:r>
            <a:r>
              <a:rPr dirty="0" sz="800" spc="-15">
                <a:latin typeface="Times New Roman"/>
                <a:cs typeface="Times New Roman"/>
              </a:rPr>
              <a:t> </a:t>
            </a:r>
            <a:r>
              <a:rPr dirty="0" sz="800">
                <a:latin typeface="Times New Roman"/>
                <a:cs typeface="Times New Roman"/>
              </a:rPr>
              <a:t>a</a:t>
            </a:r>
            <a:r>
              <a:rPr dirty="0" sz="800" spc="-10">
                <a:latin typeface="Times New Roman"/>
                <a:cs typeface="Times New Roman"/>
              </a:rPr>
              <a:t> multi-</a:t>
            </a:r>
            <a:r>
              <a:rPr dirty="0" sz="800">
                <a:latin typeface="Times New Roman"/>
                <a:cs typeface="Times New Roman"/>
              </a:rPr>
              <a:t>manifold</a:t>
            </a:r>
            <a:r>
              <a:rPr dirty="0" sz="800" spc="-15">
                <a:latin typeface="Times New Roman"/>
                <a:cs typeface="Times New Roman"/>
              </a:rPr>
              <a:t> </a:t>
            </a:r>
            <a:r>
              <a:rPr dirty="0" sz="800" i="1">
                <a:latin typeface="DejaVu Sans Condensed"/>
                <a:cs typeface="DejaVu Sans Condensed"/>
              </a:rPr>
              <a:t>V</a:t>
            </a:r>
            <a:r>
              <a:rPr dirty="0" sz="800" spc="-20" i="1">
                <a:latin typeface="DejaVu Sans Condensed"/>
                <a:cs typeface="DejaVu Sans Condensed"/>
              </a:rPr>
              <a:t> </a:t>
            </a:r>
            <a:r>
              <a:rPr dirty="0" sz="800">
                <a:latin typeface="Times New Roman"/>
                <a:cs typeface="Times New Roman"/>
              </a:rPr>
              <a:t>,</a:t>
            </a:r>
            <a:r>
              <a:rPr dirty="0" sz="800" spc="-10">
                <a:latin typeface="Times New Roman"/>
                <a:cs typeface="Times New Roman"/>
              </a:rPr>
              <a:t> </a:t>
            </a:r>
            <a:r>
              <a:rPr dirty="0" sz="800">
                <a:latin typeface="Times New Roman"/>
                <a:cs typeface="Times New Roman"/>
              </a:rPr>
              <a:t>is</a:t>
            </a:r>
            <a:r>
              <a:rPr dirty="0" sz="800" spc="-15">
                <a:latin typeface="Times New Roman"/>
                <a:cs typeface="Times New Roman"/>
              </a:rPr>
              <a:t> </a:t>
            </a:r>
            <a:r>
              <a:rPr dirty="0" sz="800">
                <a:latin typeface="Times New Roman"/>
                <a:cs typeface="Times New Roman"/>
              </a:rPr>
              <a:t>the</a:t>
            </a:r>
            <a:r>
              <a:rPr dirty="0" sz="800" spc="-10">
                <a:latin typeface="Times New Roman"/>
                <a:cs typeface="Times New Roman"/>
              </a:rPr>
              <a:t> </a:t>
            </a:r>
            <a:r>
              <a:rPr dirty="0" sz="800">
                <a:latin typeface="Times New Roman"/>
                <a:cs typeface="Times New Roman"/>
              </a:rPr>
              <a:t>expected</a:t>
            </a:r>
            <a:r>
              <a:rPr dirty="0" sz="800" spc="-15">
                <a:latin typeface="Times New Roman"/>
                <a:cs typeface="Times New Roman"/>
              </a:rPr>
              <a:t> </a:t>
            </a:r>
            <a:r>
              <a:rPr dirty="0" sz="800">
                <a:latin typeface="Times New Roman"/>
                <a:cs typeface="Times New Roman"/>
              </a:rPr>
              <a:t>distance</a:t>
            </a:r>
            <a:r>
              <a:rPr dirty="0" sz="800" spc="-10">
                <a:latin typeface="Times New Roman"/>
                <a:cs typeface="Times New Roman"/>
              </a:rPr>
              <a:t> </a:t>
            </a:r>
            <a:r>
              <a:rPr dirty="0" sz="800">
                <a:latin typeface="Times New Roman"/>
                <a:cs typeface="Times New Roman"/>
              </a:rPr>
              <a:t>of</a:t>
            </a:r>
            <a:r>
              <a:rPr dirty="0" sz="800" spc="-15">
                <a:latin typeface="Times New Roman"/>
                <a:cs typeface="Times New Roman"/>
              </a:rPr>
              <a:t> </a:t>
            </a:r>
            <a:r>
              <a:rPr dirty="0" sz="800" spc="-25">
                <a:latin typeface="Times New Roman"/>
                <a:cs typeface="Times New Roman"/>
              </a:rPr>
              <a:t>the</a:t>
            </a:r>
            <a:r>
              <a:rPr dirty="0" sz="800" spc="500">
                <a:latin typeface="Times New Roman"/>
                <a:cs typeface="Times New Roman"/>
              </a:rPr>
              <a:t> </a:t>
            </a:r>
            <a:r>
              <a:rPr dirty="0" sz="800">
                <a:latin typeface="Times New Roman"/>
                <a:cs typeface="Times New Roman"/>
              </a:rPr>
              <a:t>points</a:t>
            </a:r>
            <a:r>
              <a:rPr dirty="0" sz="800" spc="-10">
                <a:latin typeface="Times New Roman"/>
                <a:cs typeface="Times New Roman"/>
              </a:rPr>
              <a:t> </a:t>
            </a:r>
            <a:r>
              <a:rPr dirty="0" sz="800">
                <a:latin typeface="Times New Roman"/>
                <a:cs typeface="Times New Roman"/>
              </a:rPr>
              <a:t>in</a:t>
            </a:r>
            <a:r>
              <a:rPr dirty="0" sz="800" spc="-10">
                <a:latin typeface="Times New Roman"/>
                <a:cs typeface="Times New Roman"/>
              </a:rPr>
              <a:t> </a:t>
            </a:r>
            <a:r>
              <a:rPr dirty="0" sz="800" i="1">
                <a:latin typeface="Times New Roman"/>
                <a:cs typeface="Times New Roman"/>
              </a:rPr>
              <a:t>X</a:t>
            </a:r>
            <a:r>
              <a:rPr dirty="0" sz="800" spc="30" i="1">
                <a:latin typeface="Times New Roman"/>
                <a:cs typeface="Times New Roman"/>
              </a:rPr>
              <a:t> </a:t>
            </a:r>
            <a:r>
              <a:rPr dirty="0" sz="800">
                <a:latin typeface="Times New Roman"/>
                <a:cs typeface="Times New Roman"/>
              </a:rPr>
              <a:t>to</a:t>
            </a:r>
            <a:r>
              <a:rPr dirty="0" sz="800" spc="-10">
                <a:latin typeface="Times New Roman"/>
                <a:cs typeface="Times New Roman"/>
              </a:rPr>
              <a:t> </a:t>
            </a:r>
            <a:r>
              <a:rPr dirty="0" sz="800" i="1">
                <a:latin typeface="DejaVu Sans Condensed"/>
                <a:cs typeface="DejaVu Sans Condensed"/>
              </a:rPr>
              <a:t>V</a:t>
            </a:r>
            <a:r>
              <a:rPr dirty="0" sz="800" spc="180" i="1">
                <a:latin typeface="DejaVu Sans Condensed"/>
                <a:cs typeface="DejaVu Sans Condensed"/>
              </a:rPr>
              <a:t> </a:t>
            </a:r>
            <a:r>
              <a:rPr dirty="0" sz="800">
                <a:latin typeface="Times New Roman"/>
                <a:cs typeface="Times New Roman"/>
              </a:rPr>
              <a:t>more</a:t>
            </a:r>
            <a:r>
              <a:rPr dirty="0" sz="800" spc="-10">
                <a:latin typeface="Times New Roman"/>
                <a:cs typeface="Times New Roman"/>
              </a:rPr>
              <a:t> </a:t>
            </a:r>
            <a:r>
              <a:rPr dirty="0" sz="800">
                <a:latin typeface="Times New Roman"/>
                <a:cs typeface="Times New Roman"/>
              </a:rPr>
              <a:t>than</a:t>
            </a:r>
            <a:r>
              <a:rPr dirty="0" sz="800" spc="-5">
                <a:latin typeface="Times New Roman"/>
                <a:cs typeface="Times New Roman"/>
              </a:rPr>
              <a:t> </a:t>
            </a:r>
            <a:r>
              <a:rPr dirty="0" sz="800">
                <a:latin typeface="Times New Roman"/>
                <a:cs typeface="Times New Roman"/>
              </a:rPr>
              <a:t>one</a:t>
            </a:r>
            <a:r>
              <a:rPr dirty="0" sz="800" spc="-10">
                <a:latin typeface="Times New Roman"/>
                <a:cs typeface="Times New Roman"/>
              </a:rPr>
              <a:t> </a:t>
            </a:r>
            <a:r>
              <a:rPr dirty="0" sz="800">
                <a:latin typeface="Times New Roman"/>
                <a:cs typeface="Times New Roman"/>
              </a:rPr>
              <a:t>would</a:t>
            </a:r>
            <a:r>
              <a:rPr dirty="0" sz="800" spc="-5">
                <a:latin typeface="Times New Roman"/>
                <a:cs typeface="Times New Roman"/>
              </a:rPr>
              <a:t> </a:t>
            </a:r>
            <a:r>
              <a:rPr dirty="0" sz="800">
                <a:latin typeface="Times New Roman"/>
                <a:cs typeface="Times New Roman"/>
              </a:rPr>
              <a:t>expect?</a:t>
            </a:r>
            <a:r>
              <a:rPr dirty="0" sz="800" spc="40">
                <a:latin typeface="Times New Roman"/>
                <a:cs typeface="Times New Roman"/>
              </a:rPr>
              <a:t> </a:t>
            </a:r>
            <a:r>
              <a:rPr dirty="0" sz="800">
                <a:latin typeface="Times New Roman"/>
                <a:cs typeface="Times New Roman"/>
              </a:rPr>
              <a:t>If</a:t>
            </a:r>
            <a:r>
              <a:rPr dirty="0" sz="800" spc="-5">
                <a:latin typeface="Times New Roman"/>
                <a:cs typeface="Times New Roman"/>
              </a:rPr>
              <a:t> </a:t>
            </a:r>
            <a:r>
              <a:rPr dirty="0" sz="800">
                <a:latin typeface="Times New Roman"/>
                <a:cs typeface="Times New Roman"/>
              </a:rPr>
              <a:t>so,</a:t>
            </a:r>
            <a:r>
              <a:rPr dirty="0" sz="800" spc="-10">
                <a:latin typeface="Times New Roman"/>
                <a:cs typeface="Times New Roman"/>
              </a:rPr>
              <a:t> </a:t>
            </a:r>
            <a:r>
              <a:rPr dirty="0" sz="800">
                <a:latin typeface="Times New Roman"/>
                <a:cs typeface="Times New Roman"/>
              </a:rPr>
              <a:t>reject</a:t>
            </a:r>
            <a:r>
              <a:rPr dirty="0" sz="800" spc="-10">
                <a:latin typeface="Times New Roman"/>
                <a:cs typeface="Times New Roman"/>
              </a:rPr>
              <a:t> </a:t>
            </a:r>
            <a:r>
              <a:rPr dirty="0" sz="800" i="1">
                <a:latin typeface="DejaVu Sans Condensed"/>
                <a:cs typeface="DejaVu Sans Condensed"/>
              </a:rPr>
              <a:t>V</a:t>
            </a:r>
            <a:r>
              <a:rPr dirty="0" sz="800" spc="180" i="1">
                <a:latin typeface="DejaVu Sans Condensed"/>
                <a:cs typeface="DejaVu Sans Condensed"/>
              </a:rPr>
              <a:t> </a:t>
            </a:r>
            <a:r>
              <a:rPr dirty="0" sz="800">
                <a:latin typeface="Times New Roman"/>
                <a:cs typeface="Times New Roman"/>
              </a:rPr>
              <a:t>as</a:t>
            </a:r>
            <a:r>
              <a:rPr dirty="0" sz="800" spc="-5">
                <a:latin typeface="Times New Roman"/>
                <a:cs typeface="Times New Roman"/>
              </a:rPr>
              <a:t> </a:t>
            </a:r>
            <a:r>
              <a:rPr dirty="0" sz="800">
                <a:latin typeface="Times New Roman"/>
                <a:cs typeface="Times New Roman"/>
              </a:rPr>
              <a:t>being</a:t>
            </a:r>
            <a:r>
              <a:rPr dirty="0" sz="800" spc="-10">
                <a:latin typeface="Times New Roman"/>
                <a:cs typeface="Times New Roman"/>
              </a:rPr>
              <a:t> </a:t>
            </a:r>
            <a:r>
              <a:rPr dirty="0" sz="800">
                <a:latin typeface="Times New Roman"/>
                <a:cs typeface="Times New Roman"/>
              </a:rPr>
              <a:t>a</a:t>
            </a:r>
            <a:r>
              <a:rPr dirty="0" sz="800" spc="-5">
                <a:latin typeface="Times New Roman"/>
                <a:cs typeface="Times New Roman"/>
              </a:rPr>
              <a:t> </a:t>
            </a:r>
            <a:r>
              <a:rPr dirty="0" sz="800" spc="-10">
                <a:latin typeface="Times New Roman"/>
                <a:cs typeface="Times New Roman"/>
              </a:rPr>
              <a:t>multi-manifold</a:t>
            </a:r>
            <a:r>
              <a:rPr dirty="0" sz="800" spc="500">
                <a:latin typeface="Times New Roman"/>
                <a:cs typeface="Times New Roman"/>
              </a:rPr>
              <a:t> </a:t>
            </a:r>
            <a:r>
              <a:rPr dirty="0" sz="800">
                <a:latin typeface="Times New Roman"/>
                <a:cs typeface="Times New Roman"/>
              </a:rPr>
              <a:t>that</a:t>
            </a:r>
            <a:r>
              <a:rPr dirty="0" sz="800" spc="-20">
                <a:latin typeface="Times New Roman"/>
                <a:cs typeface="Times New Roman"/>
              </a:rPr>
              <a:t> </a:t>
            </a:r>
            <a:r>
              <a:rPr dirty="0" sz="800" spc="-10">
                <a:latin typeface="Times New Roman"/>
                <a:cs typeface="Times New Roman"/>
              </a:rPr>
              <a:t>fits</a:t>
            </a:r>
            <a:r>
              <a:rPr dirty="0" sz="800" spc="-15">
                <a:latin typeface="Times New Roman"/>
                <a:cs typeface="Times New Roman"/>
              </a:rPr>
              <a:t> </a:t>
            </a:r>
            <a:r>
              <a:rPr dirty="0" sz="800" spc="-25" i="1">
                <a:latin typeface="Times New Roman"/>
                <a:cs typeface="Times New Roman"/>
              </a:rPr>
              <a:t>X</a:t>
            </a:r>
            <a:r>
              <a:rPr dirty="0" sz="800" spc="-25">
                <a:latin typeface="Times New Roman"/>
                <a:cs typeface="Times New Roman"/>
              </a:rPr>
              <a:t>.</a:t>
            </a:r>
            <a:endParaRPr sz="800">
              <a:latin typeface="Times New Roman"/>
              <a:cs typeface="Times New Roman"/>
            </a:endParaRPr>
          </a:p>
          <a:p>
            <a:pPr marL="50800" marR="158115">
              <a:lnSpc>
                <a:spcPts val="700"/>
              </a:lnSpc>
              <a:spcBef>
                <a:spcPts val="500"/>
              </a:spcBef>
            </a:pPr>
            <a:r>
              <a:rPr dirty="0" sz="600">
                <a:latin typeface="Times New Roman"/>
                <a:cs typeface="Times New Roman"/>
              </a:rPr>
              <a:t>Theoretical</a:t>
            </a:r>
            <a:r>
              <a:rPr dirty="0" sz="600" spc="-10">
                <a:latin typeface="Times New Roman"/>
                <a:cs typeface="Times New Roman"/>
              </a:rPr>
              <a:t> </a:t>
            </a:r>
            <a:r>
              <a:rPr dirty="0" sz="600">
                <a:latin typeface="Times New Roman"/>
                <a:cs typeface="Times New Roman"/>
              </a:rPr>
              <a:t>framework:</a:t>
            </a:r>
            <a:r>
              <a:rPr dirty="0" sz="600" spc="35">
                <a:latin typeface="Times New Roman"/>
                <a:cs typeface="Times New Roman"/>
              </a:rPr>
              <a:t> </a:t>
            </a:r>
            <a:r>
              <a:rPr dirty="0" sz="600">
                <a:latin typeface="Times New Roman"/>
                <a:cs typeface="Times New Roman"/>
              </a:rPr>
              <a:t>C.</a:t>
            </a:r>
            <a:r>
              <a:rPr dirty="0" sz="600" spc="-10">
                <a:latin typeface="Times New Roman"/>
                <a:cs typeface="Times New Roman"/>
              </a:rPr>
              <a:t> FEFFERMAN,</a:t>
            </a:r>
            <a:r>
              <a:rPr dirty="0" sz="600" spc="-5">
                <a:latin typeface="Times New Roman"/>
                <a:cs typeface="Times New Roman"/>
              </a:rPr>
              <a:t> </a:t>
            </a:r>
            <a:r>
              <a:rPr dirty="0" sz="600">
                <a:latin typeface="Times New Roman"/>
                <a:cs typeface="Times New Roman"/>
              </a:rPr>
              <a:t>S.</a:t>
            </a:r>
            <a:r>
              <a:rPr dirty="0" sz="600" spc="-10">
                <a:latin typeface="Times New Roman"/>
                <a:cs typeface="Times New Roman"/>
              </a:rPr>
              <a:t> </a:t>
            </a:r>
            <a:r>
              <a:rPr dirty="0" sz="600">
                <a:latin typeface="Times New Roman"/>
                <a:cs typeface="Times New Roman"/>
              </a:rPr>
              <a:t>MITTER,</a:t>
            </a:r>
            <a:r>
              <a:rPr dirty="0" sz="600" spc="-5">
                <a:latin typeface="Times New Roman"/>
                <a:cs typeface="Times New Roman"/>
              </a:rPr>
              <a:t> </a:t>
            </a:r>
            <a:r>
              <a:rPr dirty="0" sz="600">
                <a:latin typeface="Times New Roman"/>
                <a:cs typeface="Times New Roman"/>
              </a:rPr>
              <a:t>AND</a:t>
            </a:r>
            <a:r>
              <a:rPr dirty="0" sz="600" spc="-5">
                <a:latin typeface="Times New Roman"/>
                <a:cs typeface="Times New Roman"/>
              </a:rPr>
              <a:t> </a:t>
            </a:r>
            <a:r>
              <a:rPr dirty="0" sz="600">
                <a:latin typeface="Times New Roman"/>
                <a:cs typeface="Times New Roman"/>
              </a:rPr>
              <a:t>H.</a:t>
            </a:r>
            <a:r>
              <a:rPr dirty="0" sz="600" spc="-10">
                <a:latin typeface="Times New Roman"/>
                <a:cs typeface="Times New Roman"/>
              </a:rPr>
              <a:t> </a:t>
            </a:r>
            <a:r>
              <a:rPr dirty="0" sz="600" spc="-30">
                <a:latin typeface="Times New Roman"/>
                <a:cs typeface="Times New Roman"/>
              </a:rPr>
              <a:t>NARAYANAN,</a:t>
            </a:r>
            <a:r>
              <a:rPr dirty="0" sz="600" spc="-5">
                <a:latin typeface="Times New Roman"/>
                <a:cs typeface="Times New Roman"/>
              </a:rPr>
              <a:t> </a:t>
            </a:r>
            <a:r>
              <a:rPr dirty="0" sz="600" spc="-10">
                <a:latin typeface="Times New Roman"/>
                <a:cs typeface="Times New Roman"/>
              </a:rPr>
              <a:t>Testing</a:t>
            </a:r>
            <a:r>
              <a:rPr dirty="0" sz="600" spc="-5">
                <a:latin typeface="Times New Roman"/>
                <a:cs typeface="Times New Roman"/>
              </a:rPr>
              <a:t> </a:t>
            </a:r>
            <a:r>
              <a:rPr dirty="0" sz="600">
                <a:latin typeface="Times New Roman"/>
                <a:cs typeface="Times New Roman"/>
              </a:rPr>
              <a:t>the</a:t>
            </a:r>
            <a:r>
              <a:rPr dirty="0" sz="600" spc="-10">
                <a:latin typeface="Times New Roman"/>
                <a:cs typeface="Times New Roman"/>
              </a:rPr>
              <a:t> </a:t>
            </a:r>
            <a:r>
              <a:rPr dirty="0" sz="600">
                <a:latin typeface="Times New Roman"/>
                <a:cs typeface="Times New Roman"/>
              </a:rPr>
              <a:t>manifold</a:t>
            </a:r>
            <a:r>
              <a:rPr dirty="0" sz="600" spc="-5">
                <a:latin typeface="Times New Roman"/>
                <a:cs typeface="Times New Roman"/>
              </a:rPr>
              <a:t> </a:t>
            </a:r>
            <a:r>
              <a:rPr dirty="0" sz="600">
                <a:latin typeface="Times New Roman"/>
                <a:cs typeface="Times New Roman"/>
              </a:rPr>
              <a:t>hypothesis,</a:t>
            </a:r>
            <a:r>
              <a:rPr dirty="0" sz="600" spc="-10">
                <a:latin typeface="Times New Roman"/>
                <a:cs typeface="Times New Roman"/>
              </a:rPr>
              <a:t> </a:t>
            </a:r>
            <a:r>
              <a:rPr dirty="0" sz="600" spc="-25">
                <a:latin typeface="Times New Roman"/>
                <a:cs typeface="Times New Roman"/>
              </a:rPr>
              <a:t>J.</a:t>
            </a:r>
            <a:r>
              <a:rPr dirty="0" sz="600" spc="500">
                <a:latin typeface="Times New Roman"/>
                <a:cs typeface="Times New Roman"/>
              </a:rPr>
              <a:t> </a:t>
            </a:r>
            <a:r>
              <a:rPr dirty="0" sz="600">
                <a:latin typeface="Times New Roman"/>
                <a:cs typeface="Times New Roman"/>
              </a:rPr>
              <a:t>Amer.</a:t>
            </a:r>
            <a:r>
              <a:rPr dirty="0" sz="600" spc="15">
                <a:latin typeface="Times New Roman"/>
                <a:cs typeface="Times New Roman"/>
              </a:rPr>
              <a:t> </a:t>
            </a:r>
            <a:r>
              <a:rPr dirty="0" sz="600">
                <a:latin typeface="Times New Roman"/>
                <a:cs typeface="Times New Roman"/>
              </a:rPr>
              <a:t>Math.</a:t>
            </a:r>
            <a:r>
              <a:rPr dirty="0" sz="600" spc="10">
                <a:latin typeface="Times New Roman"/>
                <a:cs typeface="Times New Roman"/>
              </a:rPr>
              <a:t> </a:t>
            </a:r>
            <a:r>
              <a:rPr dirty="0" sz="600">
                <a:latin typeface="Times New Roman"/>
                <a:cs typeface="Times New Roman"/>
              </a:rPr>
              <a:t>Soc.,</a:t>
            </a:r>
            <a:r>
              <a:rPr dirty="0" sz="600" spc="-20">
                <a:latin typeface="Times New Roman"/>
                <a:cs typeface="Times New Roman"/>
              </a:rPr>
              <a:t> </a:t>
            </a:r>
            <a:r>
              <a:rPr dirty="0" sz="600">
                <a:latin typeface="Times New Roman"/>
                <a:cs typeface="Times New Roman"/>
              </a:rPr>
              <a:t>29</a:t>
            </a:r>
            <a:r>
              <a:rPr dirty="0" sz="600" spc="-20">
                <a:latin typeface="Times New Roman"/>
                <a:cs typeface="Times New Roman"/>
              </a:rPr>
              <a:t> </a:t>
            </a:r>
            <a:r>
              <a:rPr dirty="0" sz="600">
                <a:latin typeface="Times New Roman"/>
                <a:cs typeface="Times New Roman"/>
              </a:rPr>
              <a:t>(2016),</a:t>
            </a:r>
            <a:r>
              <a:rPr dirty="0" sz="600" spc="-20">
                <a:latin typeface="Times New Roman"/>
                <a:cs typeface="Times New Roman"/>
              </a:rPr>
              <a:t> </a:t>
            </a:r>
            <a:r>
              <a:rPr dirty="0" sz="600">
                <a:latin typeface="Times New Roman"/>
                <a:cs typeface="Times New Roman"/>
              </a:rPr>
              <a:t>pp.</a:t>
            </a:r>
            <a:r>
              <a:rPr dirty="0" sz="600" spc="15">
                <a:latin typeface="Times New Roman"/>
                <a:cs typeface="Times New Roman"/>
              </a:rPr>
              <a:t> </a:t>
            </a:r>
            <a:r>
              <a:rPr dirty="0" sz="600" spc="-10">
                <a:latin typeface="Times New Roman"/>
                <a:cs typeface="Times New Roman"/>
              </a:rPr>
              <a:t>983–1049</a:t>
            </a:r>
            <a:endParaRPr sz="600">
              <a:latin typeface="Times New Roman"/>
              <a:cs typeface="Times New Roman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51676" y="646396"/>
            <a:ext cx="466090" cy="100266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algn="ctr" marL="12065" marR="5080" indent="-635">
              <a:lnSpc>
                <a:spcPts val="700"/>
              </a:lnSpc>
              <a:spcBef>
                <a:spcPts val="135"/>
              </a:spcBef>
            </a:pPr>
            <a:r>
              <a:rPr dirty="0" sz="60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Enhancing</a:t>
            </a:r>
            <a:r>
              <a:rPr dirty="0" sz="600" spc="-5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 </a:t>
            </a:r>
            <a:r>
              <a:rPr dirty="0" sz="600" spc="-25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3D</a:t>
            </a:r>
            <a:r>
              <a:rPr dirty="0" sz="600" spc="50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 </a:t>
            </a:r>
            <a:r>
              <a:rPr dirty="0" sz="60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Point</a:t>
            </a:r>
            <a:r>
              <a:rPr dirty="0" sz="600" spc="-2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 </a:t>
            </a:r>
            <a:r>
              <a:rPr dirty="0" sz="600" spc="-1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Cloud</a:t>
            </a:r>
            <a:r>
              <a:rPr dirty="0" sz="600" spc="50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 </a:t>
            </a:r>
            <a:r>
              <a:rPr dirty="0" sz="600" spc="-1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Classification</a:t>
            </a:r>
            <a:r>
              <a:rPr dirty="0" sz="600" spc="50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 </a:t>
            </a:r>
            <a:r>
              <a:rPr dirty="0" sz="60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with</a:t>
            </a:r>
            <a:r>
              <a:rPr dirty="0" sz="600" spc="-5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 </a:t>
            </a:r>
            <a:r>
              <a:rPr dirty="0" sz="600" spc="-1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Measure-</a:t>
            </a:r>
            <a:r>
              <a:rPr dirty="0" sz="600" spc="50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 </a:t>
            </a:r>
            <a:r>
              <a:rPr dirty="0" sz="600" spc="-1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Theoretic</a:t>
            </a:r>
            <a:r>
              <a:rPr dirty="0" sz="600" spc="50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 </a:t>
            </a:r>
            <a:r>
              <a:rPr dirty="0" sz="600" spc="-1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Features:</a:t>
            </a:r>
            <a:r>
              <a:rPr dirty="0" sz="600" spc="50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 </a:t>
            </a:r>
            <a:r>
              <a:rPr dirty="0" sz="600" spc="-1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Integrating</a:t>
            </a:r>
            <a:r>
              <a:rPr dirty="0" sz="600" spc="50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 </a:t>
            </a:r>
            <a:r>
              <a:rPr dirty="0" sz="600" spc="-1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Product</a:t>
            </a:r>
            <a:r>
              <a:rPr dirty="0" sz="600" spc="50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 </a:t>
            </a:r>
            <a:r>
              <a:rPr dirty="0" sz="600" spc="-1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Coefficients</a:t>
            </a:r>
            <a:r>
              <a:rPr dirty="0" sz="600" spc="50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 </a:t>
            </a:r>
            <a:r>
              <a:rPr dirty="0" sz="60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into</a:t>
            </a:r>
            <a:r>
              <a:rPr dirty="0" sz="600" spc="-5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 </a:t>
            </a:r>
            <a:r>
              <a:rPr dirty="0" sz="600" spc="-1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LiDAR</a:t>
            </a:r>
            <a:r>
              <a:rPr dirty="0" sz="600" spc="50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 </a:t>
            </a:r>
            <a:r>
              <a:rPr dirty="0" sz="600" spc="-1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Analysis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3" name="object 3" descr=""/>
          <p:cNvSpPr/>
          <p:nvPr/>
        </p:nvSpPr>
        <p:spPr>
          <a:xfrm>
            <a:off x="0" y="0"/>
            <a:ext cx="4608195" cy="569595"/>
          </a:xfrm>
          <a:custGeom>
            <a:avLst/>
            <a:gdLst/>
            <a:ahLst/>
            <a:cxnLst/>
            <a:rect l="l" t="t" r="r" b="b"/>
            <a:pathLst>
              <a:path w="4608195" h="569595">
                <a:moveTo>
                  <a:pt x="4608004" y="0"/>
                </a:moveTo>
                <a:lnTo>
                  <a:pt x="0" y="0"/>
                </a:lnTo>
                <a:lnTo>
                  <a:pt x="0" y="569366"/>
                </a:lnTo>
                <a:lnTo>
                  <a:pt x="4608004" y="569366"/>
                </a:lnTo>
                <a:lnTo>
                  <a:pt x="460800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540" rIns="0" bIns="0" rtlCol="0" vert="horz">
            <a:spAutoFit/>
          </a:bodyPr>
          <a:lstStyle/>
          <a:p>
            <a:pPr marL="12700" marR="5080">
              <a:lnSpc>
                <a:spcPct val="106700"/>
              </a:lnSpc>
              <a:spcBef>
                <a:spcPts val="20"/>
              </a:spcBef>
            </a:pPr>
            <a:r>
              <a:rPr dirty="0"/>
              <a:t>Using</a:t>
            </a:r>
            <a:r>
              <a:rPr dirty="0" spc="45"/>
              <a:t> </a:t>
            </a:r>
            <a:r>
              <a:rPr dirty="0"/>
              <a:t>a</a:t>
            </a:r>
            <a:r>
              <a:rPr dirty="0" spc="50"/>
              <a:t> </a:t>
            </a:r>
            <a:r>
              <a:rPr dirty="0"/>
              <a:t>LiDAR</a:t>
            </a:r>
            <a:r>
              <a:rPr dirty="0" spc="45"/>
              <a:t> </a:t>
            </a:r>
            <a:r>
              <a:rPr dirty="0"/>
              <a:t>Tripod</a:t>
            </a:r>
            <a:r>
              <a:rPr dirty="0" spc="50"/>
              <a:t> </a:t>
            </a:r>
            <a:r>
              <a:rPr dirty="0"/>
              <a:t>at</a:t>
            </a:r>
            <a:r>
              <a:rPr dirty="0" spc="50"/>
              <a:t> </a:t>
            </a:r>
            <a:r>
              <a:rPr dirty="0"/>
              <a:t>UW</a:t>
            </a:r>
            <a:r>
              <a:rPr dirty="0" spc="45"/>
              <a:t> </a:t>
            </a:r>
            <a:r>
              <a:rPr dirty="0"/>
              <a:t>(eScience</a:t>
            </a:r>
            <a:r>
              <a:rPr dirty="0" spc="50"/>
              <a:t> </a:t>
            </a:r>
            <a:r>
              <a:rPr dirty="0" spc="-10"/>
              <a:t>Institute) </a:t>
            </a:r>
            <a:r>
              <a:rPr dirty="0"/>
              <a:t>with</a:t>
            </a:r>
            <a:r>
              <a:rPr dirty="0" spc="55"/>
              <a:t> </a:t>
            </a:r>
            <a:r>
              <a:rPr dirty="0"/>
              <a:t>my</a:t>
            </a:r>
            <a:r>
              <a:rPr dirty="0" spc="60"/>
              <a:t> </a:t>
            </a:r>
            <a:r>
              <a:rPr dirty="0"/>
              <a:t>team</a:t>
            </a:r>
            <a:r>
              <a:rPr dirty="0" spc="60"/>
              <a:t> </a:t>
            </a:r>
            <a:r>
              <a:rPr dirty="0"/>
              <a:t>at</a:t>
            </a:r>
            <a:r>
              <a:rPr dirty="0" spc="60"/>
              <a:t> </a:t>
            </a:r>
            <a:r>
              <a:rPr dirty="0"/>
              <a:t>Geohack</a:t>
            </a:r>
            <a:r>
              <a:rPr dirty="0" spc="60"/>
              <a:t> </a:t>
            </a:r>
            <a:r>
              <a:rPr dirty="0"/>
              <a:t>week,</a:t>
            </a:r>
            <a:r>
              <a:rPr dirty="0" spc="60"/>
              <a:t> </a:t>
            </a:r>
            <a:r>
              <a:rPr dirty="0" spc="-20"/>
              <a:t>2018</a:t>
            </a:r>
          </a:p>
        </p:txBody>
      </p:sp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49363" y="734771"/>
            <a:ext cx="3858640" cy="2493264"/>
          </a:xfrm>
          <a:prstGeom prst="rect">
            <a:avLst/>
          </a:prstGeom>
        </p:spPr>
      </p:pic>
    </p:spTree>
  </p:cSld>
  <p:clrMapOvr>
    <a:masterClrMapping/>
  </p:clrMapOvr>
  <p:transition spd="fast">
    <p:cut thruBlk="0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51676" y="646396"/>
            <a:ext cx="466090" cy="100266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algn="ctr" marL="12065" marR="5080" indent="-635">
              <a:lnSpc>
                <a:spcPts val="700"/>
              </a:lnSpc>
              <a:spcBef>
                <a:spcPts val="135"/>
              </a:spcBef>
            </a:pPr>
            <a:r>
              <a:rPr dirty="0" sz="60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Enhancing</a:t>
            </a:r>
            <a:r>
              <a:rPr dirty="0" sz="600" spc="-5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 </a:t>
            </a:r>
            <a:r>
              <a:rPr dirty="0" sz="600" spc="-25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3D</a:t>
            </a:r>
            <a:r>
              <a:rPr dirty="0" sz="600" spc="50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 </a:t>
            </a:r>
            <a:r>
              <a:rPr dirty="0" sz="60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Point</a:t>
            </a:r>
            <a:r>
              <a:rPr dirty="0" sz="600" spc="-2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 </a:t>
            </a:r>
            <a:r>
              <a:rPr dirty="0" sz="600" spc="-1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Cloud</a:t>
            </a:r>
            <a:r>
              <a:rPr dirty="0" sz="600" spc="50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 </a:t>
            </a:r>
            <a:r>
              <a:rPr dirty="0" sz="600" spc="-1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Classification</a:t>
            </a:r>
            <a:r>
              <a:rPr dirty="0" sz="600" spc="50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 </a:t>
            </a:r>
            <a:r>
              <a:rPr dirty="0" sz="60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with</a:t>
            </a:r>
            <a:r>
              <a:rPr dirty="0" sz="600" spc="-5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 </a:t>
            </a:r>
            <a:r>
              <a:rPr dirty="0" sz="600" spc="-1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Measure-</a:t>
            </a:r>
            <a:r>
              <a:rPr dirty="0" sz="600" spc="50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 </a:t>
            </a:r>
            <a:r>
              <a:rPr dirty="0" sz="600" spc="-1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Theoretic</a:t>
            </a:r>
            <a:r>
              <a:rPr dirty="0" sz="600" spc="50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 </a:t>
            </a:r>
            <a:r>
              <a:rPr dirty="0" sz="600" spc="-1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Features:</a:t>
            </a:r>
            <a:r>
              <a:rPr dirty="0" sz="600" spc="50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 </a:t>
            </a:r>
            <a:r>
              <a:rPr dirty="0" sz="600" spc="-1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Integrating</a:t>
            </a:r>
            <a:r>
              <a:rPr dirty="0" sz="600" spc="50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 </a:t>
            </a:r>
            <a:r>
              <a:rPr dirty="0" sz="600" spc="-1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Product</a:t>
            </a:r>
            <a:r>
              <a:rPr dirty="0" sz="600" spc="50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 </a:t>
            </a:r>
            <a:r>
              <a:rPr dirty="0" sz="600" spc="-1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Coefficients</a:t>
            </a:r>
            <a:r>
              <a:rPr dirty="0" sz="600" spc="50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 </a:t>
            </a:r>
            <a:r>
              <a:rPr dirty="0" sz="60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into</a:t>
            </a:r>
            <a:r>
              <a:rPr dirty="0" sz="600" spc="-5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 </a:t>
            </a:r>
            <a:r>
              <a:rPr dirty="0" sz="600" spc="-1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LiDAR</a:t>
            </a:r>
            <a:r>
              <a:rPr dirty="0" sz="600" spc="50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 </a:t>
            </a:r>
            <a:r>
              <a:rPr dirty="0" sz="600" spc="-1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Analysis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3" name="object 3" descr=""/>
          <p:cNvSpPr/>
          <p:nvPr/>
        </p:nvSpPr>
        <p:spPr>
          <a:xfrm>
            <a:off x="0" y="0"/>
            <a:ext cx="4608195" cy="569595"/>
          </a:xfrm>
          <a:custGeom>
            <a:avLst/>
            <a:gdLst/>
            <a:ahLst/>
            <a:cxnLst/>
            <a:rect l="l" t="t" r="r" b="b"/>
            <a:pathLst>
              <a:path w="4608195" h="569595">
                <a:moveTo>
                  <a:pt x="4608004" y="0"/>
                </a:moveTo>
                <a:lnTo>
                  <a:pt x="0" y="0"/>
                </a:lnTo>
                <a:lnTo>
                  <a:pt x="0" y="569366"/>
                </a:lnTo>
                <a:lnTo>
                  <a:pt x="4608004" y="569366"/>
                </a:lnTo>
                <a:lnTo>
                  <a:pt x="460800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1013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pc="-10"/>
              <a:t>Outline</a:t>
            </a:r>
          </a:p>
        </p:txBody>
      </p:sp>
      <p:sp>
        <p:nvSpPr>
          <p:cNvPr id="5" name="object 5" descr=""/>
          <p:cNvSpPr/>
          <p:nvPr/>
        </p:nvSpPr>
        <p:spPr>
          <a:xfrm>
            <a:off x="894842" y="820712"/>
            <a:ext cx="62865" cy="2069464"/>
          </a:xfrm>
          <a:custGeom>
            <a:avLst/>
            <a:gdLst/>
            <a:ahLst/>
            <a:cxnLst/>
            <a:rect l="l" t="t" r="r" b="b"/>
            <a:pathLst>
              <a:path w="62865" h="2069464">
                <a:moveTo>
                  <a:pt x="62344" y="2006701"/>
                </a:moveTo>
                <a:lnTo>
                  <a:pt x="0" y="2006701"/>
                </a:lnTo>
                <a:lnTo>
                  <a:pt x="0" y="2069045"/>
                </a:lnTo>
                <a:lnTo>
                  <a:pt x="62344" y="2069045"/>
                </a:lnTo>
                <a:lnTo>
                  <a:pt x="62344" y="2006701"/>
                </a:lnTo>
                <a:close/>
              </a:path>
              <a:path w="62865" h="2069464">
                <a:moveTo>
                  <a:pt x="62344" y="1280439"/>
                </a:moveTo>
                <a:lnTo>
                  <a:pt x="0" y="1280439"/>
                </a:lnTo>
                <a:lnTo>
                  <a:pt x="0" y="1342783"/>
                </a:lnTo>
                <a:lnTo>
                  <a:pt x="62344" y="1342783"/>
                </a:lnTo>
                <a:lnTo>
                  <a:pt x="62344" y="1280439"/>
                </a:lnTo>
                <a:close/>
              </a:path>
              <a:path w="62865" h="2069464">
                <a:moveTo>
                  <a:pt x="62344" y="726262"/>
                </a:moveTo>
                <a:lnTo>
                  <a:pt x="0" y="726262"/>
                </a:lnTo>
                <a:lnTo>
                  <a:pt x="0" y="788606"/>
                </a:lnTo>
                <a:lnTo>
                  <a:pt x="62344" y="788606"/>
                </a:lnTo>
                <a:lnTo>
                  <a:pt x="62344" y="726262"/>
                </a:lnTo>
                <a:close/>
              </a:path>
              <a:path w="62865" h="2069464">
                <a:moveTo>
                  <a:pt x="62344" y="0"/>
                </a:moveTo>
                <a:lnTo>
                  <a:pt x="0" y="0"/>
                </a:lnTo>
                <a:lnTo>
                  <a:pt x="0" y="62344"/>
                </a:lnTo>
                <a:lnTo>
                  <a:pt x="62344" y="62344"/>
                </a:lnTo>
                <a:lnTo>
                  <a:pt x="62344" y="0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 txBox="1"/>
          <p:nvPr/>
        </p:nvSpPr>
        <p:spPr>
          <a:xfrm>
            <a:off x="1013752" y="731810"/>
            <a:ext cx="3427095" cy="2542540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marL="12700" marR="12700">
              <a:lnSpc>
                <a:spcPct val="102600"/>
              </a:lnSpc>
              <a:spcBef>
                <a:spcPts val="55"/>
              </a:spcBef>
            </a:pPr>
            <a:r>
              <a:rPr dirty="0" sz="1100" spc="-50">
                <a:latin typeface="Times New Roman"/>
                <a:cs typeface="Times New Roman"/>
              </a:rPr>
              <a:t>We</a:t>
            </a:r>
            <a:r>
              <a:rPr dirty="0" sz="1100" spc="-20">
                <a:latin typeface="Times New Roman"/>
                <a:cs typeface="Times New Roman"/>
              </a:rPr>
              <a:t> </a:t>
            </a:r>
            <a:r>
              <a:rPr dirty="0" sz="1100">
                <a:latin typeface="Times New Roman"/>
                <a:cs typeface="Times New Roman"/>
              </a:rPr>
              <a:t>address</a:t>
            </a:r>
            <a:r>
              <a:rPr dirty="0" sz="1100" spc="-35">
                <a:latin typeface="Times New Roman"/>
                <a:cs typeface="Times New Roman"/>
              </a:rPr>
              <a:t> </a:t>
            </a:r>
            <a:r>
              <a:rPr dirty="0" sz="1100">
                <a:latin typeface="Times New Roman"/>
                <a:cs typeface="Times New Roman"/>
              </a:rPr>
              <a:t>the</a:t>
            </a:r>
            <a:r>
              <a:rPr dirty="0" sz="1100" spc="-30">
                <a:latin typeface="Times New Roman"/>
                <a:cs typeface="Times New Roman"/>
              </a:rPr>
              <a:t> </a:t>
            </a:r>
            <a:r>
              <a:rPr dirty="0" sz="1100">
                <a:latin typeface="Times New Roman"/>
                <a:cs typeface="Times New Roman"/>
              </a:rPr>
              <a:t>enhancement</a:t>
            </a:r>
            <a:r>
              <a:rPr dirty="0" sz="1100" spc="-25">
                <a:latin typeface="Times New Roman"/>
                <a:cs typeface="Times New Roman"/>
              </a:rPr>
              <a:t> </a:t>
            </a:r>
            <a:r>
              <a:rPr dirty="0" sz="1100">
                <a:latin typeface="Times New Roman"/>
                <a:cs typeface="Times New Roman"/>
              </a:rPr>
              <a:t>of</a:t>
            </a:r>
            <a:r>
              <a:rPr dirty="0" sz="1100" spc="-25">
                <a:latin typeface="Times New Roman"/>
                <a:cs typeface="Times New Roman"/>
              </a:rPr>
              <a:t> </a:t>
            </a:r>
            <a:r>
              <a:rPr dirty="0" sz="1100" spc="-10">
                <a:latin typeface="Times New Roman"/>
                <a:cs typeface="Times New Roman"/>
              </a:rPr>
              <a:t>classification</a:t>
            </a:r>
            <a:r>
              <a:rPr dirty="0" sz="1100" spc="-30">
                <a:latin typeface="Times New Roman"/>
                <a:cs typeface="Times New Roman"/>
              </a:rPr>
              <a:t> </a:t>
            </a:r>
            <a:r>
              <a:rPr dirty="0" sz="1100">
                <a:latin typeface="Times New Roman"/>
                <a:cs typeface="Times New Roman"/>
              </a:rPr>
              <a:t>accuracy</a:t>
            </a:r>
            <a:r>
              <a:rPr dirty="0" sz="1100" spc="-25">
                <a:latin typeface="Times New Roman"/>
                <a:cs typeface="Times New Roman"/>
              </a:rPr>
              <a:t> for</a:t>
            </a:r>
            <a:r>
              <a:rPr dirty="0" sz="1100" spc="500">
                <a:latin typeface="Times New Roman"/>
                <a:cs typeface="Times New Roman"/>
              </a:rPr>
              <a:t> </a:t>
            </a:r>
            <a:r>
              <a:rPr dirty="0" sz="1100">
                <a:latin typeface="Times New Roman"/>
                <a:cs typeface="Times New Roman"/>
              </a:rPr>
              <a:t>3D</a:t>
            </a:r>
            <a:r>
              <a:rPr dirty="0" sz="1100" spc="-30">
                <a:latin typeface="Times New Roman"/>
                <a:cs typeface="Times New Roman"/>
              </a:rPr>
              <a:t> </a:t>
            </a:r>
            <a:r>
              <a:rPr dirty="0" sz="1100">
                <a:latin typeface="Times New Roman"/>
                <a:cs typeface="Times New Roman"/>
              </a:rPr>
              <a:t>point</a:t>
            </a:r>
            <a:r>
              <a:rPr dirty="0" sz="1100" spc="-30">
                <a:latin typeface="Times New Roman"/>
                <a:cs typeface="Times New Roman"/>
              </a:rPr>
              <a:t> </a:t>
            </a:r>
            <a:r>
              <a:rPr dirty="0" sz="1100">
                <a:latin typeface="Times New Roman"/>
                <a:cs typeface="Times New Roman"/>
              </a:rPr>
              <a:t>cloud</a:t>
            </a:r>
            <a:r>
              <a:rPr dirty="0" sz="1100" spc="-30">
                <a:latin typeface="Times New Roman"/>
                <a:cs typeface="Times New Roman"/>
              </a:rPr>
              <a:t> </a:t>
            </a:r>
            <a:r>
              <a:rPr dirty="0" sz="1100">
                <a:latin typeface="Times New Roman"/>
                <a:cs typeface="Times New Roman"/>
              </a:rPr>
              <a:t>Lidar</a:t>
            </a:r>
            <a:r>
              <a:rPr dirty="0" sz="1100" spc="-25">
                <a:latin typeface="Times New Roman"/>
                <a:cs typeface="Times New Roman"/>
              </a:rPr>
              <a:t> </a:t>
            </a:r>
            <a:r>
              <a:rPr dirty="0" sz="1100">
                <a:latin typeface="Times New Roman"/>
                <a:cs typeface="Times New Roman"/>
              </a:rPr>
              <a:t>data,</a:t>
            </a:r>
            <a:r>
              <a:rPr dirty="0" sz="1100" spc="-30">
                <a:latin typeface="Times New Roman"/>
                <a:cs typeface="Times New Roman"/>
              </a:rPr>
              <a:t> </a:t>
            </a:r>
            <a:r>
              <a:rPr dirty="0" sz="1100">
                <a:latin typeface="Times New Roman"/>
                <a:cs typeface="Times New Roman"/>
              </a:rPr>
              <a:t>an</a:t>
            </a:r>
            <a:r>
              <a:rPr dirty="0" sz="1100" spc="-30">
                <a:latin typeface="Times New Roman"/>
                <a:cs typeface="Times New Roman"/>
              </a:rPr>
              <a:t> </a:t>
            </a:r>
            <a:r>
              <a:rPr dirty="0" sz="1100">
                <a:latin typeface="Times New Roman"/>
                <a:cs typeface="Times New Roman"/>
              </a:rPr>
              <a:t>optical</a:t>
            </a:r>
            <a:r>
              <a:rPr dirty="0" sz="1100" spc="-30">
                <a:latin typeface="Times New Roman"/>
                <a:cs typeface="Times New Roman"/>
              </a:rPr>
              <a:t> </a:t>
            </a:r>
            <a:r>
              <a:rPr dirty="0" sz="1100">
                <a:latin typeface="Times New Roman"/>
                <a:cs typeface="Times New Roman"/>
              </a:rPr>
              <a:t>remote</a:t>
            </a:r>
            <a:r>
              <a:rPr dirty="0" sz="1100" spc="-25">
                <a:latin typeface="Times New Roman"/>
                <a:cs typeface="Times New Roman"/>
              </a:rPr>
              <a:t> </a:t>
            </a:r>
            <a:r>
              <a:rPr dirty="0" sz="1100" spc="-10">
                <a:latin typeface="Times New Roman"/>
                <a:cs typeface="Times New Roman"/>
              </a:rPr>
              <a:t>sensing </a:t>
            </a:r>
            <a:r>
              <a:rPr dirty="0" sz="1100">
                <a:latin typeface="Times New Roman"/>
                <a:cs typeface="Times New Roman"/>
              </a:rPr>
              <a:t>technique</a:t>
            </a:r>
            <a:r>
              <a:rPr dirty="0" sz="1100" spc="-40">
                <a:latin typeface="Times New Roman"/>
                <a:cs typeface="Times New Roman"/>
              </a:rPr>
              <a:t> </a:t>
            </a:r>
            <a:r>
              <a:rPr dirty="0" sz="1100">
                <a:latin typeface="Times New Roman"/>
                <a:cs typeface="Times New Roman"/>
              </a:rPr>
              <a:t>that</a:t>
            </a:r>
            <a:r>
              <a:rPr dirty="0" sz="1100" spc="-35">
                <a:latin typeface="Times New Roman"/>
                <a:cs typeface="Times New Roman"/>
              </a:rPr>
              <a:t> </a:t>
            </a:r>
            <a:r>
              <a:rPr dirty="0" sz="1100">
                <a:latin typeface="Times New Roman"/>
                <a:cs typeface="Times New Roman"/>
              </a:rPr>
              <a:t>estimates</a:t>
            </a:r>
            <a:r>
              <a:rPr dirty="0" sz="1100" spc="-35">
                <a:latin typeface="Times New Roman"/>
                <a:cs typeface="Times New Roman"/>
              </a:rPr>
              <a:t> </a:t>
            </a:r>
            <a:r>
              <a:rPr dirty="0" sz="1100">
                <a:latin typeface="Times New Roman"/>
                <a:cs typeface="Times New Roman"/>
              </a:rPr>
              <a:t>the</a:t>
            </a:r>
            <a:r>
              <a:rPr dirty="0" sz="1100" spc="-35">
                <a:latin typeface="Times New Roman"/>
                <a:cs typeface="Times New Roman"/>
              </a:rPr>
              <a:t> </a:t>
            </a:r>
            <a:r>
              <a:rPr dirty="0" sz="1100" spc="-10">
                <a:latin typeface="Times New Roman"/>
                <a:cs typeface="Times New Roman"/>
              </a:rPr>
              <a:t>three-</a:t>
            </a:r>
            <a:r>
              <a:rPr dirty="0" sz="1100">
                <a:latin typeface="Times New Roman"/>
                <a:cs typeface="Times New Roman"/>
              </a:rPr>
              <a:t>dimensional</a:t>
            </a:r>
            <a:r>
              <a:rPr dirty="0" sz="1100" spc="-35">
                <a:latin typeface="Times New Roman"/>
                <a:cs typeface="Times New Roman"/>
              </a:rPr>
              <a:t> </a:t>
            </a:r>
            <a:r>
              <a:rPr dirty="0" sz="1100">
                <a:latin typeface="Times New Roman"/>
                <a:cs typeface="Times New Roman"/>
              </a:rPr>
              <a:t>coordinates</a:t>
            </a:r>
            <a:r>
              <a:rPr dirty="0" sz="1100" spc="-35">
                <a:latin typeface="Times New Roman"/>
                <a:cs typeface="Times New Roman"/>
              </a:rPr>
              <a:t> </a:t>
            </a:r>
            <a:r>
              <a:rPr dirty="0" sz="1100" spc="-25">
                <a:latin typeface="Times New Roman"/>
                <a:cs typeface="Times New Roman"/>
              </a:rPr>
              <a:t>of </a:t>
            </a:r>
            <a:r>
              <a:rPr dirty="0" sz="1100">
                <a:latin typeface="Times New Roman"/>
                <a:cs typeface="Times New Roman"/>
              </a:rPr>
              <a:t>a</a:t>
            </a:r>
            <a:r>
              <a:rPr dirty="0" sz="1100" spc="-20">
                <a:latin typeface="Times New Roman"/>
                <a:cs typeface="Times New Roman"/>
              </a:rPr>
              <a:t> </a:t>
            </a:r>
            <a:r>
              <a:rPr dirty="0" sz="1100" spc="-10">
                <a:latin typeface="Times New Roman"/>
                <a:cs typeface="Times New Roman"/>
              </a:rPr>
              <a:t>given</a:t>
            </a:r>
            <a:r>
              <a:rPr dirty="0" sz="1100" spc="-20">
                <a:latin typeface="Times New Roman"/>
                <a:cs typeface="Times New Roman"/>
              </a:rPr>
              <a:t> </a:t>
            </a:r>
            <a:r>
              <a:rPr dirty="0" sz="1100" spc="-10">
                <a:latin typeface="Times New Roman"/>
                <a:cs typeface="Times New Roman"/>
              </a:rPr>
              <a:t>terrain.</a:t>
            </a:r>
            <a:endParaRPr sz="1100">
              <a:latin typeface="Times New Roman"/>
              <a:cs typeface="Times New Roman"/>
            </a:endParaRPr>
          </a:p>
          <a:p>
            <a:pPr marL="12700" marR="5080">
              <a:lnSpc>
                <a:spcPct val="102600"/>
              </a:lnSpc>
              <a:spcBef>
                <a:spcPts val="300"/>
              </a:spcBef>
            </a:pPr>
            <a:r>
              <a:rPr dirty="0" sz="1100">
                <a:latin typeface="Times New Roman"/>
                <a:cs typeface="Times New Roman"/>
              </a:rPr>
              <a:t>Our</a:t>
            </a:r>
            <a:r>
              <a:rPr dirty="0" sz="1100" spc="-30">
                <a:latin typeface="Times New Roman"/>
                <a:cs typeface="Times New Roman"/>
              </a:rPr>
              <a:t> </a:t>
            </a:r>
            <a:r>
              <a:rPr dirty="0" sz="1100">
                <a:latin typeface="Times New Roman"/>
                <a:cs typeface="Times New Roman"/>
              </a:rPr>
              <a:t>approach</a:t>
            </a:r>
            <a:r>
              <a:rPr dirty="0" sz="1100" spc="-30">
                <a:latin typeface="Times New Roman"/>
                <a:cs typeface="Times New Roman"/>
              </a:rPr>
              <a:t> </a:t>
            </a:r>
            <a:r>
              <a:rPr dirty="0" sz="1100">
                <a:latin typeface="Times New Roman"/>
                <a:cs typeface="Times New Roman"/>
              </a:rPr>
              <a:t>introduces</a:t>
            </a:r>
            <a:r>
              <a:rPr dirty="0" sz="1100" spc="-35">
                <a:latin typeface="Times New Roman"/>
                <a:cs typeface="Times New Roman"/>
              </a:rPr>
              <a:t> </a:t>
            </a:r>
            <a:r>
              <a:rPr dirty="0" sz="1100">
                <a:latin typeface="Times New Roman"/>
                <a:cs typeface="Times New Roman"/>
              </a:rPr>
              <a:t>product</a:t>
            </a:r>
            <a:r>
              <a:rPr dirty="0" sz="1100" spc="-30">
                <a:latin typeface="Times New Roman"/>
                <a:cs typeface="Times New Roman"/>
              </a:rPr>
              <a:t> </a:t>
            </a:r>
            <a:r>
              <a:rPr dirty="0" sz="1100" spc="-10">
                <a:latin typeface="Times New Roman"/>
                <a:cs typeface="Times New Roman"/>
              </a:rPr>
              <a:t>coefficients,</a:t>
            </a:r>
            <a:r>
              <a:rPr dirty="0" sz="1100" spc="-30">
                <a:latin typeface="Times New Roman"/>
                <a:cs typeface="Times New Roman"/>
              </a:rPr>
              <a:t> </a:t>
            </a:r>
            <a:r>
              <a:rPr dirty="0" sz="1100" spc="-10">
                <a:latin typeface="Times New Roman"/>
                <a:cs typeface="Times New Roman"/>
              </a:rPr>
              <a:t>theoretical </a:t>
            </a:r>
            <a:r>
              <a:rPr dirty="0" sz="1100">
                <a:latin typeface="Times New Roman"/>
                <a:cs typeface="Times New Roman"/>
              </a:rPr>
              <a:t>quantities</a:t>
            </a:r>
            <a:r>
              <a:rPr dirty="0" sz="1100" spc="-45">
                <a:latin typeface="Times New Roman"/>
                <a:cs typeface="Times New Roman"/>
              </a:rPr>
              <a:t> </a:t>
            </a:r>
            <a:r>
              <a:rPr dirty="0" sz="1100" spc="-10">
                <a:latin typeface="Times New Roman"/>
                <a:cs typeface="Times New Roman"/>
              </a:rPr>
              <a:t>derived</a:t>
            </a:r>
            <a:r>
              <a:rPr dirty="0" sz="1100" spc="-45">
                <a:latin typeface="Times New Roman"/>
                <a:cs typeface="Times New Roman"/>
              </a:rPr>
              <a:t> </a:t>
            </a:r>
            <a:r>
              <a:rPr dirty="0" sz="1100">
                <a:latin typeface="Times New Roman"/>
                <a:cs typeface="Times New Roman"/>
              </a:rPr>
              <a:t>from</a:t>
            </a:r>
            <a:r>
              <a:rPr dirty="0" sz="1100" spc="-45">
                <a:latin typeface="Times New Roman"/>
                <a:cs typeface="Times New Roman"/>
              </a:rPr>
              <a:t> </a:t>
            </a:r>
            <a:r>
              <a:rPr dirty="0" sz="1100">
                <a:latin typeface="Times New Roman"/>
                <a:cs typeface="Times New Roman"/>
              </a:rPr>
              <a:t>measure</a:t>
            </a:r>
            <a:r>
              <a:rPr dirty="0" sz="1100" spc="-45">
                <a:latin typeface="Times New Roman"/>
                <a:cs typeface="Times New Roman"/>
              </a:rPr>
              <a:t> </a:t>
            </a:r>
            <a:r>
              <a:rPr dirty="0" sz="1100" spc="-10">
                <a:latin typeface="Times New Roman"/>
                <a:cs typeface="Times New Roman"/>
              </a:rPr>
              <a:t>theory,</a:t>
            </a:r>
            <a:r>
              <a:rPr dirty="0" sz="1100" spc="-40">
                <a:latin typeface="Times New Roman"/>
                <a:cs typeface="Times New Roman"/>
              </a:rPr>
              <a:t> </a:t>
            </a:r>
            <a:r>
              <a:rPr dirty="0" sz="1100">
                <a:latin typeface="Times New Roman"/>
                <a:cs typeface="Times New Roman"/>
              </a:rPr>
              <a:t>as</a:t>
            </a:r>
            <a:r>
              <a:rPr dirty="0" sz="1100" spc="-45">
                <a:latin typeface="Times New Roman"/>
                <a:cs typeface="Times New Roman"/>
              </a:rPr>
              <a:t> </a:t>
            </a:r>
            <a:r>
              <a:rPr dirty="0" sz="1100">
                <a:latin typeface="Times New Roman"/>
                <a:cs typeface="Times New Roman"/>
              </a:rPr>
              <a:t>additional</a:t>
            </a:r>
            <a:r>
              <a:rPr dirty="0" sz="1100" spc="-45">
                <a:latin typeface="Times New Roman"/>
                <a:cs typeface="Times New Roman"/>
              </a:rPr>
              <a:t> </a:t>
            </a:r>
            <a:r>
              <a:rPr dirty="0" sz="1100" spc="-10">
                <a:latin typeface="Times New Roman"/>
                <a:cs typeface="Times New Roman"/>
              </a:rPr>
              <a:t>features </a:t>
            </a:r>
            <a:r>
              <a:rPr dirty="0" sz="1100">
                <a:latin typeface="Times New Roman"/>
                <a:cs typeface="Times New Roman"/>
              </a:rPr>
              <a:t>in</a:t>
            </a:r>
            <a:r>
              <a:rPr dirty="0" sz="1100" spc="-5">
                <a:latin typeface="Times New Roman"/>
                <a:cs typeface="Times New Roman"/>
              </a:rPr>
              <a:t> </a:t>
            </a:r>
            <a:r>
              <a:rPr dirty="0" sz="1100">
                <a:latin typeface="Times New Roman"/>
                <a:cs typeface="Times New Roman"/>
              </a:rPr>
              <a:t>the</a:t>
            </a:r>
            <a:r>
              <a:rPr dirty="0" sz="1100" spc="-5">
                <a:latin typeface="Times New Roman"/>
                <a:cs typeface="Times New Roman"/>
              </a:rPr>
              <a:t> </a:t>
            </a:r>
            <a:r>
              <a:rPr dirty="0" sz="1100" spc="-10">
                <a:latin typeface="Times New Roman"/>
                <a:cs typeface="Times New Roman"/>
              </a:rPr>
              <a:t>classification</a:t>
            </a:r>
            <a:r>
              <a:rPr dirty="0" sz="1100" spc="-5">
                <a:latin typeface="Times New Roman"/>
                <a:cs typeface="Times New Roman"/>
              </a:rPr>
              <a:t> </a:t>
            </a:r>
            <a:r>
              <a:rPr dirty="0" sz="1100" spc="-10">
                <a:latin typeface="Times New Roman"/>
                <a:cs typeface="Times New Roman"/>
              </a:rPr>
              <a:t>process.</a:t>
            </a:r>
            <a:endParaRPr sz="1100">
              <a:latin typeface="Times New Roman"/>
              <a:cs typeface="Times New Roman"/>
            </a:endParaRPr>
          </a:p>
          <a:p>
            <a:pPr marL="12700" marR="245745">
              <a:lnSpc>
                <a:spcPct val="102600"/>
              </a:lnSpc>
              <a:spcBef>
                <a:spcPts val="300"/>
              </a:spcBef>
            </a:pPr>
            <a:r>
              <a:rPr dirty="0" sz="1100" spc="-50">
                <a:latin typeface="Times New Roman"/>
                <a:cs typeface="Times New Roman"/>
              </a:rPr>
              <a:t>We</a:t>
            </a:r>
            <a:r>
              <a:rPr dirty="0" sz="1100" spc="-20">
                <a:latin typeface="Times New Roman"/>
                <a:cs typeface="Times New Roman"/>
              </a:rPr>
              <a:t> </a:t>
            </a:r>
            <a:r>
              <a:rPr dirty="0" sz="1100" spc="-10">
                <a:latin typeface="Times New Roman"/>
                <a:cs typeface="Times New Roman"/>
              </a:rPr>
              <a:t>define</a:t>
            </a:r>
            <a:r>
              <a:rPr dirty="0" sz="1100" spc="-35">
                <a:latin typeface="Times New Roman"/>
                <a:cs typeface="Times New Roman"/>
              </a:rPr>
              <a:t> </a:t>
            </a:r>
            <a:r>
              <a:rPr dirty="0" sz="1100">
                <a:latin typeface="Times New Roman"/>
                <a:cs typeface="Times New Roman"/>
              </a:rPr>
              <a:t>and</a:t>
            </a:r>
            <a:r>
              <a:rPr dirty="0" sz="1100" spc="-25">
                <a:latin typeface="Times New Roman"/>
                <a:cs typeface="Times New Roman"/>
              </a:rPr>
              <a:t> </a:t>
            </a:r>
            <a:r>
              <a:rPr dirty="0" sz="1100">
                <a:latin typeface="Times New Roman"/>
                <a:cs typeface="Times New Roman"/>
              </a:rPr>
              <a:t>present</a:t>
            </a:r>
            <a:r>
              <a:rPr dirty="0" sz="1100" spc="-30">
                <a:latin typeface="Times New Roman"/>
                <a:cs typeface="Times New Roman"/>
              </a:rPr>
              <a:t> </a:t>
            </a:r>
            <a:r>
              <a:rPr dirty="0" sz="1100">
                <a:latin typeface="Times New Roman"/>
                <a:cs typeface="Times New Roman"/>
              </a:rPr>
              <a:t>the</a:t>
            </a:r>
            <a:r>
              <a:rPr dirty="0" sz="1100" spc="-25">
                <a:latin typeface="Times New Roman"/>
                <a:cs typeface="Times New Roman"/>
              </a:rPr>
              <a:t> </a:t>
            </a:r>
            <a:r>
              <a:rPr dirty="0" sz="1100">
                <a:latin typeface="Times New Roman"/>
                <a:cs typeface="Times New Roman"/>
              </a:rPr>
              <a:t>formulation</a:t>
            </a:r>
            <a:r>
              <a:rPr dirty="0" sz="1100" spc="-25">
                <a:latin typeface="Times New Roman"/>
                <a:cs typeface="Times New Roman"/>
              </a:rPr>
              <a:t> </a:t>
            </a:r>
            <a:r>
              <a:rPr dirty="0" sz="1100">
                <a:latin typeface="Times New Roman"/>
                <a:cs typeface="Times New Roman"/>
              </a:rPr>
              <a:t>of</a:t>
            </a:r>
            <a:r>
              <a:rPr dirty="0" sz="1100" spc="-30">
                <a:latin typeface="Times New Roman"/>
                <a:cs typeface="Times New Roman"/>
              </a:rPr>
              <a:t> </a:t>
            </a:r>
            <a:r>
              <a:rPr dirty="0" sz="1100">
                <a:latin typeface="Times New Roman"/>
                <a:cs typeface="Times New Roman"/>
              </a:rPr>
              <a:t>these</a:t>
            </a:r>
            <a:r>
              <a:rPr dirty="0" sz="1100" spc="-25">
                <a:latin typeface="Times New Roman"/>
                <a:cs typeface="Times New Roman"/>
              </a:rPr>
              <a:t> </a:t>
            </a:r>
            <a:r>
              <a:rPr dirty="0" sz="1100" spc="-10">
                <a:latin typeface="Times New Roman"/>
                <a:cs typeface="Times New Roman"/>
              </a:rPr>
              <a:t>product coefficients</a:t>
            </a:r>
            <a:r>
              <a:rPr dirty="0" sz="1100" spc="-25">
                <a:latin typeface="Times New Roman"/>
                <a:cs typeface="Times New Roman"/>
              </a:rPr>
              <a:t> </a:t>
            </a:r>
            <a:r>
              <a:rPr dirty="0" sz="1100">
                <a:latin typeface="Times New Roman"/>
                <a:cs typeface="Times New Roman"/>
              </a:rPr>
              <a:t>and</a:t>
            </a:r>
            <a:r>
              <a:rPr dirty="0" sz="1100" spc="-20">
                <a:latin typeface="Times New Roman"/>
                <a:cs typeface="Times New Roman"/>
              </a:rPr>
              <a:t> </a:t>
            </a:r>
            <a:r>
              <a:rPr dirty="0" sz="1100">
                <a:latin typeface="Times New Roman"/>
                <a:cs typeface="Times New Roman"/>
              </a:rPr>
              <a:t>conduct</a:t>
            </a:r>
            <a:r>
              <a:rPr dirty="0" sz="1100" spc="-20">
                <a:latin typeface="Times New Roman"/>
                <a:cs typeface="Times New Roman"/>
              </a:rPr>
              <a:t> </a:t>
            </a:r>
            <a:r>
              <a:rPr dirty="0" sz="1100">
                <a:latin typeface="Times New Roman"/>
                <a:cs typeface="Times New Roman"/>
              </a:rPr>
              <a:t>a</a:t>
            </a:r>
            <a:r>
              <a:rPr dirty="0" sz="1100" spc="-20">
                <a:latin typeface="Times New Roman"/>
                <a:cs typeface="Times New Roman"/>
              </a:rPr>
              <a:t> </a:t>
            </a:r>
            <a:r>
              <a:rPr dirty="0" sz="1100" spc="-10">
                <a:latin typeface="Times New Roman"/>
                <a:cs typeface="Times New Roman"/>
              </a:rPr>
              <a:t>comparative</a:t>
            </a:r>
            <a:r>
              <a:rPr dirty="0" sz="1100" spc="-20">
                <a:latin typeface="Times New Roman"/>
                <a:cs typeface="Times New Roman"/>
              </a:rPr>
              <a:t> </a:t>
            </a:r>
            <a:r>
              <a:rPr dirty="0" sz="1100" spc="-10">
                <a:latin typeface="Times New Roman"/>
                <a:cs typeface="Times New Roman"/>
              </a:rPr>
              <a:t>study,</a:t>
            </a:r>
            <a:r>
              <a:rPr dirty="0" sz="1100" spc="-20">
                <a:latin typeface="Times New Roman"/>
                <a:cs typeface="Times New Roman"/>
              </a:rPr>
              <a:t> </a:t>
            </a:r>
            <a:r>
              <a:rPr dirty="0" sz="1100">
                <a:latin typeface="Times New Roman"/>
                <a:cs typeface="Times New Roman"/>
              </a:rPr>
              <a:t>using</a:t>
            </a:r>
            <a:r>
              <a:rPr dirty="0" sz="1100" spc="-20">
                <a:latin typeface="Times New Roman"/>
                <a:cs typeface="Times New Roman"/>
              </a:rPr>
              <a:t> them </a:t>
            </a:r>
            <a:r>
              <a:rPr dirty="0" sz="1100">
                <a:latin typeface="Times New Roman"/>
                <a:cs typeface="Times New Roman"/>
              </a:rPr>
              <a:t>alongside</a:t>
            </a:r>
            <a:r>
              <a:rPr dirty="0" sz="1100" spc="-40">
                <a:latin typeface="Times New Roman"/>
                <a:cs typeface="Times New Roman"/>
              </a:rPr>
              <a:t> </a:t>
            </a:r>
            <a:r>
              <a:rPr dirty="0" sz="1100">
                <a:latin typeface="Times New Roman"/>
                <a:cs typeface="Times New Roman"/>
              </a:rPr>
              <a:t>principal</a:t>
            </a:r>
            <a:r>
              <a:rPr dirty="0" sz="1100" spc="-40">
                <a:latin typeface="Times New Roman"/>
                <a:cs typeface="Times New Roman"/>
              </a:rPr>
              <a:t> </a:t>
            </a:r>
            <a:r>
              <a:rPr dirty="0" sz="1100">
                <a:latin typeface="Times New Roman"/>
                <a:cs typeface="Times New Roman"/>
              </a:rPr>
              <a:t>component</a:t>
            </a:r>
            <a:r>
              <a:rPr dirty="0" sz="1100" spc="-40">
                <a:latin typeface="Times New Roman"/>
                <a:cs typeface="Times New Roman"/>
              </a:rPr>
              <a:t> </a:t>
            </a:r>
            <a:r>
              <a:rPr dirty="0" sz="1100">
                <a:latin typeface="Times New Roman"/>
                <a:cs typeface="Times New Roman"/>
              </a:rPr>
              <a:t>analysis</a:t>
            </a:r>
            <a:r>
              <a:rPr dirty="0" sz="1100" spc="-40">
                <a:latin typeface="Times New Roman"/>
                <a:cs typeface="Times New Roman"/>
              </a:rPr>
              <a:t> </a:t>
            </a:r>
            <a:r>
              <a:rPr dirty="0" sz="1100">
                <a:latin typeface="Times New Roman"/>
                <a:cs typeface="Times New Roman"/>
              </a:rPr>
              <a:t>(PCA)</a:t>
            </a:r>
            <a:r>
              <a:rPr dirty="0" sz="1100" spc="-35">
                <a:latin typeface="Times New Roman"/>
                <a:cs typeface="Times New Roman"/>
              </a:rPr>
              <a:t> </a:t>
            </a:r>
            <a:r>
              <a:rPr dirty="0" sz="1100">
                <a:latin typeface="Times New Roman"/>
                <a:cs typeface="Times New Roman"/>
              </a:rPr>
              <a:t>as</a:t>
            </a:r>
            <a:r>
              <a:rPr dirty="0" sz="1100" spc="-40">
                <a:latin typeface="Times New Roman"/>
                <a:cs typeface="Times New Roman"/>
              </a:rPr>
              <a:t> </a:t>
            </a:r>
            <a:r>
              <a:rPr dirty="0" sz="1100" spc="-10">
                <a:latin typeface="Times New Roman"/>
                <a:cs typeface="Times New Roman"/>
              </a:rPr>
              <a:t>feature inputs.</a:t>
            </a:r>
            <a:endParaRPr sz="1100">
              <a:latin typeface="Times New Roman"/>
              <a:cs typeface="Times New Roman"/>
            </a:endParaRPr>
          </a:p>
          <a:p>
            <a:pPr marL="12700" marR="135255">
              <a:lnSpc>
                <a:spcPct val="102600"/>
              </a:lnSpc>
              <a:spcBef>
                <a:spcPts val="300"/>
              </a:spcBef>
            </a:pPr>
            <a:r>
              <a:rPr dirty="0" sz="1100">
                <a:latin typeface="Times New Roman"/>
                <a:cs typeface="Times New Roman"/>
              </a:rPr>
              <a:t>Results</a:t>
            </a:r>
            <a:r>
              <a:rPr dirty="0" sz="1100" spc="-45">
                <a:latin typeface="Times New Roman"/>
                <a:cs typeface="Times New Roman"/>
              </a:rPr>
              <a:t> </a:t>
            </a:r>
            <a:r>
              <a:rPr dirty="0" sz="1100">
                <a:latin typeface="Times New Roman"/>
                <a:cs typeface="Times New Roman"/>
              </a:rPr>
              <a:t>demonstrate</a:t>
            </a:r>
            <a:r>
              <a:rPr dirty="0" sz="1100" spc="-45">
                <a:latin typeface="Times New Roman"/>
                <a:cs typeface="Times New Roman"/>
              </a:rPr>
              <a:t> </a:t>
            </a:r>
            <a:r>
              <a:rPr dirty="0" sz="1100">
                <a:latin typeface="Times New Roman"/>
                <a:cs typeface="Times New Roman"/>
              </a:rPr>
              <a:t>that</a:t>
            </a:r>
            <a:r>
              <a:rPr dirty="0" sz="1100" spc="-45">
                <a:latin typeface="Times New Roman"/>
                <a:cs typeface="Times New Roman"/>
              </a:rPr>
              <a:t> </a:t>
            </a:r>
            <a:r>
              <a:rPr dirty="0" sz="1100">
                <a:latin typeface="Times New Roman"/>
                <a:cs typeface="Times New Roman"/>
              </a:rPr>
              <a:t>incorporating</a:t>
            </a:r>
            <a:r>
              <a:rPr dirty="0" sz="1100" spc="-45">
                <a:latin typeface="Times New Roman"/>
                <a:cs typeface="Times New Roman"/>
              </a:rPr>
              <a:t> </a:t>
            </a:r>
            <a:r>
              <a:rPr dirty="0" sz="1100">
                <a:latin typeface="Times New Roman"/>
                <a:cs typeface="Times New Roman"/>
              </a:rPr>
              <a:t>product</a:t>
            </a:r>
            <a:r>
              <a:rPr dirty="0" sz="1100" spc="-40">
                <a:latin typeface="Times New Roman"/>
                <a:cs typeface="Times New Roman"/>
              </a:rPr>
              <a:t> </a:t>
            </a:r>
            <a:r>
              <a:rPr dirty="0" sz="1100" spc="-10">
                <a:latin typeface="Times New Roman"/>
                <a:cs typeface="Times New Roman"/>
              </a:rPr>
              <a:t>coefficients </a:t>
            </a:r>
            <a:r>
              <a:rPr dirty="0" sz="1100">
                <a:latin typeface="Times New Roman"/>
                <a:cs typeface="Times New Roman"/>
              </a:rPr>
              <a:t>into</a:t>
            </a:r>
            <a:r>
              <a:rPr dirty="0" sz="1100" spc="-15">
                <a:latin typeface="Times New Roman"/>
                <a:cs typeface="Times New Roman"/>
              </a:rPr>
              <a:t> </a:t>
            </a:r>
            <a:r>
              <a:rPr dirty="0" sz="1100">
                <a:latin typeface="Times New Roman"/>
                <a:cs typeface="Times New Roman"/>
              </a:rPr>
              <a:t>the</a:t>
            </a:r>
            <a:r>
              <a:rPr dirty="0" sz="1100" spc="-15">
                <a:latin typeface="Times New Roman"/>
                <a:cs typeface="Times New Roman"/>
              </a:rPr>
              <a:t> </a:t>
            </a:r>
            <a:r>
              <a:rPr dirty="0" sz="1100">
                <a:latin typeface="Times New Roman"/>
                <a:cs typeface="Times New Roman"/>
              </a:rPr>
              <a:t>feature</a:t>
            </a:r>
            <a:r>
              <a:rPr dirty="0" sz="1100" spc="-15">
                <a:latin typeface="Times New Roman"/>
                <a:cs typeface="Times New Roman"/>
              </a:rPr>
              <a:t> </a:t>
            </a:r>
            <a:r>
              <a:rPr dirty="0" sz="1100">
                <a:latin typeface="Times New Roman"/>
                <a:cs typeface="Times New Roman"/>
              </a:rPr>
              <a:t>set</a:t>
            </a:r>
            <a:r>
              <a:rPr dirty="0" sz="1100" spc="-15">
                <a:latin typeface="Times New Roman"/>
                <a:cs typeface="Times New Roman"/>
              </a:rPr>
              <a:t> </a:t>
            </a:r>
            <a:r>
              <a:rPr dirty="0" sz="1100" spc="-10">
                <a:latin typeface="Times New Roman"/>
                <a:cs typeface="Times New Roman"/>
              </a:rPr>
              <a:t>significantly improves</a:t>
            </a:r>
            <a:r>
              <a:rPr dirty="0" sz="1100" spc="-15">
                <a:latin typeface="Times New Roman"/>
                <a:cs typeface="Times New Roman"/>
              </a:rPr>
              <a:t> </a:t>
            </a:r>
            <a:r>
              <a:rPr dirty="0" sz="1100" spc="-10">
                <a:latin typeface="Times New Roman"/>
                <a:cs typeface="Times New Roman"/>
              </a:rPr>
              <a:t>classification </a:t>
            </a:r>
            <a:r>
              <a:rPr dirty="0" sz="1100">
                <a:latin typeface="Times New Roman"/>
                <a:cs typeface="Times New Roman"/>
              </a:rPr>
              <a:t>accuracy</a:t>
            </a:r>
            <a:r>
              <a:rPr dirty="0" sz="1100" spc="-45">
                <a:latin typeface="Times New Roman"/>
                <a:cs typeface="Times New Roman"/>
              </a:rPr>
              <a:t> </a:t>
            </a:r>
            <a:r>
              <a:rPr dirty="0" sz="1100">
                <a:latin typeface="Times New Roman"/>
                <a:cs typeface="Times New Roman"/>
              </a:rPr>
              <a:t>within</a:t>
            </a:r>
            <a:r>
              <a:rPr dirty="0" sz="1100" spc="-40">
                <a:latin typeface="Times New Roman"/>
                <a:cs typeface="Times New Roman"/>
              </a:rPr>
              <a:t> </a:t>
            </a:r>
            <a:r>
              <a:rPr dirty="0" sz="1100">
                <a:latin typeface="Times New Roman"/>
                <a:cs typeface="Times New Roman"/>
              </a:rPr>
              <a:t>this</a:t>
            </a:r>
            <a:r>
              <a:rPr dirty="0" sz="1100" spc="-40">
                <a:latin typeface="Times New Roman"/>
                <a:cs typeface="Times New Roman"/>
              </a:rPr>
              <a:t> </a:t>
            </a:r>
            <a:r>
              <a:rPr dirty="0" sz="1100">
                <a:latin typeface="Times New Roman"/>
                <a:cs typeface="Times New Roman"/>
              </a:rPr>
              <a:t>new</a:t>
            </a:r>
            <a:r>
              <a:rPr dirty="0" sz="1100" spc="-40">
                <a:latin typeface="Times New Roman"/>
                <a:cs typeface="Times New Roman"/>
              </a:rPr>
              <a:t> </a:t>
            </a:r>
            <a:r>
              <a:rPr dirty="0" sz="1100" spc="-10">
                <a:latin typeface="Times New Roman"/>
                <a:cs typeface="Times New Roman"/>
              </a:rPr>
              <a:t>framework.</a:t>
            </a:r>
            <a:endParaRPr sz="1100">
              <a:latin typeface="Times New Roman"/>
              <a:cs typeface="Times New Roman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51676" y="646396"/>
            <a:ext cx="466090" cy="100266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algn="ctr" marL="12065" marR="5080" indent="-635">
              <a:lnSpc>
                <a:spcPts val="700"/>
              </a:lnSpc>
              <a:spcBef>
                <a:spcPts val="135"/>
              </a:spcBef>
            </a:pPr>
            <a:r>
              <a:rPr dirty="0" sz="60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Enhancing</a:t>
            </a:r>
            <a:r>
              <a:rPr dirty="0" sz="600" spc="-5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 </a:t>
            </a:r>
            <a:r>
              <a:rPr dirty="0" sz="600" spc="-25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3D</a:t>
            </a:r>
            <a:r>
              <a:rPr dirty="0" sz="600" spc="50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 </a:t>
            </a:r>
            <a:r>
              <a:rPr dirty="0" sz="60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Point</a:t>
            </a:r>
            <a:r>
              <a:rPr dirty="0" sz="600" spc="-2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 </a:t>
            </a:r>
            <a:r>
              <a:rPr dirty="0" sz="600" spc="-1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Cloud</a:t>
            </a:r>
            <a:r>
              <a:rPr dirty="0" sz="600" spc="50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 </a:t>
            </a:r>
            <a:r>
              <a:rPr dirty="0" sz="600" spc="-1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Classification</a:t>
            </a:r>
            <a:r>
              <a:rPr dirty="0" sz="600" spc="50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 </a:t>
            </a:r>
            <a:r>
              <a:rPr dirty="0" sz="60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with</a:t>
            </a:r>
            <a:r>
              <a:rPr dirty="0" sz="600" spc="-5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 </a:t>
            </a:r>
            <a:r>
              <a:rPr dirty="0" sz="600" spc="-1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Measure-</a:t>
            </a:r>
            <a:r>
              <a:rPr dirty="0" sz="600" spc="50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 </a:t>
            </a:r>
            <a:r>
              <a:rPr dirty="0" sz="600" spc="-1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Theoretic</a:t>
            </a:r>
            <a:r>
              <a:rPr dirty="0" sz="600" spc="50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 </a:t>
            </a:r>
            <a:r>
              <a:rPr dirty="0" sz="600" spc="-1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Features:</a:t>
            </a:r>
            <a:r>
              <a:rPr dirty="0" sz="600" spc="50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 </a:t>
            </a:r>
            <a:r>
              <a:rPr dirty="0" sz="600" spc="-1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Integrating</a:t>
            </a:r>
            <a:r>
              <a:rPr dirty="0" sz="600" spc="50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 </a:t>
            </a:r>
            <a:r>
              <a:rPr dirty="0" sz="600" spc="-1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Product</a:t>
            </a:r>
            <a:r>
              <a:rPr dirty="0" sz="600" spc="50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 </a:t>
            </a:r>
            <a:r>
              <a:rPr dirty="0" sz="600" spc="-1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Coefficients</a:t>
            </a:r>
            <a:r>
              <a:rPr dirty="0" sz="600" spc="50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 </a:t>
            </a:r>
            <a:r>
              <a:rPr dirty="0" sz="60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into</a:t>
            </a:r>
            <a:r>
              <a:rPr dirty="0" sz="600" spc="-5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 </a:t>
            </a:r>
            <a:r>
              <a:rPr dirty="0" sz="600" spc="-1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LiDAR</a:t>
            </a:r>
            <a:r>
              <a:rPr dirty="0" sz="600" spc="50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 </a:t>
            </a:r>
            <a:r>
              <a:rPr dirty="0" sz="600" spc="-1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Analysis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3" name="object 3" descr=""/>
          <p:cNvSpPr/>
          <p:nvPr/>
        </p:nvSpPr>
        <p:spPr>
          <a:xfrm>
            <a:off x="0" y="0"/>
            <a:ext cx="4608195" cy="569595"/>
          </a:xfrm>
          <a:custGeom>
            <a:avLst/>
            <a:gdLst/>
            <a:ahLst/>
            <a:cxnLst/>
            <a:rect l="l" t="t" r="r" b="b"/>
            <a:pathLst>
              <a:path w="4608195" h="569595">
                <a:moveTo>
                  <a:pt x="4608004" y="0"/>
                </a:moveTo>
                <a:lnTo>
                  <a:pt x="0" y="0"/>
                </a:lnTo>
                <a:lnTo>
                  <a:pt x="0" y="569366"/>
                </a:lnTo>
                <a:lnTo>
                  <a:pt x="4608004" y="569366"/>
                </a:lnTo>
                <a:lnTo>
                  <a:pt x="460800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1013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3D</a:t>
            </a:r>
            <a:r>
              <a:rPr dirty="0" spc="45"/>
              <a:t> </a:t>
            </a:r>
            <a:r>
              <a:rPr dirty="0"/>
              <a:t>point</a:t>
            </a:r>
            <a:r>
              <a:rPr dirty="0" spc="50"/>
              <a:t> </a:t>
            </a:r>
            <a:r>
              <a:rPr dirty="0"/>
              <a:t>cloud</a:t>
            </a:r>
            <a:r>
              <a:rPr dirty="0" spc="50"/>
              <a:t> </a:t>
            </a:r>
            <a:r>
              <a:rPr dirty="0"/>
              <a:t>LiDAR</a:t>
            </a:r>
            <a:r>
              <a:rPr dirty="0" spc="50"/>
              <a:t> </a:t>
            </a:r>
            <a:r>
              <a:rPr dirty="0" spc="-20"/>
              <a:t>Data</a:t>
            </a:r>
          </a:p>
        </p:txBody>
      </p:sp>
      <p:grpSp>
        <p:nvGrpSpPr>
          <p:cNvPr id="5" name="object 5" descr=""/>
          <p:cNvGrpSpPr/>
          <p:nvPr/>
        </p:nvGrpSpPr>
        <p:grpSpPr>
          <a:xfrm>
            <a:off x="698562" y="667321"/>
            <a:ext cx="3780790" cy="2745740"/>
            <a:chOff x="698562" y="667321"/>
            <a:chExt cx="3780790" cy="2745740"/>
          </a:xfrm>
        </p:grpSpPr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02613" y="667321"/>
              <a:ext cx="2772029" cy="1776476"/>
            </a:xfrm>
            <a:prstGeom prst="rect">
              <a:avLst/>
            </a:prstGeom>
          </p:spPr>
        </p:pic>
        <p:sp>
          <p:nvSpPr>
            <p:cNvPr id="7" name="object 7" descr=""/>
            <p:cNvSpPr/>
            <p:nvPr/>
          </p:nvSpPr>
          <p:spPr>
            <a:xfrm>
              <a:off x="698562" y="3009823"/>
              <a:ext cx="3780790" cy="177165"/>
            </a:xfrm>
            <a:custGeom>
              <a:avLst/>
              <a:gdLst/>
              <a:ahLst/>
              <a:cxnLst/>
              <a:rect l="l" t="t" r="r" b="b"/>
              <a:pathLst>
                <a:path w="3780790" h="177164">
                  <a:moveTo>
                    <a:pt x="3729482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176872"/>
                  </a:lnTo>
                  <a:lnTo>
                    <a:pt x="3780282" y="176872"/>
                  </a:lnTo>
                  <a:lnTo>
                    <a:pt x="3780282" y="50800"/>
                  </a:lnTo>
                  <a:lnTo>
                    <a:pt x="3776274" y="31075"/>
                  </a:lnTo>
                  <a:lnTo>
                    <a:pt x="3765360" y="14922"/>
                  </a:lnTo>
                  <a:lnTo>
                    <a:pt x="3749207" y="4008"/>
                  </a:lnTo>
                  <a:lnTo>
                    <a:pt x="3729482" y="0"/>
                  </a:lnTo>
                  <a:close/>
                </a:path>
              </a:pathLst>
            </a:custGeom>
            <a:solidFill>
              <a:srgbClr val="AC2B37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98563" y="3174034"/>
              <a:ext cx="3780281" cy="50609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698562" y="3218314"/>
              <a:ext cx="3780790" cy="194310"/>
            </a:xfrm>
            <a:custGeom>
              <a:avLst/>
              <a:gdLst/>
              <a:ahLst/>
              <a:cxnLst/>
              <a:rect l="l" t="t" r="r" b="b"/>
              <a:pathLst>
                <a:path w="3780790" h="194310">
                  <a:moveTo>
                    <a:pt x="3780282" y="0"/>
                  </a:moveTo>
                  <a:lnTo>
                    <a:pt x="0" y="0"/>
                  </a:lnTo>
                  <a:lnTo>
                    <a:pt x="0" y="143413"/>
                  </a:lnTo>
                  <a:lnTo>
                    <a:pt x="4008" y="163138"/>
                  </a:lnTo>
                  <a:lnTo>
                    <a:pt x="14922" y="179291"/>
                  </a:lnTo>
                  <a:lnTo>
                    <a:pt x="31075" y="190205"/>
                  </a:lnTo>
                  <a:lnTo>
                    <a:pt x="50800" y="194213"/>
                  </a:lnTo>
                  <a:lnTo>
                    <a:pt x="3729482" y="194213"/>
                  </a:lnTo>
                  <a:lnTo>
                    <a:pt x="3749207" y="190205"/>
                  </a:lnTo>
                  <a:lnTo>
                    <a:pt x="3765360" y="179291"/>
                  </a:lnTo>
                  <a:lnTo>
                    <a:pt x="3776274" y="163138"/>
                  </a:lnTo>
                  <a:lnTo>
                    <a:pt x="3780282" y="143413"/>
                  </a:lnTo>
                  <a:lnTo>
                    <a:pt x="3780282" y="0"/>
                  </a:lnTo>
                  <a:close/>
                </a:path>
              </a:pathLst>
            </a:custGeom>
            <a:solidFill>
              <a:srgbClr val="DDDDDD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 descr=""/>
          <p:cNvSpPr txBox="1"/>
          <p:nvPr/>
        </p:nvSpPr>
        <p:spPr>
          <a:xfrm>
            <a:off x="736663" y="2513347"/>
            <a:ext cx="3697604" cy="865505"/>
          </a:xfrm>
          <a:prstGeom prst="rect">
            <a:avLst/>
          </a:prstGeom>
        </p:spPr>
        <p:txBody>
          <a:bodyPr wrap="square" lIns="0" tIns="20320" rIns="0" bIns="0" rtlCol="0" vert="horz">
            <a:spAutoFit/>
          </a:bodyPr>
          <a:lstStyle/>
          <a:p>
            <a:pPr marL="12700" marR="30480">
              <a:lnSpc>
                <a:spcPct val="94600"/>
              </a:lnSpc>
              <a:spcBef>
                <a:spcPts val="160"/>
              </a:spcBef>
            </a:pPr>
            <a:r>
              <a:rPr dirty="0" sz="1000">
                <a:solidFill>
                  <a:srgbClr val="3333B2"/>
                </a:solidFill>
                <a:latin typeface="Times New Roman"/>
                <a:cs typeface="Times New Roman"/>
              </a:rPr>
              <a:t>Figure:</a:t>
            </a:r>
            <a:r>
              <a:rPr dirty="0" sz="1000" spc="-25">
                <a:solidFill>
                  <a:srgbClr val="3333B2"/>
                </a:solidFill>
                <a:latin typeface="Times New Roman"/>
                <a:cs typeface="Times New Roman"/>
              </a:rPr>
              <a:t> </a:t>
            </a:r>
            <a:r>
              <a:rPr dirty="0" sz="800">
                <a:latin typeface="Times New Roman"/>
                <a:cs typeface="Times New Roman"/>
              </a:rPr>
              <a:t>3D</a:t>
            </a:r>
            <a:r>
              <a:rPr dirty="0" sz="800" spc="-15">
                <a:latin typeface="Times New Roman"/>
                <a:cs typeface="Times New Roman"/>
              </a:rPr>
              <a:t> </a:t>
            </a:r>
            <a:r>
              <a:rPr dirty="0" sz="800" spc="-10">
                <a:latin typeface="Times New Roman"/>
                <a:cs typeface="Times New Roman"/>
              </a:rPr>
              <a:t>LiDAR</a:t>
            </a:r>
            <a:r>
              <a:rPr dirty="0" sz="800" spc="-20">
                <a:latin typeface="Times New Roman"/>
                <a:cs typeface="Times New Roman"/>
              </a:rPr>
              <a:t> </a:t>
            </a:r>
            <a:r>
              <a:rPr dirty="0" sz="800">
                <a:latin typeface="Times New Roman"/>
                <a:cs typeface="Times New Roman"/>
              </a:rPr>
              <a:t>Point</a:t>
            </a:r>
            <a:r>
              <a:rPr dirty="0" sz="800" spc="-20">
                <a:latin typeface="Times New Roman"/>
                <a:cs typeface="Times New Roman"/>
              </a:rPr>
              <a:t> </a:t>
            </a:r>
            <a:r>
              <a:rPr dirty="0" sz="800">
                <a:latin typeface="Times New Roman"/>
                <a:cs typeface="Times New Roman"/>
              </a:rPr>
              <a:t>Cloud</a:t>
            </a:r>
            <a:r>
              <a:rPr dirty="0" sz="800" spc="-15">
                <a:latin typeface="Times New Roman"/>
                <a:cs typeface="Times New Roman"/>
              </a:rPr>
              <a:t> </a:t>
            </a:r>
            <a:r>
              <a:rPr dirty="0" sz="800">
                <a:latin typeface="Times New Roman"/>
                <a:cs typeface="Times New Roman"/>
              </a:rPr>
              <a:t>Image</a:t>
            </a:r>
            <a:r>
              <a:rPr dirty="0" sz="800" spc="-20">
                <a:latin typeface="Times New Roman"/>
                <a:cs typeface="Times New Roman"/>
              </a:rPr>
              <a:t> </a:t>
            </a:r>
            <a:r>
              <a:rPr dirty="0" sz="800">
                <a:latin typeface="Times New Roman"/>
                <a:cs typeface="Times New Roman"/>
              </a:rPr>
              <a:t>of</a:t>
            </a:r>
            <a:r>
              <a:rPr dirty="0" sz="800" spc="-15">
                <a:latin typeface="Times New Roman"/>
                <a:cs typeface="Times New Roman"/>
              </a:rPr>
              <a:t> </a:t>
            </a:r>
            <a:r>
              <a:rPr dirty="0" sz="800">
                <a:latin typeface="Times New Roman"/>
                <a:cs typeface="Times New Roman"/>
              </a:rPr>
              <a:t>San</a:t>
            </a:r>
            <a:r>
              <a:rPr dirty="0" sz="800" spc="-20">
                <a:latin typeface="Times New Roman"/>
                <a:cs typeface="Times New Roman"/>
              </a:rPr>
              <a:t> </a:t>
            </a:r>
            <a:r>
              <a:rPr dirty="0" sz="800">
                <a:latin typeface="Times New Roman"/>
                <a:cs typeface="Times New Roman"/>
              </a:rPr>
              <a:t>Francisco</a:t>
            </a:r>
            <a:r>
              <a:rPr dirty="0" sz="800" spc="-20">
                <a:latin typeface="Times New Roman"/>
                <a:cs typeface="Times New Roman"/>
              </a:rPr>
              <a:t> </a:t>
            </a:r>
            <a:r>
              <a:rPr dirty="0" sz="800">
                <a:latin typeface="Times New Roman"/>
                <a:cs typeface="Times New Roman"/>
              </a:rPr>
              <a:t>Bay</a:t>
            </a:r>
            <a:r>
              <a:rPr dirty="0" sz="800" spc="-15">
                <a:latin typeface="Times New Roman"/>
                <a:cs typeface="Times New Roman"/>
              </a:rPr>
              <a:t> </a:t>
            </a:r>
            <a:r>
              <a:rPr dirty="0" sz="800">
                <a:latin typeface="Times New Roman"/>
                <a:cs typeface="Times New Roman"/>
              </a:rPr>
              <a:t>and</a:t>
            </a:r>
            <a:r>
              <a:rPr dirty="0" sz="800" spc="-20">
                <a:latin typeface="Times New Roman"/>
                <a:cs typeface="Times New Roman"/>
              </a:rPr>
              <a:t> </a:t>
            </a:r>
            <a:r>
              <a:rPr dirty="0" sz="800">
                <a:latin typeface="Times New Roman"/>
                <a:cs typeface="Times New Roman"/>
              </a:rPr>
              <a:t>Golden</a:t>
            </a:r>
            <a:r>
              <a:rPr dirty="0" sz="800" spc="-15">
                <a:latin typeface="Times New Roman"/>
                <a:cs typeface="Times New Roman"/>
              </a:rPr>
              <a:t> </a:t>
            </a:r>
            <a:r>
              <a:rPr dirty="0" sz="800">
                <a:latin typeface="Times New Roman"/>
                <a:cs typeface="Times New Roman"/>
              </a:rPr>
              <a:t>Gate</a:t>
            </a:r>
            <a:r>
              <a:rPr dirty="0" sz="800" spc="-20">
                <a:latin typeface="Times New Roman"/>
                <a:cs typeface="Times New Roman"/>
              </a:rPr>
              <a:t> </a:t>
            </a:r>
            <a:r>
              <a:rPr dirty="0" sz="800">
                <a:latin typeface="Times New Roman"/>
                <a:cs typeface="Times New Roman"/>
              </a:rPr>
              <a:t>Bridge</a:t>
            </a:r>
            <a:r>
              <a:rPr dirty="0" sz="800" spc="-20">
                <a:latin typeface="Times New Roman"/>
                <a:cs typeface="Times New Roman"/>
              </a:rPr>
              <a:t> </a:t>
            </a:r>
            <a:r>
              <a:rPr dirty="0" sz="800" spc="-25">
                <a:latin typeface="Times New Roman"/>
                <a:cs typeface="Times New Roman"/>
              </a:rPr>
              <a:t>in</a:t>
            </a:r>
            <a:r>
              <a:rPr dirty="0" sz="800" spc="500">
                <a:latin typeface="Times New Roman"/>
                <a:cs typeface="Times New Roman"/>
              </a:rPr>
              <a:t> </a:t>
            </a:r>
            <a:r>
              <a:rPr dirty="0" sz="800">
                <a:latin typeface="Times New Roman"/>
                <a:cs typeface="Times New Roman"/>
              </a:rPr>
              <a:t>California,</a:t>
            </a:r>
            <a:r>
              <a:rPr dirty="0" sz="800" spc="-20">
                <a:latin typeface="Times New Roman"/>
                <a:cs typeface="Times New Roman"/>
              </a:rPr>
              <a:t> </a:t>
            </a:r>
            <a:r>
              <a:rPr dirty="0" sz="800">
                <a:latin typeface="Times New Roman"/>
                <a:cs typeface="Times New Roman"/>
              </a:rPr>
              <a:t>Courtesy</a:t>
            </a:r>
            <a:r>
              <a:rPr dirty="0" sz="800" spc="-20">
                <a:latin typeface="Times New Roman"/>
                <a:cs typeface="Times New Roman"/>
              </a:rPr>
              <a:t> </a:t>
            </a:r>
            <a:r>
              <a:rPr dirty="0" sz="800">
                <a:latin typeface="Times New Roman"/>
                <a:cs typeface="Times New Roman"/>
              </a:rPr>
              <a:t>of</a:t>
            </a:r>
            <a:r>
              <a:rPr dirty="0" sz="800" spc="-15">
                <a:latin typeface="Times New Roman"/>
                <a:cs typeface="Times New Roman"/>
              </a:rPr>
              <a:t> </a:t>
            </a:r>
            <a:r>
              <a:rPr dirty="0" sz="800">
                <a:latin typeface="Times New Roman"/>
                <a:cs typeface="Times New Roman"/>
              </a:rPr>
              <a:t>Jason</a:t>
            </a:r>
            <a:r>
              <a:rPr dirty="0" sz="800" spc="-20">
                <a:latin typeface="Times New Roman"/>
                <a:cs typeface="Times New Roman"/>
              </a:rPr>
              <a:t> </a:t>
            </a:r>
            <a:r>
              <a:rPr dirty="0" sz="800" spc="-10">
                <a:latin typeface="Times New Roman"/>
                <a:cs typeface="Times New Roman"/>
              </a:rPr>
              <a:t>Stoker,</a:t>
            </a:r>
            <a:r>
              <a:rPr dirty="0" sz="800" spc="-20">
                <a:latin typeface="Times New Roman"/>
                <a:cs typeface="Times New Roman"/>
              </a:rPr>
              <a:t> USGS</a:t>
            </a:r>
            <a:endParaRPr sz="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730"/>
              </a:spcBef>
            </a:pPr>
            <a:endParaRPr sz="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100" spc="-10">
                <a:solidFill>
                  <a:srgbClr val="FFFFFF"/>
                </a:solidFill>
                <a:latin typeface="Times New Roman"/>
                <a:cs typeface="Times New Roman"/>
              </a:rPr>
              <a:t>Goal:</a:t>
            </a:r>
            <a:endParaRPr sz="11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 sz="1100" spc="-50">
                <a:latin typeface="Times New Roman"/>
                <a:cs typeface="Times New Roman"/>
              </a:rPr>
              <a:t>To</a:t>
            </a:r>
            <a:r>
              <a:rPr dirty="0" sz="1100" spc="-20">
                <a:latin typeface="Times New Roman"/>
                <a:cs typeface="Times New Roman"/>
              </a:rPr>
              <a:t> </a:t>
            </a:r>
            <a:r>
              <a:rPr dirty="0" sz="1100">
                <a:latin typeface="Times New Roman"/>
                <a:cs typeface="Times New Roman"/>
              </a:rPr>
              <a:t>classify</a:t>
            </a:r>
            <a:r>
              <a:rPr dirty="0" sz="1100" spc="-40">
                <a:latin typeface="Times New Roman"/>
                <a:cs typeface="Times New Roman"/>
              </a:rPr>
              <a:t> </a:t>
            </a:r>
            <a:r>
              <a:rPr dirty="0" sz="1100">
                <a:latin typeface="Times New Roman"/>
                <a:cs typeface="Times New Roman"/>
              </a:rPr>
              <a:t>classes</a:t>
            </a:r>
            <a:r>
              <a:rPr dirty="0" sz="1100" spc="-25">
                <a:latin typeface="Times New Roman"/>
                <a:cs typeface="Times New Roman"/>
              </a:rPr>
              <a:t> </a:t>
            </a:r>
            <a:r>
              <a:rPr dirty="0" sz="1100">
                <a:latin typeface="Times New Roman"/>
                <a:cs typeface="Times New Roman"/>
              </a:rPr>
              <a:t>such</a:t>
            </a:r>
            <a:r>
              <a:rPr dirty="0" sz="1100" spc="-30">
                <a:latin typeface="Times New Roman"/>
                <a:cs typeface="Times New Roman"/>
              </a:rPr>
              <a:t> </a:t>
            </a:r>
            <a:r>
              <a:rPr dirty="0" sz="1100">
                <a:latin typeface="Times New Roman"/>
                <a:cs typeface="Times New Roman"/>
              </a:rPr>
              <a:t>as</a:t>
            </a:r>
            <a:r>
              <a:rPr dirty="0" sz="1100" spc="-25">
                <a:latin typeface="Times New Roman"/>
                <a:cs typeface="Times New Roman"/>
              </a:rPr>
              <a:t> </a:t>
            </a:r>
            <a:r>
              <a:rPr dirty="0" sz="1100">
                <a:latin typeface="Times New Roman"/>
                <a:cs typeface="Times New Roman"/>
              </a:rPr>
              <a:t>ground,</a:t>
            </a:r>
            <a:r>
              <a:rPr dirty="0" sz="1100" spc="-30">
                <a:latin typeface="Times New Roman"/>
                <a:cs typeface="Times New Roman"/>
              </a:rPr>
              <a:t> </a:t>
            </a:r>
            <a:r>
              <a:rPr dirty="0" sz="1100" spc="-10">
                <a:latin typeface="Times New Roman"/>
                <a:cs typeface="Times New Roman"/>
              </a:rPr>
              <a:t>water,</a:t>
            </a:r>
            <a:r>
              <a:rPr dirty="0" sz="1100" spc="-25">
                <a:latin typeface="Times New Roman"/>
                <a:cs typeface="Times New Roman"/>
              </a:rPr>
              <a:t> </a:t>
            </a:r>
            <a:r>
              <a:rPr dirty="0" sz="1100">
                <a:latin typeface="Times New Roman"/>
                <a:cs typeface="Times New Roman"/>
              </a:rPr>
              <a:t>and</a:t>
            </a:r>
            <a:r>
              <a:rPr dirty="0" sz="1100" spc="-30">
                <a:latin typeface="Times New Roman"/>
                <a:cs typeface="Times New Roman"/>
              </a:rPr>
              <a:t> </a:t>
            </a:r>
            <a:r>
              <a:rPr dirty="0" sz="1100">
                <a:latin typeface="Times New Roman"/>
                <a:cs typeface="Times New Roman"/>
              </a:rPr>
              <a:t>the</a:t>
            </a:r>
            <a:r>
              <a:rPr dirty="0" sz="1100" spc="-30">
                <a:latin typeface="Times New Roman"/>
                <a:cs typeface="Times New Roman"/>
              </a:rPr>
              <a:t> </a:t>
            </a:r>
            <a:r>
              <a:rPr dirty="0" sz="1100">
                <a:latin typeface="Times New Roman"/>
                <a:cs typeface="Times New Roman"/>
              </a:rPr>
              <a:t>bridge</a:t>
            </a:r>
            <a:r>
              <a:rPr dirty="0" sz="1100" spc="-25">
                <a:latin typeface="Times New Roman"/>
                <a:cs typeface="Times New Roman"/>
              </a:rPr>
              <a:t> </a:t>
            </a:r>
            <a:r>
              <a:rPr dirty="0" sz="1100" spc="-10">
                <a:latin typeface="Times New Roman"/>
                <a:cs typeface="Times New Roman"/>
              </a:rPr>
              <a:t>structure.</a:t>
            </a:r>
            <a:endParaRPr sz="1100">
              <a:latin typeface="Times New Roman"/>
              <a:cs typeface="Times New Roman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51676" y="646396"/>
            <a:ext cx="466090" cy="100266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algn="ctr" marL="12065" marR="5080" indent="-635">
              <a:lnSpc>
                <a:spcPts val="700"/>
              </a:lnSpc>
              <a:spcBef>
                <a:spcPts val="135"/>
              </a:spcBef>
            </a:pPr>
            <a:r>
              <a:rPr dirty="0" sz="60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Enhancing</a:t>
            </a:r>
            <a:r>
              <a:rPr dirty="0" sz="600" spc="-5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 </a:t>
            </a:r>
            <a:r>
              <a:rPr dirty="0" sz="600" spc="-25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3D</a:t>
            </a:r>
            <a:r>
              <a:rPr dirty="0" sz="600" spc="50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 </a:t>
            </a:r>
            <a:r>
              <a:rPr dirty="0" sz="60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Point</a:t>
            </a:r>
            <a:r>
              <a:rPr dirty="0" sz="600" spc="-2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 </a:t>
            </a:r>
            <a:r>
              <a:rPr dirty="0" sz="600" spc="-1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Cloud</a:t>
            </a:r>
            <a:r>
              <a:rPr dirty="0" sz="600" spc="50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 </a:t>
            </a:r>
            <a:r>
              <a:rPr dirty="0" sz="600" spc="-1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Classification</a:t>
            </a:r>
            <a:r>
              <a:rPr dirty="0" sz="600" spc="50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 </a:t>
            </a:r>
            <a:r>
              <a:rPr dirty="0" sz="60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with</a:t>
            </a:r>
            <a:r>
              <a:rPr dirty="0" sz="600" spc="-5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 </a:t>
            </a:r>
            <a:r>
              <a:rPr dirty="0" sz="600" spc="-1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Measure-</a:t>
            </a:r>
            <a:r>
              <a:rPr dirty="0" sz="600" spc="50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 </a:t>
            </a:r>
            <a:r>
              <a:rPr dirty="0" sz="600" spc="-1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Theoretic</a:t>
            </a:r>
            <a:r>
              <a:rPr dirty="0" sz="600" spc="50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 </a:t>
            </a:r>
            <a:r>
              <a:rPr dirty="0" sz="600" spc="-1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Features:</a:t>
            </a:r>
            <a:r>
              <a:rPr dirty="0" sz="600" spc="50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 </a:t>
            </a:r>
            <a:r>
              <a:rPr dirty="0" sz="600" spc="-1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Integrating</a:t>
            </a:r>
            <a:r>
              <a:rPr dirty="0" sz="600" spc="50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 </a:t>
            </a:r>
            <a:r>
              <a:rPr dirty="0" sz="600" spc="-1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Product</a:t>
            </a:r>
            <a:r>
              <a:rPr dirty="0" sz="600" spc="50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 </a:t>
            </a:r>
            <a:r>
              <a:rPr dirty="0" sz="600" spc="-1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Coefficients</a:t>
            </a:r>
            <a:r>
              <a:rPr dirty="0" sz="600" spc="50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 </a:t>
            </a:r>
            <a:r>
              <a:rPr dirty="0" sz="60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into</a:t>
            </a:r>
            <a:r>
              <a:rPr dirty="0" sz="600" spc="-5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 </a:t>
            </a:r>
            <a:r>
              <a:rPr dirty="0" sz="600" spc="-1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LiDAR</a:t>
            </a:r>
            <a:r>
              <a:rPr dirty="0" sz="600" spc="50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 </a:t>
            </a:r>
            <a:r>
              <a:rPr dirty="0" sz="600" spc="-1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Analysis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3" name="object 3" descr=""/>
          <p:cNvSpPr/>
          <p:nvPr/>
        </p:nvSpPr>
        <p:spPr>
          <a:xfrm>
            <a:off x="0" y="0"/>
            <a:ext cx="4608195" cy="569595"/>
          </a:xfrm>
          <a:custGeom>
            <a:avLst/>
            <a:gdLst/>
            <a:ahLst/>
            <a:cxnLst/>
            <a:rect l="l" t="t" r="r" b="b"/>
            <a:pathLst>
              <a:path w="4608195" h="569595">
                <a:moveTo>
                  <a:pt x="4608004" y="0"/>
                </a:moveTo>
                <a:lnTo>
                  <a:pt x="0" y="0"/>
                </a:lnTo>
                <a:lnTo>
                  <a:pt x="0" y="569366"/>
                </a:lnTo>
                <a:lnTo>
                  <a:pt x="4608004" y="569366"/>
                </a:lnTo>
                <a:lnTo>
                  <a:pt x="460800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1013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Scatter</a:t>
            </a:r>
            <a:r>
              <a:rPr dirty="0" spc="60"/>
              <a:t> </a:t>
            </a:r>
            <a:r>
              <a:rPr dirty="0"/>
              <a:t>plot.</a:t>
            </a:r>
            <a:r>
              <a:rPr dirty="0" spc="160"/>
              <a:t> </a:t>
            </a:r>
            <a:r>
              <a:rPr dirty="0"/>
              <a:t>About</a:t>
            </a:r>
            <a:r>
              <a:rPr dirty="0" spc="60"/>
              <a:t> </a:t>
            </a:r>
            <a:r>
              <a:rPr dirty="0"/>
              <a:t>15</a:t>
            </a:r>
            <a:r>
              <a:rPr dirty="0" spc="65"/>
              <a:t> </a:t>
            </a:r>
            <a:r>
              <a:rPr dirty="0"/>
              <a:t>million</a:t>
            </a:r>
            <a:r>
              <a:rPr dirty="0" spc="60"/>
              <a:t> </a:t>
            </a:r>
            <a:r>
              <a:rPr dirty="0"/>
              <a:t>data</a:t>
            </a:r>
            <a:r>
              <a:rPr dirty="0" spc="60"/>
              <a:t> </a:t>
            </a:r>
            <a:r>
              <a:rPr dirty="0" spc="-10"/>
              <a:t>points</a:t>
            </a:r>
          </a:p>
        </p:txBody>
      </p:sp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49363" y="706488"/>
            <a:ext cx="3459479" cy="2404110"/>
          </a:xfrm>
          <a:prstGeom prst="rect">
            <a:avLst/>
          </a:prstGeom>
        </p:spPr>
      </p:pic>
    </p:spTree>
  </p:cSld>
  <p:clrMapOvr>
    <a:masterClrMapping/>
  </p:clrMapOvr>
  <p:transition spd="fast">
    <p:cut thruBlk="0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51676" y="646396"/>
            <a:ext cx="466090" cy="100266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algn="ctr" marL="12065" marR="5080" indent="-635">
              <a:lnSpc>
                <a:spcPts val="700"/>
              </a:lnSpc>
              <a:spcBef>
                <a:spcPts val="135"/>
              </a:spcBef>
            </a:pPr>
            <a:r>
              <a:rPr dirty="0" sz="60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Enhancing</a:t>
            </a:r>
            <a:r>
              <a:rPr dirty="0" sz="600" spc="-5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 </a:t>
            </a:r>
            <a:r>
              <a:rPr dirty="0" sz="600" spc="-25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3D</a:t>
            </a:r>
            <a:r>
              <a:rPr dirty="0" sz="600" spc="50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 </a:t>
            </a:r>
            <a:r>
              <a:rPr dirty="0" sz="60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Point</a:t>
            </a:r>
            <a:r>
              <a:rPr dirty="0" sz="600" spc="-2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 </a:t>
            </a:r>
            <a:r>
              <a:rPr dirty="0" sz="600" spc="-1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Cloud</a:t>
            </a:r>
            <a:r>
              <a:rPr dirty="0" sz="600" spc="50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 </a:t>
            </a:r>
            <a:r>
              <a:rPr dirty="0" sz="600" spc="-1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Classification</a:t>
            </a:r>
            <a:r>
              <a:rPr dirty="0" sz="600" spc="50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 </a:t>
            </a:r>
            <a:r>
              <a:rPr dirty="0" sz="60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with</a:t>
            </a:r>
            <a:r>
              <a:rPr dirty="0" sz="600" spc="-5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 </a:t>
            </a:r>
            <a:r>
              <a:rPr dirty="0" sz="600" spc="-1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Measure-</a:t>
            </a:r>
            <a:r>
              <a:rPr dirty="0" sz="600" spc="50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 </a:t>
            </a:r>
            <a:r>
              <a:rPr dirty="0" sz="600" spc="-1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Theoretic</a:t>
            </a:r>
            <a:r>
              <a:rPr dirty="0" sz="600" spc="50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 </a:t>
            </a:r>
            <a:r>
              <a:rPr dirty="0" sz="600" spc="-1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Features:</a:t>
            </a:r>
            <a:r>
              <a:rPr dirty="0" sz="600" spc="50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 </a:t>
            </a:r>
            <a:r>
              <a:rPr dirty="0" sz="600" spc="-1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Integrating</a:t>
            </a:r>
            <a:r>
              <a:rPr dirty="0" sz="600" spc="50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 </a:t>
            </a:r>
            <a:r>
              <a:rPr dirty="0" sz="600" spc="-1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Product</a:t>
            </a:r>
            <a:r>
              <a:rPr dirty="0" sz="600" spc="50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 </a:t>
            </a:r>
            <a:r>
              <a:rPr dirty="0" sz="600" spc="-1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Coefficients</a:t>
            </a:r>
            <a:r>
              <a:rPr dirty="0" sz="600" spc="50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 </a:t>
            </a:r>
            <a:r>
              <a:rPr dirty="0" sz="60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into</a:t>
            </a:r>
            <a:r>
              <a:rPr dirty="0" sz="600" spc="-5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 </a:t>
            </a:r>
            <a:r>
              <a:rPr dirty="0" sz="600" spc="-1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LiDAR</a:t>
            </a:r>
            <a:r>
              <a:rPr dirty="0" sz="600" spc="50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 </a:t>
            </a:r>
            <a:r>
              <a:rPr dirty="0" sz="600" spc="-1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Analysis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3" name="object 3" descr=""/>
          <p:cNvSpPr/>
          <p:nvPr/>
        </p:nvSpPr>
        <p:spPr>
          <a:xfrm>
            <a:off x="0" y="0"/>
            <a:ext cx="4608195" cy="569595"/>
          </a:xfrm>
          <a:custGeom>
            <a:avLst/>
            <a:gdLst/>
            <a:ahLst/>
            <a:cxnLst/>
            <a:rect l="l" t="t" r="r" b="b"/>
            <a:pathLst>
              <a:path w="4608195" h="569595">
                <a:moveTo>
                  <a:pt x="4608004" y="0"/>
                </a:moveTo>
                <a:lnTo>
                  <a:pt x="0" y="0"/>
                </a:lnTo>
                <a:lnTo>
                  <a:pt x="0" y="569366"/>
                </a:lnTo>
                <a:lnTo>
                  <a:pt x="4608004" y="569366"/>
                </a:lnTo>
                <a:lnTo>
                  <a:pt x="460800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1013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pc="-10"/>
              <a:t>Attributes</a:t>
            </a:r>
          </a:p>
        </p:txBody>
      </p:sp>
      <p:sp>
        <p:nvSpPr>
          <p:cNvPr id="5" name="object 5" descr=""/>
          <p:cNvSpPr/>
          <p:nvPr/>
        </p:nvSpPr>
        <p:spPr>
          <a:xfrm>
            <a:off x="911631" y="907287"/>
            <a:ext cx="45720" cy="2032000"/>
          </a:xfrm>
          <a:custGeom>
            <a:avLst/>
            <a:gdLst/>
            <a:ahLst/>
            <a:cxnLst/>
            <a:rect l="l" t="t" r="r" b="b"/>
            <a:pathLst>
              <a:path w="45719" h="2032000">
                <a:moveTo>
                  <a:pt x="45554" y="1986445"/>
                </a:moveTo>
                <a:lnTo>
                  <a:pt x="0" y="1986445"/>
                </a:lnTo>
                <a:lnTo>
                  <a:pt x="0" y="2032000"/>
                </a:lnTo>
                <a:lnTo>
                  <a:pt x="45554" y="2032000"/>
                </a:lnTo>
                <a:lnTo>
                  <a:pt x="45554" y="1986445"/>
                </a:lnTo>
                <a:close/>
              </a:path>
              <a:path w="45719" h="2032000">
                <a:moveTo>
                  <a:pt x="45554" y="1828292"/>
                </a:moveTo>
                <a:lnTo>
                  <a:pt x="0" y="1828292"/>
                </a:lnTo>
                <a:lnTo>
                  <a:pt x="0" y="1873846"/>
                </a:lnTo>
                <a:lnTo>
                  <a:pt x="45554" y="1873846"/>
                </a:lnTo>
                <a:lnTo>
                  <a:pt x="45554" y="1828292"/>
                </a:lnTo>
                <a:close/>
              </a:path>
              <a:path w="45719" h="2032000">
                <a:moveTo>
                  <a:pt x="45554" y="1549933"/>
                </a:moveTo>
                <a:lnTo>
                  <a:pt x="0" y="1549933"/>
                </a:lnTo>
                <a:lnTo>
                  <a:pt x="0" y="1595488"/>
                </a:lnTo>
                <a:lnTo>
                  <a:pt x="45554" y="1595488"/>
                </a:lnTo>
                <a:lnTo>
                  <a:pt x="45554" y="1549933"/>
                </a:lnTo>
                <a:close/>
              </a:path>
              <a:path w="45719" h="2032000">
                <a:moveTo>
                  <a:pt x="45554" y="1391780"/>
                </a:moveTo>
                <a:lnTo>
                  <a:pt x="0" y="1391780"/>
                </a:lnTo>
                <a:lnTo>
                  <a:pt x="0" y="1437335"/>
                </a:lnTo>
                <a:lnTo>
                  <a:pt x="45554" y="1437335"/>
                </a:lnTo>
                <a:lnTo>
                  <a:pt x="45554" y="1391780"/>
                </a:lnTo>
                <a:close/>
              </a:path>
              <a:path w="45719" h="2032000">
                <a:moveTo>
                  <a:pt x="45554" y="1113421"/>
                </a:moveTo>
                <a:lnTo>
                  <a:pt x="0" y="1113421"/>
                </a:lnTo>
                <a:lnTo>
                  <a:pt x="0" y="1158976"/>
                </a:lnTo>
                <a:lnTo>
                  <a:pt x="45554" y="1158976"/>
                </a:lnTo>
                <a:lnTo>
                  <a:pt x="45554" y="1113421"/>
                </a:lnTo>
                <a:close/>
              </a:path>
              <a:path w="45719" h="2032000">
                <a:moveTo>
                  <a:pt x="45554" y="714870"/>
                </a:moveTo>
                <a:lnTo>
                  <a:pt x="0" y="714870"/>
                </a:lnTo>
                <a:lnTo>
                  <a:pt x="0" y="760425"/>
                </a:lnTo>
                <a:lnTo>
                  <a:pt x="45554" y="760425"/>
                </a:lnTo>
                <a:lnTo>
                  <a:pt x="45554" y="714870"/>
                </a:lnTo>
                <a:close/>
              </a:path>
              <a:path w="45719" h="2032000">
                <a:moveTo>
                  <a:pt x="45554" y="436511"/>
                </a:moveTo>
                <a:lnTo>
                  <a:pt x="0" y="436511"/>
                </a:lnTo>
                <a:lnTo>
                  <a:pt x="0" y="482066"/>
                </a:lnTo>
                <a:lnTo>
                  <a:pt x="45554" y="482066"/>
                </a:lnTo>
                <a:lnTo>
                  <a:pt x="45554" y="436511"/>
                </a:lnTo>
                <a:close/>
              </a:path>
              <a:path w="45719" h="2032000">
                <a:moveTo>
                  <a:pt x="45554" y="158153"/>
                </a:moveTo>
                <a:lnTo>
                  <a:pt x="0" y="158153"/>
                </a:lnTo>
                <a:lnTo>
                  <a:pt x="0" y="203708"/>
                </a:lnTo>
                <a:lnTo>
                  <a:pt x="45554" y="203708"/>
                </a:lnTo>
                <a:lnTo>
                  <a:pt x="45554" y="158153"/>
                </a:lnTo>
                <a:close/>
              </a:path>
              <a:path w="45719" h="2032000">
                <a:moveTo>
                  <a:pt x="45554" y="0"/>
                </a:moveTo>
                <a:lnTo>
                  <a:pt x="0" y="0"/>
                </a:lnTo>
                <a:lnTo>
                  <a:pt x="0" y="45554"/>
                </a:lnTo>
                <a:lnTo>
                  <a:pt x="45554" y="45554"/>
                </a:lnTo>
                <a:lnTo>
                  <a:pt x="45554" y="0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302831" rIns="0" bIns="0" rtlCol="0" vert="horz">
            <a:spAutoFit/>
          </a:bodyPr>
          <a:lstStyle/>
          <a:p>
            <a:pPr marL="314960">
              <a:lnSpc>
                <a:spcPct val="100000"/>
              </a:lnSpc>
              <a:spcBef>
                <a:spcPts val="385"/>
              </a:spcBef>
            </a:pPr>
            <a:r>
              <a:rPr dirty="0" u="sng" sz="800">
                <a:uFill>
                  <a:solidFill>
                    <a:srgbClr val="000000"/>
                  </a:solidFill>
                </a:uFill>
              </a:rPr>
              <a:t>Intensity</a:t>
            </a:r>
            <a:r>
              <a:rPr dirty="0" u="none" sz="800"/>
              <a:t>.</a:t>
            </a:r>
            <a:r>
              <a:rPr dirty="0" u="none" sz="800" spc="25"/>
              <a:t> </a:t>
            </a:r>
            <a:r>
              <a:rPr dirty="0" u="none" sz="800"/>
              <a:t>Captured</a:t>
            </a:r>
            <a:r>
              <a:rPr dirty="0" u="none" sz="800" spc="-20"/>
              <a:t> </a:t>
            </a:r>
            <a:r>
              <a:rPr dirty="0" u="none" sz="800"/>
              <a:t>by</a:t>
            </a:r>
            <a:r>
              <a:rPr dirty="0" u="none" sz="800" spc="-20"/>
              <a:t> </a:t>
            </a:r>
            <a:r>
              <a:rPr dirty="0" u="none" sz="800"/>
              <a:t>the</a:t>
            </a:r>
            <a:r>
              <a:rPr dirty="0" u="none" sz="800" spc="-15"/>
              <a:t> </a:t>
            </a:r>
            <a:r>
              <a:rPr dirty="0" u="none" sz="800" spc="-10"/>
              <a:t>LiDAR</a:t>
            </a:r>
            <a:r>
              <a:rPr dirty="0" u="none" sz="800" spc="-20"/>
              <a:t> </a:t>
            </a:r>
            <a:r>
              <a:rPr dirty="0" u="none" sz="800"/>
              <a:t>sensors</a:t>
            </a:r>
            <a:r>
              <a:rPr dirty="0" u="none" sz="800" spc="-20"/>
              <a:t> </a:t>
            </a:r>
            <a:r>
              <a:rPr dirty="0" u="none" sz="800"/>
              <a:t>is</a:t>
            </a:r>
            <a:r>
              <a:rPr dirty="0" u="none" sz="800" spc="-20"/>
              <a:t> </a:t>
            </a:r>
            <a:r>
              <a:rPr dirty="0" u="none" sz="800"/>
              <a:t>the</a:t>
            </a:r>
            <a:r>
              <a:rPr dirty="0" u="none" sz="800" spc="-20"/>
              <a:t> </a:t>
            </a:r>
            <a:r>
              <a:rPr dirty="0" u="none" sz="800"/>
              <a:t>intensity</a:t>
            </a:r>
            <a:r>
              <a:rPr dirty="0" u="none" sz="800" spc="-15"/>
              <a:t> </a:t>
            </a:r>
            <a:r>
              <a:rPr dirty="0" u="none" sz="800"/>
              <a:t>of</a:t>
            </a:r>
            <a:r>
              <a:rPr dirty="0" u="none" sz="800" spc="-20"/>
              <a:t> </a:t>
            </a:r>
            <a:r>
              <a:rPr dirty="0" u="none" sz="800"/>
              <a:t>each</a:t>
            </a:r>
            <a:r>
              <a:rPr dirty="0" u="none" sz="800" spc="-20"/>
              <a:t> </a:t>
            </a:r>
            <a:r>
              <a:rPr dirty="0" u="none" sz="800" spc="-10"/>
              <a:t>return.</a:t>
            </a:r>
            <a:endParaRPr sz="800"/>
          </a:p>
          <a:p>
            <a:pPr marL="314960" marR="5080">
              <a:lnSpc>
                <a:spcPts val="950"/>
              </a:lnSpc>
              <a:spcBef>
                <a:spcPts val="325"/>
              </a:spcBef>
            </a:pPr>
            <a:r>
              <a:rPr dirty="0" u="sng" sz="800">
                <a:uFill>
                  <a:solidFill>
                    <a:srgbClr val="000000"/>
                  </a:solidFill>
                </a:uFill>
              </a:rPr>
              <a:t>Return</a:t>
            </a:r>
            <a:r>
              <a:rPr dirty="0" u="sng" sz="800" spc="-20">
                <a:uFill>
                  <a:solidFill>
                    <a:srgbClr val="000000"/>
                  </a:solidFill>
                </a:uFill>
              </a:rPr>
              <a:t> </a:t>
            </a:r>
            <a:r>
              <a:rPr dirty="0" u="sng" sz="800" spc="-10">
                <a:uFill>
                  <a:solidFill>
                    <a:srgbClr val="000000"/>
                  </a:solidFill>
                </a:uFill>
              </a:rPr>
              <a:t>number</a:t>
            </a:r>
            <a:r>
              <a:rPr dirty="0" u="none" sz="800" spc="-10"/>
              <a:t>.</a:t>
            </a:r>
            <a:r>
              <a:rPr dirty="0" u="none" sz="800" spc="-15"/>
              <a:t> </a:t>
            </a:r>
            <a:r>
              <a:rPr dirty="0" u="none" sz="800"/>
              <a:t>An</a:t>
            </a:r>
            <a:r>
              <a:rPr dirty="0" u="none" sz="800" spc="-20"/>
              <a:t> </a:t>
            </a:r>
            <a:r>
              <a:rPr dirty="0" u="none" sz="800"/>
              <a:t>emitted</a:t>
            </a:r>
            <a:r>
              <a:rPr dirty="0" u="none" sz="800" spc="-15"/>
              <a:t> </a:t>
            </a:r>
            <a:r>
              <a:rPr dirty="0" u="none" sz="800"/>
              <a:t>laser</a:t>
            </a:r>
            <a:r>
              <a:rPr dirty="0" u="none" sz="800" spc="-20"/>
              <a:t> </a:t>
            </a:r>
            <a:r>
              <a:rPr dirty="0" u="none" sz="800"/>
              <a:t>pulse</a:t>
            </a:r>
            <a:r>
              <a:rPr dirty="0" u="none" sz="800" spc="-15"/>
              <a:t> </a:t>
            </a:r>
            <a:r>
              <a:rPr dirty="0" u="none" sz="800"/>
              <a:t>can</a:t>
            </a:r>
            <a:r>
              <a:rPr dirty="0" u="none" sz="800" spc="-15"/>
              <a:t> </a:t>
            </a:r>
            <a:r>
              <a:rPr dirty="0" u="none" sz="800"/>
              <a:t>have</a:t>
            </a:r>
            <a:r>
              <a:rPr dirty="0" u="none" sz="800" spc="-20"/>
              <a:t> </a:t>
            </a:r>
            <a:r>
              <a:rPr dirty="0" u="none" sz="800"/>
              <a:t>up</a:t>
            </a:r>
            <a:r>
              <a:rPr dirty="0" u="none" sz="800" spc="-15"/>
              <a:t> </a:t>
            </a:r>
            <a:r>
              <a:rPr dirty="0" u="none" sz="800"/>
              <a:t>to</a:t>
            </a:r>
            <a:r>
              <a:rPr dirty="0" u="none" sz="800" spc="-20"/>
              <a:t> five</a:t>
            </a:r>
            <a:r>
              <a:rPr dirty="0" u="none" sz="800" spc="-15"/>
              <a:t> </a:t>
            </a:r>
            <a:r>
              <a:rPr dirty="0" u="none" sz="800"/>
              <a:t>returns</a:t>
            </a:r>
            <a:r>
              <a:rPr dirty="0" u="none" sz="800" spc="-15"/>
              <a:t> </a:t>
            </a:r>
            <a:r>
              <a:rPr dirty="0" u="none" sz="800"/>
              <a:t>depending</a:t>
            </a:r>
            <a:r>
              <a:rPr dirty="0" u="none" sz="800" spc="-20"/>
              <a:t> </a:t>
            </a:r>
            <a:r>
              <a:rPr dirty="0" u="none" sz="800"/>
              <a:t>on</a:t>
            </a:r>
            <a:r>
              <a:rPr dirty="0" u="none" sz="800" spc="-15"/>
              <a:t> </a:t>
            </a:r>
            <a:r>
              <a:rPr dirty="0" u="none" sz="800" spc="-25"/>
              <a:t>the</a:t>
            </a:r>
            <a:r>
              <a:rPr dirty="0" u="none" sz="800" spc="500"/>
              <a:t> </a:t>
            </a:r>
            <a:r>
              <a:rPr dirty="0" u="none" sz="800"/>
              <a:t>features</a:t>
            </a:r>
            <a:r>
              <a:rPr dirty="0" u="none" sz="800" spc="-5"/>
              <a:t> </a:t>
            </a:r>
            <a:r>
              <a:rPr dirty="0" u="none" sz="800"/>
              <a:t>it is </a:t>
            </a:r>
            <a:r>
              <a:rPr dirty="0" u="none" sz="800" spc="-10"/>
              <a:t>reflected</a:t>
            </a:r>
            <a:r>
              <a:rPr dirty="0" u="none" sz="800" spc="-5"/>
              <a:t> </a:t>
            </a:r>
            <a:r>
              <a:rPr dirty="0" u="none" sz="800" spc="-10"/>
              <a:t>from.</a:t>
            </a:r>
            <a:endParaRPr sz="800"/>
          </a:p>
          <a:p>
            <a:pPr marL="314960" marR="9525">
              <a:lnSpc>
                <a:spcPts val="950"/>
              </a:lnSpc>
              <a:spcBef>
                <a:spcPts val="290"/>
              </a:spcBef>
            </a:pPr>
            <a:r>
              <a:rPr dirty="0" u="sng" sz="800">
                <a:uFill>
                  <a:solidFill>
                    <a:srgbClr val="000000"/>
                  </a:solidFill>
                </a:uFill>
              </a:rPr>
              <a:t>Number</a:t>
            </a:r>
            <a:r>
              <a:rPr dirty="0" u="sng" sz="800" spc="-15">
                <a:uFill>
                  <a:solidFill>
                    <a:srgbClr val="000000"/>
                  </a:solidFill>
                </a:uFill>
              </a:rPr>
              <a:t> </a:t>
            </a:r>
            <a:r>
              <a:rPr dirty="0" u="sng" sz="800">
                <a:uFill>
                  <a:solidFill>
                    <a:srgbClr val="000000"/>
                  </a:solidFill>
                </a:uFill>
              </a:rPr>
              <a:t>of</a:t>
            </a:r>
            <a:r>
              <a:rPr dirty="0" u="sng" sz="800" spc="-10">
                <a:uFill>
                  <a:solidFill>
                    <a:srgbClr val="000000"/>
                  </a:solidFill>
                </a:uFill>
              </a:rPr>
              <a:t> </a:t>
            </a:r>
            <a:r>
              <a:rPr dirty="0" u="sng" sz="800">
                <a:uFill>
                  <a:solidFill>
                    <a:srgbClr val="000000"/>
                  </a:solidFill>
                </a:uFill>
              </a:rPr>
              <a:t>returns</a:t>
            </a:r>
            <a:r>
              <a:rPr dirty="0" u="none" sz="800"/>
              <a:t>.</a:t>
            </a:r>
            <a:r>
              <a:rPr dirty="0" u="none" sz="800" spc="35"/>
              <a:t> </a:t>
            </a:r>
            <a:r>
              <a:rPr dirty="0" u="none" sz="800"/>
              <a:t>The</a:t>
            </a:r>
            <a:r>
              <a:rPr dirty="0" u="none" sz="800" spc="-10"/>
              <a:t> </a:t>
            </a:r>
            <a:r>
              <a:rPr dirty="0" u="none" sz="800"/>
              <a:t>number</a:t>
            </a:r>
            <a:r>
              <a:rPr dirty="0" u="none" sz="800" spc="-15"/>
              <a:t> </a:t>
            </a:r>
            <a:r>
              <a:rPr dirty="0" u="none" sz="800"/>
              <a:t>of</a:t>
            </a:r>
            <a:r>
              <a:rPr dirty="0" u="none" sz="800" spc="-10"/>
              <a:t> </a:t>
            </a:r>
            <a:r>
              <a:rPr dirty="0" u="none" sz="800"/>
              <a:t>returns</a:t>
            </a:r>
            <a:r>
              <a:rPr dirty="0" u="none" sz="800" spc="-10"/>
              <a:t> </a:t>
            </a:r>
            <a:r>
              <a:rPr dirty="0" u="none" sz="800"/>
              <a:t>is</a:t>
            </a:r>
            <a:r>
              <a:rPr dirty="0" u="none" sz="800" spc="-15"/>
              <a:t> </a:t>
            </a:r>
            <a:r>
              <a:rPr dirty="0" u="none" sz="800"/>
              <a:t>the</a:t>
            </a:r>
            <a:r>
              <a:rPr dirty="0" u="none" sz="800" spc="-10"/>
              <a:t> </a:t>
            </a:r>
            <a:r>
              <a:rPr dirty="0" u="none" sz="800"/>
              <a:t>total</a:t>
            </a:r>
            <a:r>
              <a:rPr dirty="0" u="none" sz="800" spc="-15"/>
              <a:t> </a:t>
            </a:r>
            <a:r>
              <a:rPr dirty="0" u="none" sz="800"/>
              <a:t>number</a:t>
            </a:r>
            <a:r>
              <a:rPr dirty="0" u="none" sz="800" spc="-10"/>
              <a:t> </a:t>
            </a:r>
            <a:r>
              <a:rPr dirty="0" u="none" sz="800"/>
              <a:t>of</a:t>
            </a:r>
            <a:r>
              <a:rPr dirty="0" u="none" sz="800" spc="-10"/>
              <a:t> </a:t>
            </a:r>
            <a:r>
              <a:rPr dirty="0" u="none" sz="800"/>
              <a:t>returns</a:t>
            </a:r>
            <a:r>
              <a:rPr dirty="0" u="none" sz="800" spc="-15"/>
              <a:t> </a:t>
            </a:r>
            <a:r>
              <a:rPr dirty="0" u="none" sz="800"/>
              <a:t>for</a:t>
            </a:r>
            <a:r>
              <a:rPr dirty="0" u="none" sz="800" spc="-10"/>
              <a:t> </a:t>
            </a:r>
            <a:r>
              <a:rPr dirty="0" u="none" sz="800"/>
              <a:t>a</a:t>
            </a:r>
            <a:r>
              <a:rPr dirty="0" u="none" sz="800" spc="-10"/>
              <a:t> given</a:t>
            </a:r>
            <a:r>
              <a:rPr dirty="0" u="none" sz="800" spc="500"/>
              <a:t> </a:t>
            </a:r>
            <a:r>
              <a:rPr dirty="0" u="none" sz="800" spc="-10"/>
              <a:t>pulse.</a:t>
            </a:r>
            <a:endParaRPr sz="800"/>
          </a:p>
          <a:p>
            <a:pPr marL="314960" marR="100965">
              <a:lnSpc>
                <a:spcPts val="950"/>
              </a:lnSpc>
              <a:spcBef>
                <a:spcPts val="295"/>
              </a:spcBef>
            </a:pPr>
            <a:r>
              <a:rPr dirty="0" u="sng" sz="800">
                <a:uFill>
                  <a:solidFill>
                    <a:srgbClr val="000000"/>
                  </a:solidFill>
                </a:uFill>
              </a:rPr>
              <a:t>Point</a:t>
            </a:r>
            <a:r>
              <a:rPr dirty="0" u="sng" sz="800" spc="-15">
                <a:uFill>
                  <a:solidFill>
                    <a:srgbClr val="000000"/>
                  </a:solidFill>
                </a:uFill>
              </a:rPr>
              <a:t> </a:t>
            </a:r>
            <a:r>
              <a:rPr dirty="0" u="sng" sz="800" spc="-10">
                <a:uFill>
                  <a:solidFill>
                    <a:srgbClr val="000000"/>
                  </a:solidFill>
                </a:uFill>
              </a:rPr>
              <a:t>classification.</a:t>
            </a:r>
            <a:r>
              <a:rPr dirty="0" u="none" sz="800" spc="-10"/>
              <a:t> </a:t>
            </a:r>
            <a:r>
              <a:rPr dirty="0" u="none" sz="800"/>
              <a:t>Every</a:t>
            </a:r>
            <a:r>
              <a:rPr dirty="0" u="none" sz="800" spc="-10"/>
              <a:t> LiDAR </a:t>
            </a:r>
            <a:r>
              <a:rPr dirty="0" u="none" sz="800"/>
              <a:t>point</a:t>
            </a:r>
            <a:r>
              <a:rPr dirty="0" u="none" sz="800" spc="-15"/>
              <a:t> </a:t>
            </a:r>
            <a:r>
              <a:rPr dirty="0" u="none" sz="800"/>
              <a:t>that</a:t>
            </a:r>
            <a:r>
              <a:rPr dirty="0" u="none" sz="800" spc="-10"/>
              <a:t> </a:t>
            </a:r>
            <a:r>
              <a:rPr dirty="0" u="none" sz="800"/>
              <a:t>is</a:t>
            </a:r>
            <a:r>
              <a:rPr dirty="0" u="none" sz="800" spc="-10"/>
              <a:t> post-</a:t>
            </a:r>
            <a:r>
              <a:rPr dirty="0" u="none" sz="800"/>
              <a:t>processed</a:t>
            </a:r>
            <a:r>
              <a:rPr dirty="0" u="none" sz="800" spc="-10"/>
              <a:t> </a:t>
            </a:r>
            <a:r>
              <a:rPr dirty="0" u="none" sz="800"/>
              <a:t>can</a:t>
            </a:r>
            <a:r>
              <a:rPr dirty="0" u="none" sz="800" spc="-15"/>
              <a:t> </a:t>
            </a:r>
            <a:r>
              <a:rPr dirty="0" u="none" sz="800"/>
              <a:t>have</a:t>
            </a:r>
            <a:r>
              <a:rPr dirty="0" u="none" sz="800" spc="-10"/>
              <a:t> </a:t>
            </a:r>
            <a:r>
              <a:rPr dirty="0" u="none" sz="800" spc="-50"/>
              <a:t>a</a:t>
            </a:r>
            <a:r>
              <a:rPr dirty="0" u="none" sz="800" spc="500"/>
              <a:t> </a:t>
            </a:r>
            <a:r>
              <a:rPr dirty="0" u="none" sz="800" spc="-10"/>
              <a:t>classification</a:t>
            </a:r>
            <a:r>
              <a:rPr dirty="0" u="none" sz="800" spc="-5"/>
              <a:t> </a:t>
            </a:r>
            <a:r>
              <a:rPr dirty="0" u="none" sz="800"/>
              <a:t>that</a:t>
            </a:r>
            <a:r>
              <a:rPr dirty="0" u="none" sz="800" spc="-5"/>
              <a:t> </a:t>
            </a:r>
            <a:r>
              <a:rPr dirty="0" u="none" sz="800" spc="-10"/>
              <a:t>defines</a:t>
            </a:r>
            <a:r>
              <a:rPr dirty="0" u="none" sz="800" spc="-5"/>
              <a:t> </a:t>
            </a:r>
            <a:r>
              <a:rPr dirty="0" u="none" sz="800"/>
              <a:t>the type</a:t>
            </a:r>
            <a:r>
              <a:rPr dirty="0" u="none" sz="800" spc="-5"/>
              <a:t> </a:t>
            </a:r>
            <a:r>
              <a:rPr dirty="0" u="none" sz="800"/>
              <a:t>of</a:t>
            </a:r>
            <a:r>
              <a:rPr dirty="0" u="none" sz="800" spc="-5"/>
              <a:t> </a:t>
            </a:r>
            <a:r>
              <a:rPr dirty="0" u="none" sz="800"/>
              <a:t>object</a:t>
            </a:r>
            <a:r>
              <a:rPr dirty="0" u="none" sz="800" spc="-5"/>
              <a:t> </a:t>
            </a:r>
            <a:r>
              <a:rPr dirty="0" u="none" sz="800"/>
              <a:t>that has</a:t>
            </a:r>
            <a:r>
              <a:rPr dirty="0" u="none" sz="800" spc="-5"/>
              <a:t> </a:t>
            </a:r>
            <a:r>
              <a:rPr dirty="0" u="none" sz="800" spc="-10"/>
              <a:t>reflected</a:t>
            </a:r>
            <a:r>
              <a:rPr dirty="0" u="none" sz="800" spc="-5"/>
              <a:t> </a:t>
            </a:r>
            <a:r>
              <a:rPr dirty="0" u="none" sz="800"/>
              <a:t>the laser</a:t>
            </a:r>
            <a:r>
              <a:rPr dirty="0" u="none" sz="800" spc="-5"/>
              <a:t> </a:t>
            </a:r>
            <a:r>
              <a:rPr dirty="0" u="none" sz="800"/>
              <a:t>pulse.</a:t>
            </a:r>
            <a:r>
              <a:rPr dirty="0" u="none" sz="800" spc="45"/>
              <a:t> </a:t>
            </a:r>
            <a:r>
              <a:rPr dirty="0" u="none" sz="800" spc="-25">
                <a:solidFill>
                  <a:srgbClr val="0000FF"/>
                </a:solidFill>
              </a:rPr>
              <a:t>The</a:t>
            </a:r>
            <a:r>
              <a:rPr dirty="0" u="none" sz="800" spc="500">
                <a:solidFill>
                  <a:srgbClr val="0000FF"/>
                </a:solidFill>
              </a:rPr>
              <a:t> </a:t>
            </a:r>
            <a:r>
              <a:rPr dirty="0" u="none" sz="800">
                <a:solidFill>
                  <a:srgbClr val="0000FF"/>
                </a:solidFill>
              </a:rPr>
              <a:t>different</a:t>
            </a:r>
            <a:r>
              <a:rPr dirty="0" u="none" sz="800" spc="-15">
                <a:solidFill>
                  <a:srgbClr val="0000FF"/>
                </a:solidFill>
              </a:rPr>
              <a:t> </a:t>
            </a:r>
            <a:r>
              <a:rPr dirty="0" u="none" sz="800">
                <a:solidFill>
                  <a:srgbClr val="0000FF"/>
                </a:solidFill>
              </a:rPr>
              <a:t>classes</a:t>
            </a:r>
            <a:r>
              <a:rPr dirty="0" u="none" sz="800" spc="-15">
                <a:solidFill>
                  <a:srgbClr val="0000FF"/>
                </a:solidFill>
              </a:rPr>
              <a:t> </a:t>
            </a:r>
            <a:r>
              <a:rPr dirty="0" u="none" sz="800">
                <a:solidFill>
                  <a:srgbClr val="0000FF"/>
                </a:solidFill>
              </a:rPr>
              <a:t>are</a:t>
            </a:r>
            <a:r>
              <a:rPr dirty="0" u="none" sz="800" spc="-15">
                <a:solidFill>
                  <a:srgbClr val="0000FF"/>
                </a:solidFill>
              </a:rPr>
              <a:t> </a:t>
            </a:r>
            <a:r>
              <a:rPr dirty="0" u="none" sz="800" spc="-10">
                <a:solidFill>
                  <a:srgbClr val="0000FF"/>
                </a:solidFill>
              </a:rPr>
              <a:t>defined</a:t>
            </a:r>
            <a:r>
              <a:rPr dirty="0" u="none" sz="800" spc="-15">
                <a:solidFill>
                  <a:srgbClr val="0000FF"/>
                </a:solidFill>
              </a:rPr>
              <a:t> </a:t>
            </a:r>
            <a:r>
              <a:rPr dirty="0" u="none" sz="800">
                <a:solidFill>
                  <a:srgbClr val="0000FF"/>
                </a:solidFill>
              </a:rPr>
              <a:t>using</a:t>
            </a:r>
            <a:r>
              <a:rPr dirty="0" u="none" sz="800" spc="-10">
                <a:solidFill>
                  <a:srgbClr val="0000FF"/>
                </a:solidFill>
              </a:rPr>
              <a:t> </a:t>
            </a:r>
            <a:r>
              <a:rPr dirty="0" u="none" sz="800">
                <a:solidFill>
                  <a:srgbClr val="0000FF"/>
                </a:solidFill>
              </a:rPr>
              <a:t>numeric</a:t>
            </a:r>
            <a:r>
              <a:rPr dirty="0" u="none" sz="800" spc="-15">
                <a:solidFill>
                  <a:srgbClr val="0000FF"/>
                </a:solidFill>
              </a:rPr>
              <a:t> </a:t>
            </a:r>
            <a:r>
              <a:rPr dirty="0" u="none" sz="800">
                <a:solidFill>
                  <a:srgbClr val="0000FF"/>
                </a:solidFill>
              </a:rPr>
              <a:t>integer</a:t>
            </a:r>
            <a:r>
              <a:rPr dirty="0" u="none" sz="800" spc="-15">
                <a:solidFill>
                  <a:srgbClr val="0000FF"/>
                </a:solidFill>
              </a:rPr>
              <a:t> </a:t>
            </a:r>
            <a:r>
              <a:rPr dirty="0" u="none" sz="800">
                <a:solidFill>
                  <a:srgbClr val="0000FF"/>
                </a:solidFill>
              </a:rPr>
              <a:t>codes</a:t>
            </a:r>
            <a:r>
              <a:rPr dirty="0" u="none" sz="800" spc="-15">
                <a:solidFill>
                  <a:srgbClr val="0000FF"/>
                </a:solidFill>
              </a:rPr>
              <a:t> </a:t>
            </a:r>
            <a:r>
              <a:rPr dirty="0" u="none" sz="800">
                <a:solidFill>
                  <a:srgbClr val="0000FF"/>
                </a:solidFill>
              </a:rPr>
              <a:t>in</a:t>
            </a:r>
            <a:r>
              <a:rPr dirty="0" u="none" sz="800" spc="-15">
                <a:solidFill>
                  <a:srgbClr val="0000FF"/>
                </a:solidFill>
              </a:rPr>
              <a:t> </a:t>
            </a:r>
            <a:r>
              <a:rPr dirty="0" u="none" sz="800">
                <a:solidFill>
                  <a:srgbClr val="0000FF"/>
                </a:solidFill>
              </a:rPr>
              <a:t>the</a:t>
            </a:r>
            <a:r>
              <a:rPr dirty="0" u="none" sz="800" spc="-10">
                <a:solidFill>
                  <a:srgbClr val="0000FF"/>
                </a:solidFill>
              </a:rPr>
              <a:t> </a:t>
            </a:r>
            <a:r>
              <a:rPr dirty="0" u="none" sz="800">
                <a:solidFill>
                  <a:srgbClr val="0000FF"/>
                </a:solidFill>
              </a:rPr>
              <a:t>LAS</a:t>
            </a:r>
            <a:r>
              <a:rPr dirty="0" u="none" sz="800" spc="-15">
                <a:solidFill>
                  <a:srgbClr val="0000FF"/>
                </a:solidFill>
              </a:rPr>
              <a:t> </a:t>
            </a:r>
            <a:r>
              <a:rPr dirty="0" u="none" sz="800" spc="-10">
                <a:solidFill>
                  <a:srgbClr val="0000FF"/>
                </a:solidFill>
              </a:rPr>
              <a:t>files.</a:t>
            </a:r>
            <a:endParaRPr sz="800"/>
          </a:p>
          <a:p>
            <a:pPr marL="314960" marR="11430">
              <a:lnSpc>
                <a:spcPts val="950"/>
              </a:lnSpc>
              <a:spcBef>
                <a:spcPts val="285"/>
              </a:spcBef>
            </a:pPr>
            <a:r>
              <a:rPr dirty="0" u="sng" sz="800">
                <a:uFill>
                  <a:solidFill>
                    <a:srgbClr val="000000"/>
                  </a:solidFill>
                </a:uFill>
              </a:rPr>
              <a:t>Edge</a:t>
            </a:r>
            <a:r>
              <a:rPr dirty="0" u="sng" sz="800" spc="-10">
                <a:uFill>
                  <a:solidFill>
                    <a:srgbClr val="000000"/>
                  </a:solidFill>
                </a:uFill>
              </a:rPr>
              <a:t> </a:t>
            </a:r>
            <a:r>
              <a:rPr dirty="0" u="sng" sz="800">
                <a:uFill>
                  <a:solidFill>
                    <a:srgbClr val="000000"/>
                  </a:solidFill>
                </a:uFill>
              </a:rPr>
              <a:t>of</a:t>
            </a:r>
            <a:r>
              <a:rPr dirty="0" u="sng" sz="800" spc="-10">
                <a:uFill>
                  <a:solidFill>
                    <a:srgbClr val="000000"/>
                  </a:solidFill>
                </a:uFill>
              </a:rPr>
              <a:t> flight </a:t>
            </a:r>
            <a:r>
              <a:rPr dirty="0" u="sng" sz="800">
                <a:uFill>
                  <a:solidFill>
                    <a:srgbClr val="000000"/>
                  </a:solidFill>
                </a:uFill>
              </a:rPr>
              <a:t>line</a:t>
            </a:r>
            <a:r>
              <a:rPr dirty="0" u="none" sz="800"/>
              <a:t>.</a:t>
            </a:r>
            <a:r>
              <a:rPr dirty="0" u="none" sz="800" spc="40"/>
              <a:t> </a:t>
            </a:r>
            <a:r>
              <a:rPr dirty="0" u="none" sz="800"/>
              <a:t>Points</a:t>
            </a:r>
            <a:r>
              <a:rPr dirty="0" u="none" sz="800" spc="-10"/>
              <a:t> flagged </a:t>
            </a:r>
            <a:r>
              <a:rPr dirty="0" u="none" sz="800"/>
              <a:t>at</a:t>
            </a:r>
            <a:r>
              <a:rPr dirty="0" u="none" sz="800" spc="-10"/>
              <a:t> </a:t>
            </a:r>
            <a:r>
              <a:rPr dirty="0" u="none" sz="800"/>
              <a:t>the</a:t>
            </a:r>
            <a:r>
              <a:rPr dirty="0" u="none" sz="800" spc="-5"/>
              <a:t> </a:t>
            </a:r>
            <a:r>
              <a:rPr dirty="0" u="none" sz="800"/>
              <a:t>edge</a:t>
            </a:r>
            <a:r>
              <a:rPr dirty="0" u="none" sz="800" spc="-10"/>
              <a:t> </a:t>
            </a:r>
            <a:r>
              <a:rPr dirty="0" u="none" sz="800"/>
              <a:t>of</a:t>
            </a:r>
            <a:r>
              <a:rPr dirty="0" u="none" sz="800" spc="-10"/>
              <a:t> </a:t>
            </a:r>
            <a:r>
              <a:rPr dirty="0" u="none" sz="800"/>
              <a:t>the</a:t>
            </a:r>
            <a:r>
              <a:rPr dirty="0" u="none" sz="800" spc="-10"/>
              <a:t> flight </a:t>
            </a:r>
            <a:r>
              <a:rPr dirty="0" u="none" sz="800"/>
              <a:t>line</a:t>
            </a:r>
            <a:r>
              <a:rPr dirty="0" u="none" sz="800" spc="-10"/>
              <a:t> </a:t>
            </a:r>
            <a:r>
              <a:rPr dirty="0" u="none" sz="800"/>
              <a:t>will</a:t>
            </a:r>
            <a:r>
              <a:rPr dirty="0" u="none" sz="800" spc="-10"/>
              <a:t> </a:t>
            </a:r>
            <a:r>
              <a:rPr dirty="0" u="none" sz="800"/>
              <a:t>be</a:t>
            </a:r>
            <a:r>
              <a:rPr dirty="0" u="none" sz="800" spc="-5"/>
              <a:t> </a:t>
            </a:r>
            <a:r>
              <a:rPr dirty="0" u="none" sz="800" spc="-10"/>
              <a:t>given </a:t>
            </a:r>
            <a:r>
              <a:rPr dirty="0" u="none" sz="800"/>
              <a:t>a</a:t>
            </a:r>
            <a:r>
              <a:rPr dirty="0" u="none" sz="800" spc="-10"/>
              <a:t> value</a:t>
            </a:r>
            <a:r>
              <a:rPr dirty="0" u="none" sz="800" spc="500"/>
              <a:t> </a:t>
            </a:r>
            <a:r>
              <a:rPr dirty="0" u="none" sz="800"/>
              <a:t>of</a:t>
            </a:r>
            <a:r>
              <a:rPr dirty="0" u="none" sz="800" spc="-15"/>
              <a:t> </a:t>
            </a:r>
            <a:r>
              <a:rPr dirty="0" u="none" sz="800"/>
              <a:t>1,</a:t>
            </a:r>
            <a:r>
              <a:rPr dirty="0" u="none" sz="800" spc="-10"/>
              <a:t> </a:t>
            </a:r>
            <a:r>
              <a:rPr dirty="0" u="none" sz="800"/>
              <a:t>and</a:t>
            </a:r>
            <a:r>
              <a:rPr dirty="0" u="none" sz="800" spc="-10"/>
              <a:t> </a:t>
            </a:r>
            <a:r>
              <a:rPr dirty="0" u="none" sz="800"/>
              <a:t>all</a:t>
            </a:r>
            <a:r>
              <a:rPr dirty="0" u="none" sz="800" spc="-10"/>
              <a:t> </a:t>
            </a:r>
            <a:r>
              <a:rPr dirty="0" u="none" sz="800"/>
              <a:t>other</a:t>
            </a:r>
            <a:r>
              <a:rPr dirty="0" u="none" sz="800" spc="-10"/>
              <a:t> </a:t>
            </a:r>
            <a:r>
              <a:rPr dirty="0" u="none" sz="800"/>
              <a:t>points</a:t>
            </a:r>
            <a:r>
              <a:rPr dirty="0" u="none" sz="800" spc="-10"/>
              <a:t> </a:t>
            </a:r>
            <a:r>
              <a:rPr dirty="0" u="none" sz="800"/>
              <a:t>will</a:t>
            </a:r>
            <a:r>
              <a:rPr dirty="0" u="none" sz="800" spc="-10"/>
              <a:t> </a:t>
            </a:r>
            <a:r>
              <a:rPr dirty="0" u="none" sz="800"/>
              <a:t>be</a:t>
            </a:r>
            <a:r>
              <a:rPr dirty="0" u="none" sz="800" spc="-10"/>
              <a:t> given </a:t>
            </a:r>
            <a:r>
              <a:rPr dirty="0" u="none" sz="800"/>
              <a:t>a</a:t>
            </a:r>
            <a:r>
              <a:rPr dirty="0" u="none" sz="800" spc="-10"/>
              <a:t> </a:t>
            </a:r>
            <a:r>
              <a:rPr dirty="0" u="none" sz="800"/>
              <a:t>value</a:t>
            </a:r>
            <a:r>
              <a:rPr dirty="0" u="none" sz="800" spc="-10"/>
              <a:t> </a:t>
            </a:r>
            <a:r>
              <a:rPr dirty="0" u="none" sz="800"/>
              <a:t>of</a:t>
            </a:r>
            <a:r>
              <a:rPr dirty="0" u="none" sz="800" spc="-10"/>
              <a:t> </a:t>
            </a:r>
            <a:r>
              <a:rPr dirty="0" u="none" sz="800" spc="-25"/>
              <a:t>0.</a:t>
            </a:r>
            <a:endParaRPr sz="800"/>
          </a:p>
          <a:p>
            <a:pPr marL="314960">
              <a:lnSpc>
                <a:spcPct val="100000"/>
              </a:lnSpc>
              <a:spcBef>
                <a:spcPts val="254"/>
              </a:spcBef>
            </a:pPr>
            <a:r>
              <a:rPr dirty="0" u="sng" sz="800">
                <a:uFill>
                  <a:solidFill>
                    <a:srgbClr val="000000"/>
                  </a:solidFill>
                </a:uFill>
              </a:rPr>
              <a:t>RGB</a:t>
            </a:r>
            <a:r>
              <a:rPr dirty="0" u="none" sz="800"/>
              <a:t>.</a:t>
            </a:r>
            <a:r>
              <a:rPr dirty="0" u="none" sz="800" spc="40"/>
              <a:t> </a:t>
            </a:r>
            <a:r>
              <a:rPr dirty="0" u="none" sz="800" spc="-10"/>
              <a:t>LiDAR</a:t>
            </a:r>
            <a:r>
              <a:rPr dirty="0" u="none" sz="800" spc="-5"/>
              <a:t> </a:t>
            </a:r>
            <a:r>
              <a:rPr dirty="0" u="none" sz="800"/>
              <a:t>data</a:t>
            </a:r>
            <a:r>
              <a:rPr dirty="0" u="none" sz="800" spc="-5"/>
              <a:t> </a:t>
            </a:r>
            <a:r>
              <a:rPr dirty="0" u="none" sz="800"/>
              <a:t>can</a:t>
            </a:r>
            <a:r>
              <a:rPr dirty="0" u="none" sz="800" spc="-5"/>
              <a:t> </a:t>
            </a:r>
            <a:r>
              <a:rPr dirty="0" u="none" sz="800"/>
              <a:t>be</a:t>
            </a:r>
            <a:r>
              <a:rPr dirty="0" u="none" sz="800" spc="-5"/>
              <a:t> </a:t>
            </a:r>
            <a:r>
              <a:rPr dirty="0" u="none" sz="800" spc="-10"/>
              <a:t>attributed</a:t>
            </a:r>
            <a:r>
              <a:rPr dirty="0" u="none" sz="800" spc="-5"/>
              <a:t> </a:t>
            </a:r>
            <a:r>
              <a:rPr dirty="0" u="none" sz="800"/>
              <a:t>with</a:t>
            </a:r>
            <a:r>
              <a:rPr dirty="0" u="none" sz="800" spc="-10"/>
              <a:t> </a:t>
            </a:r>
            <a:r>
              <a:rPr dirty="0" u="none" sz="800"/>
              <a:t>RGB</a:t>
            </a:r>
            <a:r>
              <a:rPr dirty="0" u="none" sz="800" spc="-5"/>
              <a:t> </a:t>
            </a:r>
            <a:r>
              <a:rPr dirty="0" u="none" sz="800"/>
              <a:t>(red,</a:t>
            </a:r>
            <a:r>
              <a:rPr dirty="0" u="none" sz="800" spc="-5"/>
              <a:t> </a:t>
            </a:r>
            <a:r>
              <a:rPr dirty="0" u="none" sz="800"/>
              <a:t>green,</a:t>
            </a:r>
            <a:r>
              <a:rPr dirty="0" u="none" sz="800" spc="-5"/>
              <a:t> </a:t>
            </a:r>
            <a:r>
              <a:rPr dirty="0" u="none" sz="800"/>
              <a:t>and</a:t>
            </a:r>
            <a:r>
              <a:rPr dirty="0" u="none" sz="800" spc="-5"/>
              <a:t> </a:t>
            </a:r>
            <a:r>
              <a:rPr dirty="0" u="none" sz="800"/>
              <a:t>blue)</a:t>
            </a:r>
            <a:r>
              <a:rPr dirty="0" u="none" sz="800" spc="-5"/>
              <a:t> </a:t>
            </a:r>
            <a:r>
              <a:rPr dirty="0" u="none" sz="800" spc="-10"/>
              <a:t>bands.</a:t>
            </a:r>
            <a:endParaRPr sz="800"/>
          </a:p>
          <a:p>
            <a:pPr marL="314960" marR="239395">
              <a:lnSpc>
                <a:spcPts val="950"/>
              </a:lnSpc>
              <a:spcBef>
                <a:spcPts val="325"/>
              </a:spcBef>
            </a:pPr>
            <a:r>
              <a:rPr dirty="0" u="sng" sz="800">
                <a:uFill>
                  <a:solidFill>
                    <a:srgbClr val="000000"/>
                  </a:solidFill>
                </a:uFill>
              </a:rPr>
              <a:t>GPS</a:t>
            </a:r>
            <a:r>
              <a:rPr dirty="0" u="sng" sz="800" spc="-20">
                <a:uFill>
                  <a:solidFill>
                    <a:srgbClr val="000000"/>
                  </a:solidFill>
                </a:uFill>
              </a:rPr>
              <a:t> </a:t>
            </a:r>
            <a:r>
              <a:rPr dirty="0" u="sng" sz="800">
                <a:uFill>
                  <a:solidFill>
                    <a:srgbClr val="000000"/>
                  </a:solidFill>
                </a:uFill>
              </a:rPr>
              <a:t>time</a:t>
            </a:r>
            <a:r>
              <a:rPr dirty="0" u="none" sz="800"/>
              <a:t>.</a:t>
            </a:r>
            <a:r>
              <a:rPr dirty="0" u="none" sz="800" spc="30"/>
              <a:t> </a:t>
            </a:r>
            <a:r>
              <a:rPr dirty="0" u="none" sz="800"/>
              <a:t>The</a:t>
            </a:r>
            <a:r>
              <a:rPr dirty="0" u="none" sz="800" spc="-20"/>
              <a:t> </a:t>
            </a:r>
            <a:r>
              <a:rPr dirty="0" u="none" sz="800"/>
              <a:t>GPS</a:t>
            </a:r>
            <a:r>
              <a:rPr dirty="0" u="none" sz="800" spc="-15"/>
              <a:t> </a:t>
            </a:r>
            <a:r>
              <a:rPr dirty="0" u="none" sz="800"/>
              <a:t>time</a:t>
            </a:r>
            <a:r>
              <a:rPr dirty="0" u="none" sz="800" spc="-20"/>
              <a:t> </a:t>
            </a:r>
            <a:r>
              <a:rPr dirty="0" u="none" sz="800"/>
              <a:t>stamp</a:t>
            </a:r>
            <a:r>
              <a:rPr dirty="0" u="none" sz="800" spc="-15"/>
              <a:t> </a:t>
            </a:r>
            <a:r>
              <a:rPr dirty="0" u="none" sz="800"/>
              <a:t>at</a:t>
            </a:r>
            <a:r>
              <a:rPr dirty="0" u="none" sz="800" spc="-20"/>
              <a:t> </a:t>
            </a:r>
            <a:r>
              <a:rPr dirty="0" u="none" sz="800"/>
              <a:t>which</a:t>
            </a:r>
            <a:r>
              <a:rPr dirty="0" u="none" sz="800" spc="-15"/>
              <a:t> </a:t>
            </a:r>
            <a:r>
              <a:rPr dirty="0" u="none" sz="800"/>
              <a:t>the</a:t>
            </a:r>
            <a:r>
              <a:rPr dirty="0" u="none" sz="800" spc="-20"/>
              <a:t> </a:t>
            </a:r>
            <a:r>
              <a:rPr dirty="0" u="none" sz="800"/>
              <a:t>laser</a:t>
            </a:r>
            <a:r>
              <a:rPr dirty="0" u="none" sz="800" spc="-15"/>
              <a:t> </a:t>
            </a:r>
            <a:r>
              <a:rPr dirty="0" u="none" sz="800"/>
              <a:t>point</a:t>
            </a:r>
            <a:r>
              <a:rPr dirty="0" u="none" sz="800" spc="-20"/>
              <a:t> </a:t>
            </a:r>
            <a:r>
              <a:rPr dirty="0" u="none" sz="800"/>
              <a:t>was</a:t>
            </a:r>
            <a:r>
              <a:rPr dirty="0" u="none" sz="800" spc="-15"/>
              <a:t> </a:t>
            </a:r>
            <a:r>
              <a:rPr dirty="0" u="none" sz="800"/>
              <a:t>emitted</a:t>
            </a:r>
            <a:r>
              <a:rPr dirty="0" u="none" sz="800" spc="-20"/>
              <a:t> </a:t>
            </a:r>
            <a:r>
              <a:rPr dirty="0" u="none" sz="800"/>
              <a:t>from</a:t>
            </a:r>
            <a:r>
              <a:rPr dirty="0" u="none" sz="800" spc="-15"/>
              <a:t> </a:t>
            </a:r>
            <a:r>
              <a:rPr dirty="0" u="none" sz="800" spc="-25"/>
              <a:t>the</a:t>
            </a:r>
            <a:r>
              <a:rPr dirty="0" u="none" sz="800" spc="500"/>
              <a:t> </a:t>
            </a:r>
            <a:r>
              <a:rPr dirty="0" u="none" sz="800"/>
              <a:t>aircraft.</a:t>
            </a:r>
            <a:r>
              <a:rPr dirty="0" u="none" sz="800" spc="30"/>
              <a:t> </a:t>
            </a:r>
            <a:r>
              <a:rPr dirty="0" u="none" sz="800"/>
              <a:t>The</a:t>
            </a:r>
            <a:r>
              <a:rPr dirty="0" u="none" sz="800" spc="-10"/>
              <a:t> </a:t>
            </a:r>
            <a:r>
              <a:rPr dirty="0" u="none" sz="800"/>
              <a:t>time</a:t>
            </a:r>
            <a:r>
              <a:rPr dirty="0" u="none" sz="800" spc="-15"/>
              <a:t> </a:t>
            </a:r>
            <a:r>
              <a:rPr dirty="0" u="none" sz="800"/>
              <a:t>is</a:t>
            </a:r>
            <a:r>
              <a:rPr dirty="0" u="none" sz="800" spc="-15"/>
              <a:t> </a:t>
            </a:r>
            <a:r>
              <a:rPr dirty="0" u="none" sz="800"/>
              <a:t>in</a:t>
            </a:r>
            <a:r>
              <a:rPr dirty="0" u="none" sz="800" spc="-15"/>
              <a:t> </a:t>
            </a:r>
            <a:r>
              <a:rPr dirty="0" u="none" sz="800"/>
              <a:t>GPS</a:t>
            </a:r>
            <a:r>
              <a:rPr dirty="0" u="none" sz="800" spc="-10"/>
              <a:t> </a:t>
            </a:r>
            <a:r>
              <a:rPr dirty="0" u="none" sz="800"/>
              <a:t>seconds</a:t>
            </a:r>
            <a:r>
              <a:rPr dirty="0" u="none" sz="800" spc="-15"/>
              <a:t> </a:t>
            </a:r>
            <a:r>
              <a:rPr dirty="0" u="none" sz="800"/>
              <a:t>of</a:t>
            </a:r>
            <a:r>
              <a:rPr dirty="0" u="none" sz="800" spc="-15"/>
              <a:t> </a:t>
            </a:r>
            <a:r>
              <a:rPr dirty="0" u="none" sz="800"/>
              <a:t>the</a:t>
            </a:r>
            <a:r>
              <a:rPr dirty="0" u="none" sz="800" spc="-15"/>
              <a:t> </a:t>
            </a:r>
            <a:r>
              <a:rPr dirty="0" u="none" sz="800" spc="-10"/>
              <a:t>week.</a:t>
            </a:r>
            <a:endParaRPr sz="800"/>
          </a:p>
          <a:p>
            <a:pPr marL="314960">
              <a:lnSpc>
                <a:spcPct val="100000"/>
              </a:lnSpc>
              <a:spcBef>
                <a:spcPts val="250"/>
              </a:spcBef>
            </a:pPr>
            <a:r>
              <a:rPr dirty="0" u="sng" sz="800">
                <a:uFill>
                  <a:solidFill>
                    <a:srgbClr val="000000"/>
                  </a:solidFill>
                </a:uFill>
              </a:rPr>
              <a:t>Scan</a:t>
            </a:r>
            <a:r>
              <a:rPr dirty="0" u="sng" sz="800" spc="-10">
                <a:uFill>
                  <a:solidFill>
                    <a:srgbClr val="000000"/>
                  </a:solidFill>
                </a:uFill>
              </a:rPr>
              <a:t> </a:t>
            </a:r>
            <a:r>
              <a:rPr dirty="0" u="sng" sz="800">
                <a:uFill>
                  <a:solidFill>
                    <a:srgbClr val="000000"/>
                  </a:solidFill>
                </a:uFill>
              </a:rPr>
              <a:t>angle.</a:t>
            </a:r>
            <a:r>
              <a:rPr dirty="0" u="none" sz="800" spc="-10"/>
              <a:t> </a:t>
            </a:r>
            <a:r>
              <a:rPr dirty="0" u="none" sz="800"/>
              <a:t>The</a:t>
            </a:r>
            <a:r>
              <a:rPr dirty="0" u="none" sz="800" spc="-10"/>
              <a:t> </a:t>
            </a:r>
            <a:r>
              <a:rPr dirty="0" u="none" sz="800"/>
              <a:t>scan</a:t>
            </a:r>
            <a:r>
              <a:rPr dirty="0" u="none" sz="800" spc="-10"/>
              <a:t> </a:t>
            </a:r>
            <a:r>
              <a:rPr dirty="0" u="none" sz="800"/>
              <a:t>angle</a:t>
            </a:r>
            <a:r>
              <a:rPr dirty="0" u="none" sz="800" spc="-10"/>
              <a:t> </a:t>
            </a:r>
            <a:r>
              <a:rPr dirty="0" u="none" sz="800"/>
              <a:t>is</a:t>
            </a:r>
            <a:r>
              <a:rPr dirty="0" u="none" sz="800" spc="-10"/>
              <a:t> </a:t>
            </a:r>
            <a:r>
              <a:rPr dirty="0" u="none" sz="800"/>
              <a:t>a</a:t>
            </a:r>
            <a:r>
              <a:rPr dirty="0" u="none" sz="800" spc="-10"/>
              <a:t> </a:t>
            </a:r>
            <a:r>
              <a:rPr dirty="0" u="none" sz="800"/>
              <a:t>value</a:t>
            </a:r>
            <a:r>
              <a:rPr dirty="0" u="none" sz="800" spc="-5"/>
              <a:t> </a:t>
            </a:r>
            <a:r>
              <a:rPr dirty="0" u="none" sz="800"/>
              <a:t>in</a:t>
            </a:r>
            <a:r>
              <a:rPr dirty="0" u="none" sz="800" spc="-10"/>
              <a:t> </a:t>
            </a:r>
            <a:r>
              <a:rPr dirty="0" u="none" sz="800"/>
              <a:t>degrees</a:t>
            </a:r>
            <a:r>
              <a:rPr dirty="0" u="none" sz="800" spc="-10"/>
              <a:t> </a:t>
            </a:r>
            <a:r>
              <a:rPr dirty="0" u="none" sz="800"/>
              <a:t>between</a:t>
            </a:r>
            <a:r>
              <a:rPr dirty="0" u="none" sz="800" spc="-10"/>
              <a:t> </a:t>
            </a:r>
            <a:r>
              <a:rPr dirty="0" u="none" sz="800"/>
              <a:t>-90</a:t>
            </a:r>
            <a:r>
              <a:rPr dirty="0" u="none" sz="800" spc="-10"/>
              <a:t> </a:t>
            </a:r>
            <a:r>
              <a:rPr dirty="0" u="none" sz="800"/>
              <a:t>and</a:t>
            </a:r>
            <a:r>
              <a:rPr dirty="0" u="none" sz="800" spc="-10"/>
              <a:t> </a:t>
            </a:r>
            <a:r>
              <a:rPr dirty="0" u="none" sz="800" spc="-20"/>
              <a:t>+90.</a:t>
            </a:r>
            <a:endParaRPr sz="800"/>
          </a:p>
          <a:p>
            <a:pPr marL="314960" marR="155575">
              <a:lnSpc>
                <a:spcPts val="950"/>
              </a:lnSpc>
              <a:spcBef>
                <a:spcPts val="325"/>
              </a:spcBef>
            </a:pPr>
            <a:r>
              <a:rPr dirty="0" u="sng" sz="800">
                <a:uFill>
                  <a:solidFill>
                    <a:srgbClr val="000000"/>
                  </a:solidFill>
                </a:uFill>
              </a:rPr>
              <a:t>Scan</a:t>
            </a:r>
            <a:r>
              <a:rPr dirty="0" u="sng" sz="800" spc="-20">
                <a:uFill>
                  <a:solidFill>
                    <a:srgbClr val="000000"/>
                  </a:solidFill>
                </a:uFill>
              </a:rPr>
              <a:t> </a:t>
            </a:r>
            <a:r>
              <a:rPr dirty="0" u="sng" sz="800">
                <a:uFill>
                  <a:solidFill>
                    <a:srgbClr val="000000"/>
                  </a:solidFill>
                </a:uFill>
              </a:rPr>
              <a:t>direction.</a:t>
            </a:r>
            <a:r>
              <a:rPr dirty="0" u="none" sz="800" spc="-20"/>
              <a:t> </a:t>
            </a:r>
            <a:r>
              <a:rPr dirty="0" u="none" sz="800"/>
              <a:t>The</a:t>
            </a:r>
            <a:r>
              <a:rPr dirty="0" u="none" sz="800" spc="-20"/>
              <a:t> </a:t>
            </a:r>
            <a:r>
              <a:rPr dirty="0" u="none" sz="800"/>
              <a:t>scan</a:t>
            </a:r>
            <a:r>
              <a:rPr dirty="0" u="none" sz="800" spc="-20"/>
              <a:t> </a:t>
            </a:r>
            <a:r>
              <a:rPr dirty="0" u="none" sz="800"/>
              <a:t>direction</a:t>
            </a:r>
            <a:r>
              <a:rPr dirty="0" u="none" sz="800" spc="-20"/>
              <a:t> </a:t>
            </a:r>
            <a:r>
              <a:rPr dirty="0" u="none" sz="800"/>
              <a:t>is</a:t>
            </a:r>
            <a:r>
              <a:rPr dirty="0" u="none" sz="800" spc="-20"/>
              <a:t> </a:t>
            </a:r>
            <a:r>
              <a:rPr dirty="0" u="none" sz="800"/>
              <a:t>the</a:t>
            </a:r>
            <a:r>
              <a:rPr dirty="0" u="none" sz="800" spc="-15"/>
              <a:t> </a:t>
            </a:r>
            <a:r>
              <a:rPr dirty="0" u="none" sz="800"/>
              <a:t>direction</a:t>
            </a:r>
            <a:r>
              <a:rPr dirty="0" u="none" sz="800" spc="-20"/>
              <a:t> </a:t>
            </a:r>
            <a:r>
              <a:rPr dirty="0" u="none" sz="800"/>
              <a:t>the</a:t>
            </a:r>
            <a:r>
              <a:rPr dirty="0" u="none" sz="800" spc="-20"/>
              <a:t> </a:t>
            </a:r>
            <a:r>
              <a:rPr dirty="0" u="none" sz="800"/>
              <a:t>laser</a:t>
            </a:r>
            <a:r>
              <a:rPr dirty="0" u="none" sz="800" spc="-20"/>
              <a:t> </a:t>
            </a:r>
            <a:r>
              <a:rPr dirty="0" u="none" sz="800"/>
              <a:t>scanning</a:t>
            </a:r>
            <a:r>
              <a:rPr dirty="0" u="none" sz="800" spc="-20"/>
              <a:t> </a:t>
            </a:r>
            <a:r>
              <a:rPr dirty="0" u="none" sz="800"/>
              <a:t>mirror</a:t>
            </a:r>
            <a:r>
              <a:rPr dirty="0" u="none" sz="800" spc="-20"/>
              <a:t> </a:t>
            </a:r>
            <a:r>
              <a:rPr dirty="0" u="none" sz="800" spc="-25"/>
              <a:t>was</a:t>
            </a:r>
            <a:r>
              <a:rPr dirty="0" u="none" sz="800" spc="500"/>
              <a:t> </a:t>
            </a:r>
            <a:r>
              <a:rPr dirty="0" u="none" sz="800" spc="-10"/>
              <a:t>traveling </a:t>
            </a:r>
            <a:r>
              <a:rPr dirty="0" u="none" sz="800"/>
              <a:t>at</a:t>
            </a:r>
            <a:r>
              <a:rPr dirty="0" u="none" sz="800" spc="-5"/>
              <a:t> </a:t>
            </a:r>
            <a:r>
              <a:rPr dirty="0" u="none" sz="800"/>
              <a:t>the</a:t>
            </a:r>
            <a:r>
              <a:rPr dirty="0" u="none" sz="800" spc="-10"/>
              <a:t> </a:t>
            </a:r>
            <a:r>
              <a:rPr dirty="0" u="none" sz="800"/>
              <a:t>time</a:t>
            </a:r>
            <a:r>
              <a:rPr dirty="0" u="none" sz="800" spc="-5"/>
              <a:t> </a:t>
            </a:r>
            <a:r>
              <a:rPr dirty="0" u="none" sz="800"/>
              <a:t>of</a:t>
            </a:r>
            <a:r>
              <a:rPr dirty="0" u="none" sz="800" spc="-10"/>
              <a:t> </a:t>
            </a:r>
            <a:r>
              <a:rPr dirty="0" u="none" sz="800"/>
              <a:t>the</a:t>
            </a:r>
            <a:r>
              <a:rPr dirty="0" u="none" sz="800" spc="-5"/>
              <a:t> </a:t>
            </a:r>
            <a:r>
              <a:rPr dirty="0" u="none" sz="800"/>
              <a:t>output</a:t>
            </a:r>
            <a:r>
              <a:rPr dirty="0" u="none" sz="800" spc="-10"/>
              <a:t> </a:t>
            </a:r>
            <a:r>
              <a:rPr dirty="0" u="none" sz="800"/>
              <a:t>laser</a:t>
            </a:r>
            <a:r>
              <a:rPr dirty="0" u="none" sz="800" spc="-5"/>
              <a:t> </a:t>
            </a:r>
            <a:r>
              <a:rPr dirty="0" u="none" sz="800" spc="-10"/>
              <a:t>pulse.</a:t>
            </a:r>
            <a:endParaRPr sz="800"/>
          </a:p>
        </p:txBody>
      </p:sp>
    </p:spTree>
  </p:cSld>
  <p:clrMapOvr>
    <a:masterClrMapping/>
  </p:clrMapOvr>
  <p:transition spd="fast">
    <p:cut thruBlk="0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51676" y="646396"/>
            <a:ext cx="466090" cy="100266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algn="ctr" marL="12065" marR="5080" indent="-635">
              <a:lnSpc>
                <a:spcPts val="700"/>
              </a:lnSpc>
              <a:spcBef>
                <a:spcPts val="135"/>
              </a:spcBef>
            </a:pPr>
            <a:r>
              <a:rPr dirty="0" sz="60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Enhancing</a:t>
            </a:r>
            <a:r>
              <a:rPr dirty="0" sz="600" spc="-5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 </a:t>
            </a:r>
            <a:r>
              <a:rPr dirty="0" sz="600" spc="-25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3D</a:t>
            </a:r>
            <a:r>
              <a:rPr dirty="0" sz="600" spc="50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 </a:t>
            </a:r>
            <a:r>
              <a:rPr dirty="0" sz="60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Point</a:t>
            </a:r>
            <a:r>
              <a:rPr dirty="0" sz="600" spc="-2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 </a:t>
            </a:r>
            <a:r>
              <a:rPr dirty="0" sz="600" spc="-1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Cloud</a:t>
            </a:r>
            <a:r>
              <a:rPr dirty="0" sz="600" spc="50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 </a:t>
            </a:r>
            <a:r>
              <a:rPr dirty="0" sz="600" spc="-1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Classification</a:t>
            </a:r>
            <a:r>
              <a:rPr dirty="0" sz="600" spc="50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 </a:t>
            </a:r>
            <a:r>
              <a:rPr dirty="0" sz="60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with</a:t>
            </a:r>
            <a:r>
              <a:rPr dirty="0" sz="600" spc="-5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 </a:t>
            </a:r>
            <a:r>
              <a:rPr dirty="0" sz="600" spc="-1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Measure-</a:t>
            </a:r>
            <a:r>
              <a:rPr dirty="0" sz="600" spc="50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 </a:t>
            </a:r>
            <a:r>
              <a:rPr dirty="0" sz="600" spc="-1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Theoretic</a:t>
            </a:r>
            <a:r>
              <a:rPr dirty="0" sz="600" spc="50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 </a:t>
            </a:r>
            <a:r>
              <a:rPr dirty="0" sz="600" spc="-1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Features:</a:t>
            </a:r>
            <a:r>
              <a:rPr dirty="0" sz="600" spc="50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 </a:t>
            </a:r>
            <a:r>
              <a:rPr dirty="0" sz="600" spc="-1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Integrating</a:t>
            </a:r>
            <a:r>
              <a:rPr dirty="0" sz="600" spc="50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 </a:t>
            </a:r>
            <a:r>
              <a:rPr dirty="0" sz="600" spc="-1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Product</a:t>
            </a:r>
            <a:r>
              <a:rPr dirty="0" sz="600" spc="50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 </a:t>
            </a:r>
            <a:r>
              <a:rPr dirty="0" sz="600" spc="-1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Coefficients</a:t>
            </a:r>
            <a:r>
              <a:rPr dirty="0" sz="600" spc="50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 </a:t>
            </a:r>
            <a:r>
              <a:rPr dirty="0" sz="60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into</a:t>
            </a:r>
            <a:r>
              <a:rPr dirty="0" sz="600" spc="-5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 </a:t>
            </a:r>
            <a:r>
              <a:rPr dirty="0" sz="600" spc="-1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LiDAR</a:t>
            </a:r>
            <a:r>
              <a:rPr dirty="0" sz="600" spc="50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 </a:t>
            </a:r>
            <a:r>
              <a:rPr dirty="0" sz="600" spc="-1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Analysis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3" name="object 3" descr=""/>
          <p:cNvSpPr/>
          <p:nvPr/>
        </p:nvSpPr>
        <p:spPr>
          <a:xfrm>
            <a:off x="0" y="0"/>
            <a:ext cx="4608195" cy="569595"/>
          </a:xfrm>
          <a:custGeom>
            <a:avLst/>
            <a:gdLst/>
            <a:ahLst/>
            <a:cxnLst/>
            <a:rect l="l" t="t" r="r" b="b"/>
            <a:pathLst>
              <a:path w="4608195" h="569595">
                <a:moveTo>
                  <a:pt x="4608004" y="0"/>
                </a:moveTo>
                <a:lnTo>
                  <a:pt x="0" y="0"/>
                </a:lnTo>
                <a:lnTo>
                  <a:pt x="0" y="569366"/>
                </a:lnTo>
                <a:lnTo>
                  <a:pt x="4608004" y="569366"/>
                </a:lnTo>
                <a:lnTo>
                  <a:pt x="460800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1013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Attribute</a:t>
            </a:r>
            <a:r>
              <a:rPr dirty="0" spc="65"/>
              <a:t> </a:t>
            </a:r>
            <a:r>
              <a:rPr dirty="0"/>
              <a:t>example:</a:t>
            </a:r>
            <a:r>
              <a:rPr dirty="0" spc="165"/>
              <a:t> </a:t>
            </a:r>
            <a:r>
              <a:rPr dirty="0"/>
              <a:t>Number</a:t>
            </a:r>
            <a:r>
              <a:rPr dirty="0" spc="65"/>
              <a:t> </a:t>
            </a:r>
            <a:r>
              <a:rPr dirty="0"/>
              <a:t>of</a:t>
            </a:r>
            <a:r>
              <a:rPr dirty="0" spc="65"/>
              <a:t> </a:t>
            </a:r>
            <a:r>
              <a:rPr dirty="0" spc="-10"/>
              <a:t>Returns</a:t>
            </a:r>
          </a:p>
        </p:txBody>
      </p:sp>
      <p:grpSp>
        <p:nvGrpSpPr>
          <p:cNvPr id="5" name="object 5" descr=""/>
          <p:cNvGrpSpPr/>
          <p:nvPr/>
        </p:nvGrpSpPr>
        <p:grpSpPr>
          <a:xfrm>
            <a:off x="1206563" y="1006519"/>
            <a:ext cx="2324100" cy="1422400"/>
            <a:chOff x="1206563" y="1006519"/>
            <a:chExt cx="2324100" cy="1422400"/>
          </a:xfrm>
        </p:grpSpPr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06563" y="1373803"/>
              <a:ext cx="1184910" cy="987551"/>
            </a:xfrm>
            <a:prstGeom prst="rect">
              <a:avLst/>
            </a:prstGeom>
          </p:spPr>
        </p:pic>
        <p:sp>
          <p:nvSpPr>
            <p:cNvPr id="7" name="object 7" descr=""/>
            <p:cNvSpPr/>
            <p:nvPr/>
          </p:nvSpPr>
          <p:spPr>
            <a:xfrm>
              <a:off x="1247711" y="2331643"/>
              <a:ext cx="1069340" cy="2540"/>
            </a:xfrm>
            <a:custGeom>
              <a:avLst/>
              <a:gdLst/>
              <a:ahLst/>
              <a:cxnLst/>
              <a:rect l="l" t="t" r="r" b="b"/>
              <a:pathLst>
                <a:path w="1069339" h="2539">
                  <a:moveTo>
                    <a:pt x="403098" y="0"/>
                  </a:moveTo>
                  <a:lnTo>
                    <a:pt x="0" y="0"/>
                  </a:lnTo>
                  <a:lnTo>
                    <a:pt x="0" y="2286"/>
                  </a:lnTo>
                  <a:lnTo>
                    <a:pt x="403098" y="2286"/>
                  </a:lnTo>
                  <a:lnTo>
                    <a:pt x="403098" y="0"/>
                  </a:lnTo>
                  <a:close/>
                </a:path>
                <a:path w="1069339" h="2539">
                  <a:moveTo>
                    <a:pt x="1069086" y="0"/>
                  </a:moveTo>
                  <a:lnTo>
                    <a:pt x="673608" y="0"/>
                  </a:lnTo>
                  <a:lnTo>
                    <a:pt x="673608" y="2286"/>
                  </a:lnTo>
                  <a:lnTo>
                    <a:pt x="1069086" y="2286"/>
                  </a:lnTo>
                  <a:lnTo>
                    <a:pt x="1069086" y="0"/>
                  </a:lnTo>
                  <a:close/>
                </a:path>
              </a:pathLst>
            </a:custGeom>
            <a:solidFill>
              <a:srgbClr val="4472C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1640141" y="1222927"/>
              <a:ext cx="676910" cy="1109980"/>
            </a:xfrm>
            <a:custGeom>
              <a:avLst/>
              <a:gdLst/>
              <a:ahLst/>
              <a:cxnLst/>
              <a:rect l="l" t="t" r="r" b="b"/>
              <a:pathLst>
                <a:path w="676910" h="1109980">
                  <a:moveTo>
                    <a:pt x="630323" y="1055433"/>
                  </a:moveTo>
                  <a:lnTo>
                    <a:pt x="0" y="12192"/>
                  </a:lnTo>
                  <a:lnTo>
                    <a:pt x="20574" y="0"/>
                  </a:lnTo>
                  <a:lnTo>
                    <a:pt x="650760" y="1043015"/>
                  </a:lnTo>
                  <a:lnTo>
                    <a:pt x="630323" y="1055433"/>
                  </a:lnTo>
                  <a:close/>
                </a:path>
                <a:path w="676910" h="1109980">
                  <a:moveTo>
                    <a:pt x="673223" y="1065276"/>
                  </a:moveTo>
                  <a:lnTo>
                    <a:pt x="636270" y="1065276"/>
                  </a:lnTo>
                  <a:lnTo>
                    <a:pt x="656844" y="1053084"/>
                  </a:lnTo>
                  <a:lnTo>
                    <a:pt x="650760" y="1043015"/>
                  </a:lnTo>
                  <a:lnTo>
                    <a:pt x="670560" y="1030986"/>
                  </a:lnTo>
                  <a:lnTo>
                    <a:pt x="673223" y="1065276"/>
                  </a:lnTo>
                  <a:close/>
                </a:path>
                <a:path w="676910" h="1109980">
                  <a:moveTo>
                    <a:pt x="636270" y="1065276"/>
                  </a:moveTo>
                  <a:lnTo>
                    <a:pt x="630323" y="1055433"/>
                  </a:lnTo>
                  <a:lnTo>
                    <a:pt x="650760" y="1043015"/>
                  </a:lnTo>
                  <a:lnTo>
                    <a:pt x="656844" y="1053084"/>
                  </a:lnTo>
                  <a:lnTo>
                    <a:pt x="636270" y="1065276"/>
                  </a:lnTo>
                  <a:close/>
                </a:path>
                <a:path w="676910" h="1109980">
                  <a:moveTo>
                    <a:pt x="676656" y="1109472"/>
                  </a:moveTo>
                  <a:lnTo>
                    <a:pt x="610362" y="1067562"/>
                  </a:lnTo>
                  <a:lnTo>
                    <a:pt x="630323" y="1055433"/>
                  </a:lnTo>
                  <a:lnTo>
                    <a:pt x="636270" y="1065276"/>
                  </a:lnTo>
                  <a:lnTo>
                    <a:pt x="673223" y="1065276"/>
                  </a:lnTo>
                  <a:lnTo>
                    <a:pt x="676656" y="1109472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1754428" y="1006525"/>
              <a:ext cx="785495" cy="1303020"/>
            </a:xfrm>
            <a:custGeom>
              <a:avLst/>
              <a:gdLst/>
              <a:ahLst/>
              <a:cxnLst/>
              <a:rect l="l" t="t" r="r" b="b"/>
              <a:pathLst>
                <a:path w="785494" h="1303020">
                  <a:moveTo>
                    <a:pt x="44208" y="352806"/>
                  </a:moveTo>
                  <a:lnTo>
                    <a:pt x="30492" y="345186"/>
                  </a:lnTo>
                  <a:lnTo>
                    <a:pt x="0" y="400050"/>
                  </a:lnTo>
                  <a:lnTo>
                    <a:pt x="13728" y="407670"/>
                  </a:lnTo>
                  <a:lnTo>
                    <a:pt x="44208" y="352806"/>
                  </a:lnTo>
                  <a:close/>
                </a:path>
                <a:path w="785494" h="1303020">
                  <a:moveTo>
                    <a:pt x="97548" y="256032"/>
                  </a:moveTo>
                  <a:lnTo>
                    <a:pt x="83832" y="248412"/>
                  </a:lnTo>
                  <a:lnTo>
                    <a:pt x="53352" y="303276"/>
                  </a:lnTo>
                  <a:lnTo>
                    <a:pt x="67068" y="310896"/>
                  </a:lnTo>
                  <a:lnTo>
                    <a:pt x="97548" y="256032"/>
                  </a:lnTo>
                  <a:close/>
                </a:path>
                <a:path w="785494" h="1303020">
                  <a:moveTo>
                    <a:pt x="150888" y="160020"/>
                  </a:moveTo>
                  <a:lnTo>
                    <a:pt x="136410" y="152400"/>
                  </a:lnTo>
                  <a:lnTo>
                    <a:pt x="106692" y="207264"/>
                  </a:lnTo>
                  <a:lnTo>
                    <a:pt x="120408" y="214884"/>
                  </a:lnTo>
                  <a:lnTo>
                    <a:pt x="150888" y="160020"/>
                  </a:lnTo>
                  <a:close/>
                </a:path>
                <a:path w="785494" h="1303020">
                  <a:moveTo>
                    <a:pt x="158508" y="419100"/>
                  </a:moveTo>
                  <a:lnTo>
                    <a:pt x="144792" y="411480"/>
                  </a:lnTo>
                  <a:lnTo>
                    <a:pt x="114300" y="466344"/>
                  </a:lnTo>
                  <a:lnTo>
                    <a:pt x="128028" y="473964"/>
                  </a:lnTo>
                  <a:lnTo>
                    <a:pt x="158508" y="419100"/>
                  </a:lnTo>
                  <a:close/>
                </a:path>
                <a:path w="785494" h="1303020">
                  <a:moveTo>
                    <a:pt x="203466" y="63246"/>
                  </a:moveTo>
                  <a:lnTo>
                    <a:pt x="189750" y="55626"/>
                  </a:lnTo>
                  <a:lnTo>
                    <a:pt x="159270" y="110490"/>
                  </a:lnTo>
                  <a:lnTo>
                    <a:pt x="172986" y="118110"/>
                  </a:lnTo>
                  <a:lnTo>
                    <a:pt x="203466" y="63246"/>
                  </a:lnTo>
                  <a:close/>
                </a:path>
                <a:path w="785494" h="1303020">
                  <a:moveTo>
                    <a:pt x="211848" y="323088"/>
                  </a:moveTo>
                  <a:lnTo>
                    <a:pt x="198132" y="315468"/>
                  </a:lnTo>
                  <a:lnTo>
                    <a:pt x="167652" y="370332"/>
                  </a:lnTo>
                  <a:lnTo>
                    <a:pt x="181368" y="377952"/>
                  </a:lnTo>
                  <a:lnTo>
                    <a:pt x="211848" y="323088"/>
                  </a:lnTo>
                  <a:close/>
                </a:path>
                <a:path w="785494" h="1303020">
                  <a:moveTo>
                    <a:pt x="229374" y="0"/>
                  </a:moveTo>
                  <a:lnTo>
                    <a:pt x="185940" y="30480"/>
                  </a:lnTo>
                  <a:lnTo>
                    <a:pt x="227088" y="52578"/>
                  </a:lnTo>
                  <a:lnTo>
                    <a:pt x="229374" y="0"/>
                  </a:lnTo>
                  <a:close/>
                </a:path>
                <a:path w="785494" h="1303020">
                  <a:moveTo>
                    <a:pt x="264426" y="226314"/>
                  </a:moveTo>
                  <a:lnTo>
                    <a:pt x="250710" y="218694"/>
                  </a:lnTo>
                  <a:lnTo>
                    <a:pt x="220230" y="274320"/>
                  </a:lnTo>
                  <a:lnTo>
                    <a:pt x="234708" y="281940"/>
                  </a:lnTo>
                  <a:lnTo>
                    <a:pt x="264426" y="226314"/>
                  </a:lnTo>
                  <a:close/>
                </a:path>
                <a:path w="785494" h="1303020">
                  <a:moveTo>
                    <a:pt x="317766" y="130302"/>
                  </a:moveTo>
                  <a:lnTo>
                    <a:pt x="304050" y="122682"/>
                  </a:lnTo>
                  <a:lnTo>
                    <a:pt x="273570" y="177546"/>
                  </a:lnTo>
                  <a:lnTo>
                    <a:pt x="287286" y="185166"/>
                  </a:lnTo>
                  <a:lnTo>
                    <a:pt x="317766" y="130302"/>
                  </a:lnTo>
                  <a:close/>
                </a:path>
                <a:path w="785494" h="1303020">
                  <a:moveTo>
                    <a:pt x="335292" y="624078"/>
                  </a:moveTo>
                  <a:lnTo>
                    <a:pt x="321576" y="616458"/>
                  </a:lnTo>
                  <a:lnTo>
                    <a:pt x="291084" y="671322"/>
                  </a:lnTo>
                  <a:lnTo>
                    <a:pt x="304812" y="678942"/>
                  </a:lnTo>
                  <a:lnTo>
                    <a:pt x="335292" y="624078"/>
                  </a:lnTo>
                  <a:close/>
                </a:path>
                <a:path w="785494" h="1303020">
                  <a:moveTo>
                    <a:pt x="343674" y="67056"/>
                  </a:moveTo>
                  <a:lnTo>
                    <a:pt x="300240" y="96774"/>
                  </a:lnTo>
                  <a:lnTo>
                    <a:pt x="341388" y="119634"/>
                  </a:lnTo>
                  <a:lnTo>
                    <a:pt x="343674" y="67056"/>
                  </a:lnTo>
                  <a:close/>
                </a:path>
                <a:path w="785494" h="1303020">
                  <a:moveTo>
                    <a:pt x="388632" y="528066"/>
                  </a:moveTo>
                  <a:lnTo>
                    <a:pt x="374916" y="520446"/>
                  </a:lnTo>
                  <a:lnTo>
                    <a:pt x="344436" y="575310"/>
                  </a:lnTo>
                  <a:lnTo>
                    <a:pt x="358152" y="582930"/>
                  </a:lnTo>
                  <a:lnTo>
                    <a:pt x="388632" y="528066"/>
                  </a:lnTo>
                  <a:close/>
                </a:path>
                <a:path w="785494" h="1303020">
                  <a:moveTo>
                    <a:pt x="441210" y="431292"/>
                  </a:moveTo>
                  <a:lnTo>
                    <a:pt x="427494" y="423672"/>
                  </a:lnTo>
                  <a:lnTo>
                    <a:pt x="397776" y="479298"/>
                  </a:lnTo>
                  <a:lnTo>
                    <a:pt x="411492" y="486918"/>
                  </a:lnTo>
                  <a:lnTo>
                    <a:pt x="441210" y="431292"/>
                  </a:lnTo>
                  <a:close/>
                </a:path>
                <a:path w="785494" h="1303020">
                  <a:moveTo>
                    <a:pt x="445782" y="989838"/>
                  </a:moveTo>
                  <a:lnTo>
                    <a:pt x="432066" y="982218"/>
                  </a:lnTo>
                  <a:lnTo>
                    <a:pt x="401574" y="1037082"/>
                  </a:lnTo>
                  <a:lnTo>
                    <a:pt x="415302" y="1044702"/>
                  </a:lnTo>
                  <a:lnTo>
                    <a:pt x="445782" y="989838"/>
                  </a:lnTo>
                  <a:close/>
                </a:path>
                <a:path w="785494" h="1303020">
                  <a:moveTo>
                    <a:pt x="494550" y="335280"/>
                  </a:moveTo>
                  <a:lnTo>
                    <a:pt x="480834" y="327660"/>
                  </a:lnTo>
                  <a:lnTo>
                    <a:pt x="450354" y="382524"/>
                  </a:lnTo>
                  <a:lnTo>
                    <a:pt x="464070" y="390144"/>
                  </a:lnTo>
                  <a:lnTo>
                    <a:pt x="494550" y="335280"/>
                  </a:lnTo>
                  <a:close/>
                </a:path>
                <a:path w="785494" h="1303020">
                  <a:moveTo>
                    <a:pt x="499122" y="893826"/>
                  </a:moveTo>
                  <a:lnTo>
                    <a:pt x="485406" y="886206"/>
                  </a:lnTo>
                  <a:lnTo>
                    <a:pt x="454926" y="941070"/>
                  </a:lnTo>
                  <a:lnTo>
                    <a:pt x="468642" y="948690"/>
                  </a:lnTo>
                  <a:lnTo>
                    <a:pt x="499122" y="893826"/>
                  </a:lnTo>
                  <a:close/>
                </a:path>
                <a:path w="785494" h="1303020">
                  <a:moveTo>
                    <a:pt x="520458" y="272034"/>
                  </a:moveTo>
                  <a:lnTo>
                    <a:pt x="477024" y="301752"/>
                  </a:lnTo>
                  <a:lnTo>
                    <a:pt x="518172" y="324612"/>
                  </a:lnTo>
                  <a:lnTo>
                    <a:pt x="520458" y="272034"/>
                  </a:lnTo>
                  <a:close/>
                </a:path>
                <a:path w="785494" h="1303020">
                  <a:moveTo>
                    <a:pt x="551700" y="797052"/>
                  </a:moveTo>
                  <a:lnTo>
                    <a:pt x="537984" y="789432"/>
                  </a:lnTo>
                  <a:lnTo>
                    <a:pt x="507504" y="844296"/>
                  </a:lnTo>
                  <a:lnTo>
                    <a:pt x="521220" y="851916"/>
                  </a:lnTo>
                  <a:lnTo>
                    <a:pt x="551700" y="797052"/>
                  </a:lnTo>
                  <a:close/>
                </a:path>
                <a:path w="785494" h="1303020">
                  <a:moveTo>
                    <a:pt x="599706" y="1248156"/>
                  </a:moveTo>
                  <a:lnTo>
                    <a:pt x="585990" y="1240536"/>
                  </a:lnTo>
                  <a:lnTo>
                    <a:pt x="555498" y="1295400"/>
                  </a:lnTo>
                  <a:lnTo>
                    <a:pt x="569226" y="1303020"/>
                  </a:lnTo>
                  <a:lnTo>
                    <a:pt x="599706" y="1248156"/>
                  </a:lnTo>
                  <a:close/>
                </a:path>
                <a:path w="785494" h="1303020">
                  <a:moveTo>
                    <a:pt x="605040" y="701040"/>
                  </a:moveTo>
                  <a:lnTo>
                    <a:pt x="591324" y="693420"/>
                  </a:lnTo>
                  <a:lnTo>
                    <a:pt x="560844" y="748284"/>
                  </a:lnTo>
                  <a:lnTo>
                    <a:pt x="574560" y="755904"/>
                  </a:lnTo>
                  <a:lnTo>
                    <a:pt x="605040" y="701040"/>
                  </a:lnTo>
                  <a:close/>
                </a:path>
                <a:path w="785494" h="1303020">
                  <a:moveTo>
                    <a:pt x="630948" y="637794"/>
                  </a:moveTo>
                  <a:lnTo>
                    <a:pt x="587514" y="667512"/>
                  </a:lnTo>
                  <a:lnTo>
                    <a:pt x="628662" y="690372"/>
                  </a:lnTo>
                  <a:lnTo>
                    <a:pt x="630948" y="637794"/>
                  </a:lnTo>
                  <a:close/>
                </a:path>
                <a:path w="785494" h="1303020">
                  <a:moveTo>
                    <a:pt x="653046" y="1151382"/>
                  </a:moveTo>
                  <a:lnTo>
                    <a:pt x="639330" y="1144524"/>
                  </a:lnTo>
                  <a:lnTo>
                    <a:pt x="608850" y="1199388"/>
                  </a:lnTo>
                  <a:lnTo>
                    <a:pt x="622566" y="1207008"/>
                  </a:lnTo>
                  <a:lnTo>
                    <a:pt x="653046" y="1151382"/>
                  </a:lnTo>
                  <a:close/>
                </a:path>
                <a:path w="785494" h="1303020">
                  <a:moveTo>
                    <a:pt x="706386" y="1055370"/>
                  </a:moveTo>
                  <a:lnTo>
                    <a:pt x="691908" y="1047750"/>
                  </a:lnTo>
                  <a:lnTo>
                    <a:pt x="662190" y="1102614"/>
                  </a:lnTo>
                  <a:lnTo>
                    <a:pt x="675906" y="1110234"/>
                  </a:lnTo>
                  <a:lnTo>
                    <a:pt x="706386" y="1055370"/>
                  </a:lnTo>
                  <a:close/>
                </a:path>
                <a:path w="785494" h="1303020">
                  <a:moveTo>
                    <a:pt x="758964" y="959358"/>
                  </a:moveTo>
                  <a:lnTo>
                    <a:pt x="745248" y="951738"/>
                  </a:lnTo>
                  <a:lnTo>
                    <a:pt x="714768" y="1006602"/>
                  </a:lnTo>
                  <a:lnTo>
                    <a:pt x="728484" y="1014222"/>
                  </a:lnTo>
                  <a:lnTo>
                    <a:pt x="758964" y="959358"/>
                  </a:lnTo>
                  <a:close/>
                </a:path>
                <a:path w="785494" h="1303020">
                  <a:moveTo>
                    <a:pt x="784872" y="896112"/>
                  </a:moveTo>
                  <a:lnTo>
                    <a:pt x="741438" y="925830"/>
                  </a:lnTo>
                  <a:lnTo>
                    <a:pt x="782586" y="948690"/>
                  </a:lnTo>
                  <a:lnTo>
                    <a:pt x="784872" y="896112"/>
                  </a:lnTo>
                  <a:close/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3039935" y="1166539"/>
              <a:ext cx="483234" cy="1259205"/>
            </a:xfrm>
            <a:custGeom>
              <a:avLst/>
              <a:gdLst/>
              <a:ahLst/>
              <a:cxnLst/>
              <a:rect l="l" t="t" r="r" b="b"/>
              <a:pathLst>
                <a:path w="483235" h="1259205">
                  <a:moveTo>
                    <a:pt x="483107" y="1258824"/>
                  </a:moveTo>
                  <a:lnTo>
                    <a:pt x="0" y="1258824"/>
                  </a:lnTo>
                  <a:lnTo>
                    <a:pt x="0" y="0"/>
                  </a:lnTo>
                  <a:lnTo>
                    <a:pt x="483107" y="0"/>
                  </a:lnTo>
                  <a:lnTo>
                    <a:pt x="483107" y="1258824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3036887" y="1164253"/>
              <a:ext cx="489584" cy="1264285"/>
            </a:xfrm>
            <a:custGeom>
              <a:avLst/>
              <a:gdLst/>
              <a:ahLst/>
              <a:cxnLst/>
              <a:rect l="l" t="t" r="r" b="b"/>
              <a:pathLst>
                <a:path w="489585" h="1264285">
                  <a:moveTo>
                    <a:pt x="489204" y="1264158"/>
                  </a:moveTo>
                  <a:lnTo>
                    <a:pt x="0" y="1264158"/>
                  </a:lnTo>
                  <a:lnTo>
                    <a:pt x="0" y="0"/>
                  </a:lnTo>
                  <a:lnTo>
                    <a:pt x="489204" y="0"/>
                  </a:lnTo>
                  <a:lnTo>
                    <a:pt x="489204" y="2286"/>
                  </a:lnTo>
                  <a:lnTo>
                    <a:pt x="5334" y="2286"/>
                  </a:lnTo>
                  <a:lnTo>
                    <a:pt x="3048" y="5334"/>
                  </a:lnTo>
                  <a:lnTo>
                    <a:pt x="5334" y="5334"/>
                  </a:lnTo>
                  <a:lnTo>
                    <a:pt x="5334" y="1258824"/>
                  </a:lnTo>
                  <a:lnTo>
                    <a:pt x="3048" y="1258824"/>
                  </a:lnTo>
                  <a:lnTo>
                    <a:pt x="5334" y="1261110"/>
                  </a:lnTo>
                  <a:lnTo>
                    <a:pt x="489204" y="1261110"/>
                  </a:lnTo>
                  <a:lnTo>
                    <a:pt x="489204" y="1264158"/>
                  </a:lnTo>
                  <a:close/>
                </a:path>
                <a:path w="489585" h="1264285">
                  <a:moveTo>
                    <a:pt x="5334" y="5334"/>
                  </a:moveTo>
                  <a:lnTo>
                    <a:pt x="3048" y="5334"/>
                  </a:lnTo>
                  <a:lnTo>
                    <a:pt x="5334" y="2286"/>
                  </a:lnTo>
                  <a:lnTo>
                    <a:pt x="5334" y="5334"/>
                  </a:lnTo>
                  <a:close/>
                </a:path>
                <a:path w="489585" h="1264285">
                  <a:moveTo>
                    <a:pt x="483870" y="5334"/>
                  </a:moveTo>
                  <a:lnTo>
                    <a:pt x="5334" y="5334"/>
                  </a:lnTo>
                  <a:lnTo>
                    <a:pt x="5334" y="2286"/>
                  </a:lnTo>
                  <a:lnTo>
                    <a:pt x="483870" y="2286"/>
                  </a:lnTo>
                  <a:lnTo>
                    <a:pt x="483870" y="5334"/>
                  </a:lnTo>
                  <a:close/>
                </a:path>
                <a:path w="489585" h="1264285">
                  <a:moveTo>
                    <a:pt x="483870" y="1261110"/>
                  </a:moveTo>
                  <a:lnTo>
                    <a:pt x="483870" y="2286"/>
                  </a:lnTo>
                  <a:lnTo>
                    <a:pt x="486156" y="5334"/>
                  </a:lnTo>
                  <a:lnTo>
                    <a:pt x="489204" y="5334"/>
                  </a:lnTo>
                  <a:lnTo>
                    <a:pt x="489204" y="1258824"/>
                  </a:lnTo>
                  <a:lnTo>
                    <a:pt x="486156" y="1258824"/>
                  </a:lnTo>
                  <a:lnTo>
                    <a:pt x="483870" y="1261110"/>
                  </a:lnTo>
                  <a:close/>
                </a:path>
                <a:path w="489585" h="1264285">
                  <a:moveTo>
                    <a:pt x="489204" y="5334"/>
                  </a:moveTo>
                  <a:lnTo>
                    <a:pt x="486156" y="5334"/>
                  </a:lnTo>
                  <a:lnTo>
                    <a:pt x="483870" y="2286"/>
                  </a:lnTo>
                  <a:lnTo>
                    <a:pt x="489204" y="2286"/>
                  </a:lnTo>
                  <a:lnTo>
                    <a:pt x="489204" y="5334"/>
                  </a:lnTo>
                  <a:close/>
                </a:path>
                <a:path w="489585" h="1264285">
                  <a:moveTo>
                    <a:pt x="5334" y="1261110"/>
                  </a:moveTo>
                  <a:lnTo>
                    <a:pt x="3048" y="1258824"/>
                  </a:lnTo>
                  <a:lnTo>
                    <a:pt x="5334" y="1258824"/>
                  </a:lnTo>
                  <a:lnTo>
                    <a:pt x="5334" y="1261110"/>
                  </a:lnTo>
                  <a:close/>
                </a:path>
                <a:path w="489585" h="1264285">
                  <a:moveTo>
                    <a:pt x="483870" y="1261110"/>
                  </a:moveTo>
                  <a:lnTo>
                    <a:pt x="5334" y="1261110"/>
                  </a:lnTo>
                  <a:lnTo>
                    <a:pt x="5334" y="1258824"/>
                  </a:lnTo>
                  <a:lnTo>
                    <a:pt x="483870" y="1258824"/>
                  </a:lnTo>
                  <a:lnTo>
                    <a:pt x="483870" y="1261110"/>
                  </a:lnTo>
                  <a:close/>
                </a:path>
                <a:path w="489585" h="1264285">
                  <a:moveTo>
                    <a:pt x="489204" y="1261110"/>
                  </a:moveTo>
                  <a:lnTo>
                    <a:pt x="483870" y="1261110"/>
                  </a:lnTo>
                  <a:lnTo>
                    <a:pt x="486156" y="1258824"/>
                  </a:lnTo>
                  <a:lnTo>
                    <a:pt x="489204" y="1258824"/>
                  </a:lnTo>
                  <a:lnTo>
                    <a:pt x="489204" y="1261110"/>
                  </a:lnTo>
                  <a:close/>
                </a:path>
              </a:pathLst>
            </a:custGeom>
            <a:solidFill>
              <a:srgbClr val="2F549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3027743" y="1408861"/>
              <a:ext cx="487680" cy="898525"/>
            </a:xfrm>
            <a:custGeom>
              <a:avLst/>
              <a:gdLst/>
              <a:ahLst/>
              <a:cxnLst/>
              <a:rect l="l" t="t" r="r" b="b"/>
              <a:pathLst>
                <a:path w="487679" h="898525">
                  <a:moveTo>
                    <a:pt x="483108" y="601218"/>
                  </a:moveTo>
                  <a:lnTo>
                    <a:pt x="0" y="601218"/>
                  </a:lnTo>
                  <a:lnTo>
                    <a:pt x="0" y="603504"/>
                  </a:lnTo>
                  <a:lnTo>
                    <a:pt x="483108" y="603504"/>
                  </a:lnTo>
                  <a:lnTo>
                    <a:pt x="483108" y="601218"/>
                  </a:lnTo>
                  <a:close/>
                </a:path>
                <a:path w="487679" h="898525">
                  <a:moveTo>
                    <a:pt x="487680" y="896112"/>
                  </a:moveTo>
                  <a:lnTo>
                    <a:pt x="4572" y="896112"/>
                  </a:lnTo>
                  <a:lnTo>
                    <a:pt x="4572" y="898398"/>
                  </a:lnTo>
                  <a:lnTo>
                    <a:pt x="487680" y="898398"/>
                  </a:lnTo>
                  <a:lnTo>
                    <a:pt x="487680" y="896112"/>
                  </a:lnTo>
                  <a:close/>
                </a:path>
                <a:path w="487679" h="898525">
                  <a:moveTo>
                    <a:pt x="487680" y="317754"/>
                  </a:moveTo>
                  <a:lnTo>
                    <a:pt x="4572" y="317754"/>
                  </a:lnTo>
                  <a:lnTo>
                    <a:pt x="4572" y="320040"/>
                  </a:lnTo>
                  <a:lnTo>
                    <a:pt x="487680" y="320040"/>
                  </a:lnTo>
                  <a:lnTo>
                    <a:pt x="487680" y="317754"/>
                  </a:lnTo>
                  <a:close/>
                </a:path>
                <a:path w="487679" h="898525">
                  <a:moveTo>
                    <a:pt x="487680" y="70104"/>
                  </a:moveTo>
                  <a:lnTo>
                    <a:pt x="4572" y="70104"/>
                  </a:lnTo>
                  <a:lnTo>
                    <a:pt x="4572" y="72390"/>
                  </a:lnTo>
                  <a:lnTo>
                    <a:pt x="487680" y="72390"/>
                  </a:lnTo>
                  <a:lnTo>
                    <a:pt x="487680" y="70104"/>
                  </a:lnTo>
                  <a:close/>
                </a:path>
                <a:path w="487679" h="898525">
                  <a:moveTo>
                    <a:pt x="487680" y="0"/>
                  </a:moveTo>
                  <a:lnTo>
                    <a:pt x="4572" y="0"/>
                  </a:lnTo>
                  <a:lnTo>
                    <a:pt x="4572" y="3048"/>
                  </a:lnTo>
                  <a:lnTo>
                    <a:pt x="487680" y="3048"/>
                  </a:lnTo>
                  <a:lnTo>
                    <a:pt x="487680" y="0"/>
                  </a:lnTo>
                  <a:close/>
                </a:path>
              </a:pathLst>
            </a:custGeom>
            <a:solidFill>
              <a:srgbClr val="4472C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3032315" y="1154353"/>
              <a:ext cx="498475" cy="1271270"/>
            </a:xfrm>
            <a:custGeom>
              <a:avLst/>
              <a:gdLst/>
              <a:ahLst/>
              <a:cxnLst/>
              <a:rect l="l" t="t" r="r" b="b"/>
              <a:pathLst>
                <a:path w="498475" h="1271270">
                  <a:moveTo>
                    <a:pt x="498348" y="7620"/>
                  </a:moveTo>
                  <a:lnTo>
                    <a:pt x="483108" y="7620"/>
                  </a:lnTo>
                  <a:lnTo>
                    <a:pt x="483108" y="0"/>
                  </a:lnTo>
                  <a:lnTo>
                    <a:pt x="0" y="0"/>
                  </a:lnTo>
                  <a:lnTo>
                    <a:pt x="0" y="16002"/>
                  </a:lnTo>
                  <a:lnTo>
                    <a:pt x="483108" y="16002"/>
                  </a:lnTo>
                  <a:lnTo>
                    <a:pt x="483108" y="1271016"/>
                  </a:lnTo>
                  <a:lnTo>
                    <a:pt x="498348" y="1271016"/>
                  </a:lnTo>
                  <a:lnTo>
                    <a:pt x="498348" y="7620"/>
                  </a:lnTo>
                  <a:close/>
                </a:path>
              </a:pathLst>
            </a:custGeom>
            <a:solidFill>
              <a:srgbClr val="B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 descr=""/>
          <p:cNvSpPr txBox="1"/>
          <p:nvPr/>
        </p:nvSpPr>
        <p:spPr>
          <a:xfrm>
            <a:off x="2697778" y="1344341"/>
            <a:ext cx="330200" cy="179070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38100" marR="30480" indent="5715">
              <a:lnSpc>
                <a:spcPct val="102000"/>
              </a:lnSpc>
              <a:spcBef>
                <a:spcPts val="85"/>
              </a:spcBef>
            </a:pPr>
            <a:r>
              <a:rPr dirty="0" sz="500">
                <a:latin typeface="Carlito"/>
                <a:cs typeface="Carlito"/>
              </a:rPr>
              <a:t>1</a:t>
            </a:r>
            <a:r>
              <a:rPr dirty="0" baseline="27777" sz="450">
                <a:latin typeface="Carlito"/>
                <a:cs typeface="Carlito"/>
              </a:rPr>
              <a:t>st</a:t>
            </a:r>
            <a:r>
              <a:rPr dirty="0" baseline="27777" sz="450" spc="82">
                <a:latin typeface="Carlito"/>
                <a:cs typeface="Carlito"/>
              </a:rPr>
              <a:t> </a:t>
            </a:r>
            <a:r>
              <a:rPr dirty="0" sz="500" spc="-10">
                <a:latin typeface="Carlito"/>
                <a:cs typeface="Carlito"/>
              </a:rPr>
              <a:t>return</a:t>
            </a:r>
            <a:r>
              <a:rPr dirty="0" sz="500" spc="500">
                <a:latin typeface="Carlito"/>
                <a:cs typeface="Carlito"/>
              </a:rPr>
              <a:t> </a:t>
            </a:r>
            <a:r>
              <a:rPr dirty="0" sz="500">
                <a:latin typeface="Carlito"/>
                <a:cs typeface="Carlito"/>
              </a:rPr>
              <a:t>2</a:t>
            </a:r>
            <a:r>
              <a:rPr dirty="0" baseline="27777" sz="450">
                <a:latin typeface="Carlito"/>
                <a:cs typeface="Carlito"/>
              </a:rPr>
              <a:t>nd</a:t>
            </a:r>
            <a:r>
              <a:rPr dirty="0" baseline="27777" sz="450" spc="75">
                <a:latin typeface="Carlito"/>
                <a:cs typeface="Carlito"/>
              </a:rPr>
              <a:t> </a:t>
            </a:r>
            <a:r>
              <a:rPr dirty="0" sz="500" spc="-10">
                <a:latin typeface="Carlito"/>
                <a:cs typeface="Carlito"/>
              </a:rPr>
              <a:t>return</a:t>
            </a:r>
            <a:endParaRPr sz="500">
              <a:latin typeface="Carlito"/>
              <a:cs typeface="Carlito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2724703" y="1668937"/>
            <a:ext cx="288290" cy="1016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500">
                <a:latin typeface="Carlito"/>
                <a:cs typeface="Carlito"/>
              </a:rPr>
              <a:t>3rd</a:t>
            </a:r>
            <a:r>
              <a:rPr dirty="0" sz="500" spc="-25">
                <a:latin typeface="Carlito"/>
                <a:cs typeface="Carlito"/>
              </a:rPr>
              <a:t> </a:t>
            </a:r>
            <a:r>
              <a:rPr dirty="0" sz="500" spc="-10">
                <a:latin typeface="Carlito"/>
                <a:cs typeface="Carlito"/>
              </a:rPr>
              <a:t>return</a:t>
            </a:r>
            <a:endParaRPr sz="500">
              <a:latin typeface="Carlito"/>
              <a:cs typeface="Carlito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2733099" y="1946323"/>
            <a:ext cx="288290" cy="1016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500">
                <a:latin typeface="Carlito"/>
                <a:cs typeface="Carlito"/>
              </a:rPr>
              <a:t>4th</a:t>
            </a:r>
            <a:r>
              <a:rPr dirty="0" sz="500" spc="-15">
                <a:latin typeface="Carlito"/>
                <a:cs typeface="Carlito"/>
              </a:rPr>
              <a:t> </a:t>
            </a:r>
            <a:r>
              <a:rPr dirty="0" sz="500" spc="-10">
                <a:latin typeface="Carlito"/>
                <a:cs typeface="Carlito"/>
              </a:rPr>
              <a:t>return</a:t>
            </a:r>
            <a:endParaRPr sz="500">
              <a:latin typeface="Carlito"/>
              <a:cs typeface="Carlito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2724703" y="2247283"/>
            <a:ext cx="288290" cy="1016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500">
                <a:latin typeface="Carlito"/>
                <a:cs typeface="Carlito"/>
              </a:rPr>
              <a:t>5th</a:t>
            </a:r>
            <a:r>
              <a:rPr dirty="0" sz="500" spc="-15">
                <a:latin typeface="Carlito"/>
                <a:cs typeface="Carlito"/>
              </a:rPr>
              <a:t> </a:t>
            </a:r>
            <a:r>
              <a:rPr dirty="0" sz="500" spc="-10">
                <a:latin typeface="Carlito"/>
                <a:cs typeface="Carlito"/>
              </a:rPr>
              <a:t>return</a:t>
            </a:r>
            <a:endParaRPr sz="500">
              <a:latin typeface="Carlito"/>
              <a:cs typeface="Carlito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3099637" y="1012119"/>
            <a:ext cx="347345" cy="11366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550" spc="-10" b="1">
                <a:latin typeface="Carlito"/>
                <a:cs typeface="Carlito"/>
              </a:rPr>
              <a:t>Amplitude</a:t>
            </a:r>
            <a:endParaRPr sz="550">
              <a:latin typeface="Carlito"/>
              <a:cs typeface="Carlito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3529396" y="1593513"/>
            <a:ext cx="99060" cy="176530"/>
          </a:xfrm>
          <a:prstGeom prst="rect">
            <a:avLst/>
          </a:prstGeom>
        </p:spPr>
        <p:txBody>
          <a:bodyPr wrap="square" lIns="0" tIns="0" rIns="0" bIns="0" rtlCol="0" vert="vert">
            <a:spAutoFit/>
          </a:bodyPr>
          <a:lstStyle/>
          <a:p>
            <a:pPr marL="12700">
              <a:lnSpc>
                <a:spcPts val="640"/>
              </a:lnSpc>
            </a:pPr>
            <a:r>
              <a:rPr dirty="0" sz="550" spc="-20" b="1">
                <a:latin typeface="Carlito"/>
                <a:cs typeface="Carlito"/>
              </a:rPr>
              <a:t>Time</a:t>
            </a:r>
            <a:endParaRPr sz="550">
              <a:latin typeface="Carlito"/>
              <a:cs typeface="Carlito"/>
            </a:endParaRPr>
          </a:p>
        </p:txBody>
      </p:sp>
      <p:grpSp>
        <p:nvGrpSpPr>
          <p:cNvPr id="20" name="object 20" descr=""/>
          <p:cNvGrpSpPr/>
          <p:nvPr/>
        </p:nvGrpSpPr>
        <p:grpSpPr>
          <a:xfrm>
            <a:off x="1365059" y="1163491"/>
            <a:ext cx="2167255" cy="1245870"/>
            <a:chOff x="1365059" y="1163491"/>
            <a:chExt cx="2167255" cy="1245870"/>
          </a:xfrm>
        </p:grpSpPr>
        <p:sp>
          <p:nvSpPr>
            <p:cNvPr id="21" name="object 21" descr=""/>
            <p:cNvSpPr/>
            <p:nvPr/>
          </p:nvSpPr>
          <p:spPr>
            <a:xfrm>
              <a:off x="1365059" y="2340781"/>
              <a:ext cx="5715" cy="8890"/>
            </a:xfrm>
            <a:custGeom>
              <a:avLst/>
              <a:gdLst/>
              <a:ahLst/>
              <a:cxnLst/>
              <a:rect l="l" t="t" r="r" b="b"/>
              <a:pathLst>
                <a:path w="5715" h="8889">
                  <a:moveTo>
                    <a:pt x="3047" y="8382"/>
                  </a:moveTo>
                  <a:lnTo>
                    <a:pt x="0" y="7619"/>
                  </a:lnTo>
                  <a:lnTo>
                    <a:pt x="2285" y="0"/>
                  </a:lnTo>
                  <a:lnTo>
                    <a:pt x="5333" y="762"/>
                  </a:lnTo>
                  <a:lnTo>
                    <a:pt x="3047" y="8382"/>
                  </a:lnTo>
                  <a:close/>
                </a:path>
              </a:pathLst>
            </a:custGeom>
            <a:solidFill>
              <a:srgbClr val="4472C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3161093" y="1163491"/>
              <a:ext cx="371475" cy="1245870"/>
            </a:xfrm>
            <a:custGeom>
              <a:avLst/>
              <a:gdLst/>
              <a:ahLst/>
              <a:cxnLst/>
              <a:rect l="l" t="t" r="r" b="b"/>
              <a:pathLst>
                <a:path w="371475" h="1245870">
                  <a:moveTo>
                    <a:pt x="326136" y="276860"/>
                  </a:moveTo>
                  <a:lnTo>
                    <a:pt x="317754" y="276860"/>
                  </a:lnTo>
                  <a:lnTo>
                    <a:pt x="316992" y="275590"/>
                  </a:lnTo>
                  <a:lnTo>
                    <a:pt x="316230" y="275590"/>
                  </a:lnTo>
                  <a:lnTo>
                    <a:pt x="315468" y="271780"/>
                  </a:lnTo>
                  <a:lnTo>
                    <a:pt x="317754" y="267970"/>
                  </a:lnTo>
                  <a:lnTo>
                    <a:pt x="22860" y="267970"/>
                  </a:lnTo>
                  <a:lnTo>
                    <a:pt x="15240" y="264160"/>
                  </a:lnTo>
                  <a:lnTo>
                    <a:pt x="9144" y="261620"/>
                  </a:lnTo>
                  <a:lnTo>
                    <a:pt x="2286" y="254000"/>
                  </a:lnTo>
                  <a:lnTo>
                    <a:pt x="762" y="251460"/>
                  </a:lnTo>
                  <a:lnTo>
                    <a:pt x="0" y="248920"/>
                  </a:lnTo>
                  <a:lnTo>
                    <a:pt x="0" y="245110"/>
                  </a:lnTo>
                  <a:lnTo>
                    <a:pt x="762" y="240030"/>
                  </a:lnTo>
                  <a:lnTo>
                    <a:pt x="2286" y="234950"/>
                  </a:lnTo>
                  <a:lnTo>
                    <a:pt x="5334" y="228600"/>
                  </a:lnTo>
                  <a:lnTo>
                    <a:pt x="9144" y="223520"/>
                  </a:lnTo>
                  <a:lnTo>
                    <a:pt x="18288" y="210820"/>
                  </a:lnTo>
                  <a:lnTo>
                    <a:pt x="24384" y="204470"/>
                  </a:lnTo>
                  <a:lnTo>
                    <a:pt x="31242" y="199390"/>
                  </a:lnTo>
                  <a:lnTo>
                    <a:pt x="38100" y="191770"/>
                  </a:lnTo>
                  <a:lnTo>
                    <a:pt x="54864" y="177800"/>
                  </a:lnTo>
                  <a:lnTo>
                    <a:pt x="64008" y="171450"/>
                  </a:lnTo>
                  <a:lnTo>
                    <a:pt x="73914" y="163830"/>
                  </a:lnTo>
                  <a:lnTo>
                    <a:pt x="84582" y="156210"/>
                  </a:lnTo>
                  <a:lnTo>
                    <a:pt x="95250" y="147320"/>
                  </a:lnTo>
                  <a:lnTo>
                    <a:pt x="118110" y="132080"/>
                  </a:lnTo>
                  <a:lnTo>
                    <a:pt x="131064" y="124460"/>
                  </a:lnTo>
                  <a:lnTo>
                    <a:pt x="143256" y="115570"/>
                  </a:lnTo>
                  <a:lnTo>
                    <a:pt x="156210" y="106680"/>
                  </a:lnTo>
                  <a:lnTo>
                    <a:pt x="183642" y="90170"/>
                  </a:lnTo>
                  <a:lnTo>
                    <a:pt x="197358" y="81280"/>
                  </a:lnTo>
                  <a:lnTo>
                    <a:pt x="271272" y="35560"/>
                  </a:lnTo>
                  <a:lnTo>
                    <a:pt x="332232" y="0"/>
                  </a:lnTo>
                  <a:lnTo>
                    <a:pt x="338328" y="8890"/>
                  </a:lnTo>
                  <a:lnTo>
                    <a:pt x="277368" y="45720"/>
                  </a:lnTo>
                  <a:lnTo>
                    <a:pt x="217932" y="82550"/>
                  </a:lnTo>
                  <a:lnTo>
                    <a:pt x="204216" y="91440"/>
                  </a:lnTo>
                  <a:lnTo>
                    <a:pt x="189738" y="100330"/>
                  </a:lnTo>
                  <a:lnTo>
                    <a:pt x="176022" y="107950"/>
                  </a:lnTo>
                  <a:lnTo>
                    <a:pt x="139010" y="133350"/>
                  </a:lnTo>
                  <a:lnTo>
                    <a:pt x="137160" y="133350"/>
                  </a:lnTo>
                  <a:lnTo>
                    <a:pt x="124968" y="142240"/>
                  </a:lnTo>
                  <a:lnTo>
                    <a:pt x="102108" y="157480"/>
                  </a:lnTo>
                  <a:lnTo>
                    <a:pt x="80772" y="172720"/>
                  </a:lnTo>
                  <a:lnTo>
                    <a:pt x="62484" y="187960"/>
                  </a:lnTo>
                  <a:lnTo>
                    <a:pt x="54102" y="194310"/>
                  </a:lnTo>
                  <a:lnTo>
                    <a:pt x="46482" y="201930"/>
                  </a:lnTo>
                  <a:lnTo>
                    <a:pt x="38862" y="207010"/>
                  </a:lnTo>
                  <a:lnTo>
                    <a:pt x="32766" y="213360"/>
                  </a:lnTo>
                  <a:lnTo>
                    <a:pt x="27432" y="219710"/>
                  </a:lnTo>
                  <a:lnTo>
                    <a:pt x="22098" y="224790"/>
                  </a:lnTo>
                  <a:lnTo>
                    <a:pt x="22860" y="224790"/>
                  </a:lnTo>
                  <a:lnTo>
                    <a:pt x="18288" y="229870"/>
                  </a:lnTo>
                  <a:lnTo>
                    <a:pt x="19050" y="229870"/>
                  </a:lnTo>
                  <a:lnTo>
                    <a:pt x="15240" y="234950"/>
                  </a:lnTo>
                  <a:lnTo>
                    <a:pt x="16002" y="234950"/>
                  </a:lnTo>
                  <a:lnTo>
                    <a:pt x="12954" y="240030"/>
                  </a:lnTo>
                  <a:lnTo>
                    <a:pt x="13208" y="240030"/>
                  </a:lnTo>
                  <a:lnTo>
                    <a:pt x="12192" y="242570"/>
                  </a:lnTo>
                  <a:lnTo>
                    <a:pt x="11811" y="245110"/>
                  </a:lnTo>
                  <a:lnTo>
                    <a:pt x="11430" y="245110"/>
                  </a:lnTo>
                  <a:lnTo>
                    <a:pt x="11430" y="247650"/>
                  </a:lnTo>
                  <a:lnTo>
                    <a:pt x="12192" y="248920"/>
                  </a:lnTo>
                  <a:lnTo>
                    <a:pt x="14478" y="250190"/>
                  </a:lnTo>
                  <a:lnTo>
                    <a:pt x="13716" y="250190"/>
                  </a:lnTo>
                  <a:lnTo>
                    <a:pt x="16002" y="251460"/>
                  </a:lnTo>
                  <a:lnTo>
                    <a:pt x="15240" y="251460"/>
                  </a:lnTo>
                  <a:lnTo>
                    <a:pt x="17526" y="252730"/>
                  </a:lnTo>
                  <a:lnTo>
                    <a:pt x="20574" y="254000"/>
                  </a:lnTo>
                  <a:lnTo>
                    <a:pt x="22860" y="254000"/>
                  </a:lnTo>
                  <a:lnTo>
                    <a:pt x="26670" y="256540"/>
                  </a:lnTo>
                  <a:lnTo>
                    <a:pt x="25908" y="256540"/>
                  </a:lnTo>
                  <a:lnTo>
                    <a:pt x="33528" y="257810"/>
                  </a:lnTo>
                  <a:lnTo>
                    <a:pt x="42672" y="260350"/>
                  </a:lnTo>
                  <a:lnTo>
                    <a:pt x="51816" y="260350"/>
                  </a:lnTo>
                  <a:lnTo>
                    <a:pt x="63246" y="261620"/>
                  </a:lnTo>
                  <a:lnTo>
                    <a:pt x="62484" y="261620"/>
                  </a:lnTo>
                  <a:lnTo>
                    <a:pt x="86868" y="264160"/>
                  </a:lnTo>
                  <a:lnTo>
                    <a:pt x="319278" y="264160"/>
                  </a:lnTo>
                  <a:lnTo>
                    <a:pt x="326136" y="267970"/>
                  </a:lnTo>
                  <a:lnTo>
                    <a:pt x="327660" y="271780"/>
                  </a:lnTo>
                  <a:lnTo>
                    <a:pt x="326898" y="275590"/>
                  </a:lnTo>
                  <a:lnTo>
                    <a:pt x="326136" y="276860"/>
                  </a:lnTo>
                  <a:close/>
                </a:path>
                <a:path w="371475" h="1245870">
                  <a:moveTo>
                    <a:pt x="137160" y="134620"/>
                  </a:moveTo>
                  <a:lnTo>
                    <a:pt x="137160" y="133350"/>
                  </a:lnTo>
                  <a:lnTo>
                    <a:pt x="139010" y="133350"/>
                  </a:lnTo>
                  <a:lnTo>
                    <a:pt x="137160" y="134620"/>
                  </a:lnTo>
                  <a:close/>
                </a:path>
                <a:path w="371475" h="1245870">
                  <a:moveTo>
                    <a:pt x="13208" y="240030"/>
                  </a:moveTo>
                  <a:lnTo>
                    <a:pt x="12954" y="240030"/>
                  </a:lnTo>
                  <a:lnTo>
                    <a:pt x="13716" y="238760"/>
                  </a:lnTo>
                  <a:lnTo>
                    <a:pt x="13208" y="240030"/>
                  </a:lnTo>
                  <a:close/>
                </a:path>
                <a:path w="371475" h="1245870">
                  <a:moveTo>
                    <a:pt x="11557" y="246803"/>
                  </a:moveTo>
                  <a:lnTo>
                    <a:pt x="11430" y="245110"/>
                  </a:lnTo>
                  <a:lnTo>
                    <a:pt x="11811" y="245110"/>
                  </a:lnTo>
                  <a:lnTo>
                    <a:pt x="11557" y="246803"/>
                  </a:lnTo>
                  <a:close/>
                </a:path>
                <a:path w="371475" h="1245870">
                  <a:moveTo>
                    <a:pt x="11938" y="248073"/>
                  </a:moveTo>
                  <a:lnTo>
                    <a:pt x="11430" y="247650"/>
                  </a:lnTo>
                  <a:lnTo>
                    <a:pt x="11557" y="246803"/>
                  </a:lnTo>
                  <a:lnTo>
                    <a:pt x="11938" y="248073"/>
                  </a:lnTo>
                  <a:close/>
                </a:path>
                <a:path w="371475" h="1245870">
                  <a:moveTo>
                    <a:pt x="12192" y="248920"/>
                  </a:moveTo>
                  <a:lnTo>
                    <a:pt x="11430" y="247650"/>
                  </a:lnTo>
                  <a:lnTo>
                    <a:pt x="11938" y="248073"/>
                  </a:lnTo>
                  <a:lnTo>
                    <a:pt x="12192" y="248920"/>
                  </a:lnTo>
                  <a:close/>
                </a:path>
                <a:path w="371475" h="1245870">
                  <a:moveTo>
                    <a:pt x="12954" y="248920"/>
                  </a:moveTo>
                  <a:lnTo>
                    <a:pt x="12192" y="248920"/>
                  </a:lnTo>
                  <a:lnTo>
                    <a:pt x="11938" y="248073"/>
                  </a:lnTo>
                  <a:lnTo>
                    <a:pt x="12954" y="248920"/>
                  </a:lnTo>
                  <a:close/>
                </a:path>
                <a:path w="371475" h="1245870">
                  <a:moveTo>
                    <a:pt x="52578" y="260350"/>
                  </a:moveTo>
                  <a:lnTo>
                    <a:pt x="42672" y="260350"/>
                  </a:lnTo>
                  <a:lnTo>
                    <a:pt x="41910" y="259080"/>
                  </a:lnTo>
                  <a:lnTo>
                    <a:pt x="52578" y="260350"/>
                  </a:lnTo>
                  <a:close/>
                </a:path>
                <a:path w="371475" h="1245870">
                  <a:moveTo>
                    <a:pt x="305562" y="262890"/>
                  </a:moveTo>
                  <a:lnTo>
                    <a:pt x="251460" y="262890"/>
                  </a:lnTo>
                  <a:lnTo>
                    <a:pt x="263652" y="261620"/>
                  </a:lnTo>
                  <a:lnTo>
                    <a:pt x="302514" y="261620"/>
                  </a:lnTo>
                  <a:lnTo>
                    <a:pt x="305562" y="262890"/>
                  </a:lnTo>
                  <a:close/>
                </a:path>
                <a:path w="371475" h="1245870">
                  <a:moveTo>
                    <a:pt x="314706" y="264160"/>
                  </a:moveTo>
                  <a:lnTo>
                    <a:pt x="226314" y="264160"/>
                  </a:lnTo>
                  <a:lnTo>
                    <a:pt x="239268" y="262890"/>
                  </a:lnTo>
                  <a:lnTo>
                    <a:pt x="312420" y="262890"/>
                  </a:lnTo>
                  <a:lnTo>
                    <a:pt x="314706" y="264160"/>
                  </a:lnTo>
                  <a:close/>
                </a:path>
                <a:path w="371475" h="1245870">
                  <a:moveTo>
                    <a:pt x="287274" y="273050"/>
                  </a:moveTo>
                  <a:lnTo>
                    <a:pt x="50292" y="273050"/>
                  </a:lnTo>
                  <a:lnTo>
                    <a:pt x="40386" y="271780"/>
                  </a:lnTo>
                  <a:lnTo>
                    <a:pt x="26670" y="267970"/>
                  </a:lnTo>
                  <a:lnTo>
                    <a:pt x="317754" y="267970"/>
                  </a:lnTo>
                  <a:lnTo>
                    <a:pt x="316230" y="269240"/>
                  </a:lnTo>
                  <a:lnTo>
                    <a:pt x="311658" y="269240"/>
                  </a:lnTo>
                  <a:lnTo>
                    <a:pt x="307086" y="270510"/>
                  </a:lnTo>
                  <a:lnTo>
                    <a:pt x="294894" y="271780"/>
                  </a:lnTo>
                  <a:lnTo>
                    <a:pt x="287274" y="273050"/>
                  </a:lnTo>
                  <a:close/>
                </a:path>
                <a:path w="371475" h="1245870">
                  <a:moveTo>
                    <a:pt x="310896" y="275590"/>
                  </a:moveTo>
                  <a:lnTo>
                    <a:pt x="252222" y="275590"/>
                  </a:lnTo>
                  <a:lnTo>
                    <a:pt x="270510" y="273050"/>
                  </a:lnTo>
                  <a:lnTo>
                    <a:pt x="287274" y="273050"/>
                  </a:lnTo>
                  <a:lnTo>
                    <a:pt x="294894" y="271780"/>
                  </a:lnTo>
                  <a:lnTo>
                    <a:pt x="307086" y="270510"/>
                  </a:lnTo>
                  <a:lnTo>
                    <a:pt x="311658" y="269240"/>
                  </a:lnTo>
                  <a:lnTo>
                    <a:pt x="316992" y="269240"/>
                  </a:lnTo>
                  <a:lnTo>
                    <a:pt x="315468" y="271780"/>
                  </a:lnTo>
                  <a:lnTo>
                    <a:pt x="315976" y="274320"/>
                  </a:lnTo>
                  <a:lnTo>
                    <a:pt x="307848" y="274320"/>
                  </a:lnTo>
                  <a:lnTo>
                    <a:pt x="310896" y="275590"/>
                  </a:lnTo>
                  <a:close/>
                </a:path>
                <a:path w="371475" h="1245870">
                  <a:moveTo>
                    <a:pt x="239268" y="275590"/>
                  </a:moveTo>
                  <a:lnTo>
                    <a:pt x="73914" y="275590"/>
                  </a:lnTo>
                  <a:lnTo>
                    <a:pt x="61722" y="273050"/>
                  </a:lnTo>
                  <a:lnTo>
                    <a:pt x="270510" y="273050"/>
                  </a:lnTo>
                  <a:lnTo>
                    <a:pt x="261366" y="274320"/>
                  </a:lnTo>
                  <a:lnTo>
                    <a:pt x="252222" y="274320"/>
                  </a:lnTo>
                  <a:lnTo>
                    <a:pt x="239268" y="275590"/>
                  </a:lnTo>
                  <a:close/>
                </a:path>
                <a:path w="371475" h="1245870">
                  <a:moveTo>
                    <a:pt x="267462" y="499110"/>
                  </a:moveTo>
                  <a:lnTo>
                    <a:pt x="261366" y="491490"/>
                  </a:lnTo>
                  <a:lnTo>
                    <a:pt x="239268" y="469900"/>
                  </a:lnTo>
                  <a:lnTo>
                    <a:pt x="195834" y="430530"/>
                  </a:lnTo>
                  <a:lnTo>
                    <a:pt x="178308" y="414020"/>
                  </a:lnTo>
                  <a:lnTo>
                    <a:pt x="153162" y="391160"/>
                  </a:lnTo>
                  <a:lnTo>
                    <a:pt x="124968" y="361950"/>
                  </a:lnTo>
                  <a:lnTo>
                    <a:pt x="114300" y="347980"/>
                  </a:lnTo>
                  <a:lnTo>
                    <a:pt x="109728" y="342900"/>
                  </a:lnTo>
                  <a:lnTo>
                    <a:pt x="103632" y="330200"/>
                  </a:lnTo>
                  <a:lnTo>
                    <a:pt x="102108" y="323850"/>
                  </a:lnTo>
                  <a:lnTo>
                    <a:pt x="102108" y="318770"/>
                  </a:lnTo>
                  <a:lnTo>
                    <a:pt x="128778" y="294640"/>
                  </a:lnTo>
                  <a:lnTo>
                    <a:pt x="135636" y="290830"/>
                  </a:lnTo>
                  <a:lnTo>
                    <a:pt x="144018" y="288290"/>
                  </a:lnTo>
                  <a:lnTo>
                    <a:pt x="152400" y="287020"/>
                  </a:lnTo>
                  <a:lnTo>
                    <a:pt x="161544" y="285750"/>
                  </a:lnTo>
                  <a:lnTo>
                    <a:pt x="170688" y="283210"/>
                  </a:lnTo>
                  <a:lnTo>
                    <a:pt x="180594" y="281940"/>
                  </a:lnTo>
                  <a:lnTo>
                    <a:pt x="221742" y="278130"/>
                  </a:lnTo>
                  <a:lnTo>
                    <a:pt x="242316" y="275590"/>
                  </a:lnTo>
                  <a:lnTo>
                    <a:pt x="310896" y="275590"/>
                  </a:lnTo>
                  <a:lnTo>
                    <a:pt x="307848" y="274320"/>
                  </a:lnTo>
                  <a:lnTo>
                    <a:pt x="315976" y="274320"/>
                  </a:lnTo>
                  <a:lnTo>
                    <a:pt x="316230" y="275590"/>
                  </a:lnTo>
                  <a:lnTo>
                    <a:pt x="317754" y="276860"/>
                  </a:lnTo>
                  <a:lnTo>
                    <a:pt x="326136" y="276860"/>
                  </a:lnTo>
                  <a:lnTo>
                    <a:pt x="325374" y="278130"/>
                  </a:lnTo>
                  <a:lnTo>
                    <a:pt x="323088" y="279400"/>
                  </a:lnTo>
                  <a:lnTo>
                    <a:pt x="320040" y="280670"/>
                  </a:lnTo>
                  <a:lnTo>
                    <a:pt x="317754" y="280670"/>
                  </a:lnTo>
                  <a:lnTo>
                    <a:pt x="308610" y="283210"/>
                  </a:lnTo>
                  <a:lnTo>
                    <a:pt x="295656" y="283210"/>
                  </a:lnTo>
                  <a:lnTo>
                    <a:pt x="280416" y="285750"/>
                  </a:lnTo>
                  <a:lnTo>
                    <a:pt x="262128" y="287020"/>
                  </a:lnTo>
                  <a:lnTo>
                    <a:pt x="243078" y="287020"/>
                  </a:lnTo>
                  <a:lnTo>
                    <a:pt x="222504" y="289560"/>
                  </a:lnTo>
                  <a:lnTo>
                    <a:pt x="202692" y="290830"/>
                  </a:lnTo>
                  <a:lnTo>
                    <a:pt x="182118" y="294640"/>
                  </a:lnTo>
                  <a:lnTo>
                    <a:pt x="172974" y="294640"/>
                  </a:lnTo>
                  <a:lnTo>
                    <a:pt x="163830" y="297180"/>
                  </a:lnTo>
                  <a:lnTo>
                    <a:pt x="154686" y="298450"/>
                  </a:lnTo>
                  <a:lnTo>
                    <a:pt x="155448" y="298450"/>
                  </a:lnTo>
                  <a:lnTo>
                    <a:pt x="147066" y="299720"/>
                  </a:lnTo>
                  <a:lnTo>
                    <a:pt x="139446" y="302260"/>
                  </a:lnTo>
                  <a:lnTo>
                    <a:pt x="132588" y="304800"/>
                  </a:lnTo>
                  <a:lnTo>
                    <a:pt x="126492" y="307340"/>
                  </a:lnTo>
                  <a:lnTo>
                    <a:pt x="127254" y="307340"/>
                  </a:lnTo>
                  <a:lnTo>
                    <a:pt x="121920" y="309880"/>
                  </a:lnTo>
                  <a:lnTo>
                    <a:pt x="122682" y="309880"/>
                  </a:lnTo>
                  <a:lnTo>
                    <a:pt x="118110" y="312420"/>
                  </a:lnTo>
                  <a:lnTo>
                    <a:pt x="118872" y="312420"/>
                  </a:lnTo>
                  <a:lnTo>
                    <a:pt x="116332" y="314960"/>
                  </a:lnTo>
                  <a:lnTo>
                    <a:pt x="115824" y="314960"/>
                  </a:lnTo>
                  <a:lnTo>
                    <a:pt x="113538" y="318770"/>
                  </a:lnTo>
                  <a:lnTo>
                    <a:pt x="113538" y="320040"/>
                  </a:lnTo>
                  <a:lnTo>
                    <a:pt x="113919" y="320040"/>
                  </a:lnTo>
                  <a:lnTo>
                    <a:pt x="114300" y="321310"/>
                  </a:lnTo>
                  <a:lnTo>
                    <a:pt x="114300" y="322580"/>
                  </a:lnTo>
                  <a:lnTo>
                    <a:pt x="114490" y="322580"/>
                  </a:lnTo>
                  <a:lnTo>
                    <a:pt x="115062" y="326390"/>
                  </a:lnTo>
                  <a:lnTo>
                    <a:pt x="115633" y="326390"/>
                  </a:lnTo>
                  <a:lnTo>
                    <a:pt x="117348" y="330200"/>
                  </a:lnTo>
                  <a:lnTo>
                    <a:pt x="116586" y="330200"/>
                  </a:lnTo>
                  <a:lnTo>
                    <a:pt x="120396" y="336550"/>
                  </a:lnTo>
                  <a:lnTo>
                    <a:pt x="120548" y="336550"/>
                  </a:lnTo>
                  <a:lnTo>
                    <a:pt x="124206" y="341630"/>
                  </a:lnTo>
                  <a:lnTo>
                    <a:pt x="123444" y="341630"/>
                  </a:lnTo>
                  <a:lnTo>
                    <a:pt x="128778" y="347980"/>
                  </a:lnTo>
                  <a:lnTo>
                    <a:pt x="128016" y="347980"/>
                  </a:lnTo>
                  <a:lnTo>
                    <a:pt x="140208" y="360680"/>
                  </a:lnTo>
                  <a:lnTo>
                    <a:pt x="146304" y="368300"/>
                  </a:lnTo>
                  <a:lnTo>
                    <a:pt x="153924" y="374650"/>
                  </a:lnTo>
                  <a:lnTo>
                    <a:pt x="161544" y="382270"/>
                  </a:lnTo>
                  <a:lnTo>
                    <a:pt x="169926" y="389890"/>
                  </a:lnTo>
                  <a:lnTo>
                    <a:pt x="169164" y="389890"/>
                  </a:lnTo>
                  <a:lnTo>
                    <a:pt x="177546" y="397510"/>
                  </a:lnTo>
                  <a:lnTo>
                    <a:pt x="186690" y="406400"/>
                  </a:lnTo>
                  <a:lnTo>
                    <a:pt x="255270" y="468630"/>
                  </a:lnTo>
                  <a:lnTo>
                    <a:pt x="262128" y="476250"/>
                  </a:lnTo>
                  <a:lnTo>
                    <a:pt x="269748" y="482600"/>
                  </a:lnTo>
                  <a:lnTo>
                    <a:pt x="281940" y="496570"/>
                  </a:lnTo>
                  <a:lnTo>
                    <a:pt x="283006" y="497840"/>
                  </a:lnTo>
                  <a:lnTo>
                    <a:pt x="267462" y="497840"/>
                  </a:lnTo>
                  <a:lnTo>
                    <a:pt x="267462" y="499110"/>
                  </a:lnTo>
                  <a:close/>
                </a:path>
                <a:path w="371475" h="1245870">
                  <a:moveTo>
                    <a:pt x="155448" y="276860"/>
                  </a:moveTo>
                  <a:lnTo>
                    <a:pt x="112776" y="276860"/>
                  </a:lnTo>
                  <a:lnTo>
                    <a:pt x="99822" y="275590"/>
                  </a:lnTo>
                  <a:lnTo>
                    <a:pt x="184404" y="275590"/>
                  </a:lnTo>
                  <a:lnTo>
                    <a:pt x="155448" y="276860"/>
                  </a:lnTo>
                  <a:close/>
                </a:path>
                <a:path w="371475" h="1245870">
                  <a:moveTo>
                    <a:pt x="172974" y="295910"/>
                  </a:moveTo>
                  <a:lnTo>
                    <a:pt x="172974" y="294640"/>
                  </a:lnTo>
                  <a:lnTo>
                    <a:pt x="182880" y="294640"/>
                  </a:lnTo>
                  <a:lnTo>
                    <a:pt x="172974" y="295910"/>
                  </a:lnTo>
                  <a:close/>
                </a:path>
                <a:path w="371475" h="1245870">
                  <a:moveTo>
                    <a:pt x="115062" y="316230"/>
                  </a:moveTo>
                  <a:lnTo>
                    <a:pt x="115824" y="314960"/>
                  </a:lnTo>
                  <a:lnTo>
                    <a:pt x="116332" y="314960"/>
                  </a:lnTo>
                  <a:lnTo>
                    <a:pt x="115062" y="316230"/>
                  </a:lnTo>
                  <a:close/>
                </a:path>
                <a:path w="371475" h="1245870">
                  <a:moveTo>
                    <a:pt x="113728" y="319405"/>
                  </a:moveTo>
                  <a:lnTo>
                    <a:pt x="113538" y="318770"/>
                  </a:lnTo>
                  <a:lnTo>
                    <a:pt x="114300" y="317500"/>
                  </a:lnTo>
                  <a:lnTo>
                    <a:pt x="113728" y="319405"/>
                  </a:lnTo>
                  <a:close/>
                </a:path>
                <a:path w="371475" h="1245870">
                  <a:moveTo>
                    <a:pt x="113538" y="320040"/>
                  </a:moveTo>
                  <a:lnTo>
                    <a:pt x="113538" y="318770"/>
                  </a:lnTo>
                  <a:lnTo>
                    <a:pt x="113728" y="319405"/>
                  </a:lnTo>
                  <a:lnTo>
                    <a:pt x="113538" y="320040"/>
                  </a:lnTo>
                  <a:close/>
                </a:path>
                <a:path w="371475" h="1245870">
                  <a:moveTo>
                    <a:pt x="113919" y="320040"/>
                  </a:moveTo>
                  <a:lnTo>
                    <a:pt x="113538" y="320040"/>
                  </a:lnTo>
                  <a:lnTo>
                    <a:pt x="113728" y="319405"/>
                  </a:lnTo>
                  <a:lnTo>
                    <a:pt x="113919" y="320040"/>
                  </a:lnTo>
                  <a:close/>
                </a:path>
                <a:path w="371475" h="1245870">
                  <a:moveTo>
                    <a:pt x="114490" y="322580"/>
                  </a:moveTo>
                  <a:lnTo>
                    <a:pt x="114300" y="322580"/>
                  </a:lnTo>
                  <a:lnTo>
                    <a:pt x="114300" y="321310"/>
                  </a:lnTo>
                  <a:lnTo>
                    <a:pt x="114490" y="322580"/>
                  </a:lnTo>
                  <a:close/>
                </a:path>
                <a:path w="371475" h="1245870">
                  <a:moveTo>
                    <a:pt x="115633" y="326390"/>
                  </a:moveTo>
                  <a:lnTo>
                    <a:pt x="115062" y="326390"/>
                  </a:lnTo>
                  <a:lnTo>
                    <a:pt x="115062" y="325120"/>
                  </a:lnTo>
                  <a:lnTo>
                    <a:pt x="115633" y="326390"/>
                  </a:lnTo>
                  <a:close/>
                </a:path>
                <a:path w="371475" h="1245870">
                  <a:moveTo>
                    <a:pt x="120548" y="336550"/>
                  </a:moveTo>
                  <a:lnTo>
                    <a:pt x="120396" y="336550"/>
                  </a:lnTo>
                  <a:lnTo>
                    <a:pt x="119634" y="335280"/>
                  </a:lnTo>
                  <a:lnTo>
                    <a:pt x="120548" y="336550"/>
                  </a:lnTo>
                  <a:close/>
                </a:path>
                <a:path w="371475" h="1245870">
                  <a:moveTo>
                    <a:pt x="278130" y="510540"/>
                  </a:moveTo>
                  <a:lnTo>
                    <a:pt x="267462" y="497840"/>
                  </a:lnTo>
                  <a:lnTo>
                    <a:pt x="283006" y="497840"/>
                  </a:lnTo>
                  <a:lnTo>
                    <a:pt x="287274" y="502920"/>
                  </a:lnTo>
                  <a:lnTo>
                    <a:pt x="291846" y="509270"/>
                  </a:lnTo>
                  <a:lnTo>
                    <a:pt x="277368" y="509270"/>
                  </a:lnTo>
                  <a:lnTo>
                    <a:pt x="278130" y="510540"/>
                  </a:lnTo>
                  <a:close/>
                </a:path>
                <a:path w="371475" h="1245870">
                  <a:moveTo>
                    <a:pt x="287274" y="525780"/>
                  </a:moveTo>
                  <a:lnTo>
                    <a:pt x="284988" y="520700"/>
                  </a:lnTo>
                  <a:lnTo>
                    <a:pt x="281940" y="515620"/>
                  </a:lnTo>
                  <a:lnTo>
                    <a:pt x="277368" y="509270"/>
                  </a:lnTo>
                  <a:lnTo>
                    <a:pt x="291846" y="509270"/>
                  </a:lnTo>
                  <a:lnTo>
                    <a:pt x="295656" y="515620"/>
                  </a:lnTo>
                  <a:lnTo>
                    <a:pt x="299656" y="524510"/>
                  </a:lnTo>
                  <a:lnTo>
                    <a:pt x="287274" y="524510"/>
                  </a:lnTo>
                  <a:lnTo>
                    <a:pt x="287274" y="525780"/>
                  </a:lnTo>
                  <a:close/>
                </a:path>
                <a:path w="371475" h="1245870">
                  <a:moveTo>
                    <a:pt x="304800" y="678180"/>
                  </a:moveTo>
                  <a:lnTo>
                    <a:pt x="299466" y="673100"/>
                  </a:lnTo>
                  <a:lnTo>
                    <a:pt x="293370" y="668020"/>
                  </a:lnTo>
                  <a:lnTo>
                    <a:pt x="286512" y="664210"/>
                  </a:lnTo>
                  <a:lnTo>
                    <a:pt x="278892" y="659130"/>
                  </a:lnTo>
                  <a:lnTo>
                    <a:pt x="279654" y="659130"/>
                  </a:lnTo>
                  <a:lnTo>
                    <a:pt x="271272" y="655320"/>
                  </a:lnTo>
                  <a:lnTo>
                    <a:pt x="262128" y="648970"/>
                  </a:lnTo>
                  <a:lnTo>
                    <a:pt x="252984" y="645160"/>
                  </a:lnTo>
                  <a:lnTo>
                    <a:pt x="253746" y="645160"/>
                  </a:lnTo>
                  <a:lnTo>
                    <a:pt x="214122" y="626110"/>
                  </a:lnTo>
                  <a:lnTo>
                    <a:pt x="193548" y="617220"/>
                  </a:lnTo>
                  <a:lnTo>
                    <a:pt x="173736" y="608330"/>
                  </a:lnTo>
                  <a:lnTo>
                    <a:pt x="164592" y="604520"/>
                  </a:lnTo>
                  <a:lnTo>
                    <a:pt x="155448" y="599440"/>
                  </a:lnTo>
                  <a:lnTo>
                    <a:pt x="146304" y="595630"/>
                  </a:lnTo>
                  <a:lnTo>
                    <a:pt x="138684" y="591820"/>
                  </a:lnTo>
                  <a:lnTo>
                    <a:pt x="130302" y="588010"/>
                  </a:lnTo>
                  <a:lnTo>
                    <a:pt x="123444" y="584200"/>
                  </a:lnTo>
                  <a:lnTo>
                    <a:pt x="117348" y="580390"/>
                  </a:lnTo>
                  <a:lnTo>
                    <a:pt x="112014" y="576580"/>
                  </a:lnTo>
                  <a:lnTo>
                    <a:pt x="107442" y="574040"/>
                  </a:lnTo>
                  <a:lnTo>
                    <a:pt x="102108" y="568960"/>
                  </a:lnTo>
                  <a:lnTo>
                    <a:pt x="99060" y="563880"/>
                  </a:lnTo>
                  <a:lnTo>
                    <a:pt x="98298" y="561340"/>
                  </a:lnTo>
                  <a:lnTo>
                    <a:pt x="98298" y="558800"/>
                  </a:lnTo>
                  <a:lnTo>
                    <a:pt x="99060" y="556260"/>
                  </a:lnTo>
                  <a:lnTo>
                    <a:pt x="101346" y="552450"/>
                  </a:lnTo>
                  <a:lnTo>
                    <a:pt x="105156" y="549910"/>
                  </a:lnTo>
                  <a:lnTo>
                    <a:pt x="114300" y="546100"/>
                  </a:lnTo>
                  <a:lnTo>
                    <a:pt x="119634" y="546100"/>
                  </a:lnTo>
                  <a:lnTo>
                    <a:pt x="131826" y="544830"/>
                  </a:lnTo>
                  <a:lnTo>
                    <a:pt x="256794" y="544830"/>
                  </a:lnTo>
                  <a:lnTo>
                    <a:pt x="263652" y="543560"/>
                  </a:lnTo>
                  <a:lnTo>
                    <a:pt x="269748" y="542290"/>
                  </a:lnTo>
                  <a:lnTo>
                    <a:pt x="280416" y="539750"/>
                  </a:lnTo>
                  <a:lnTo>
                    <a:pt x="279654" y="539750"/>
                  </a:lnTo>
                  <a:lnTo>
                    <a:pt x="284226" y="538480"/>
                  </a:lnTo>
                  <a:lnTo>
                    <a:pt x="283464" y="538480"/>
                  </a:lnTo>
                  <a:lnTo>
                    <a:pt x="286512" y="535940"/>
                  </a:lnTo>
                  <a:lnTo>
                    <a:pt x="285750" y="535940"/>
                  </a:lnTo>
                  <a:lnTo>
                    <a:pt x="288036" y="534670"/>
                  </a:lnTo>
                  <a:lnTo>
                    <a:pt x="288798" y="532130"/>
                  </a:lnTo>
                  <a:lnTo>
                    <a:pt x="288798" y="530860"/>
                  </a:lnTo>
                  <a:lnTo>
                    <a:pt x="288544" y="530860"/>
                  </a:lnTo>
                  <a:lnTo>
                    <a:pt x="288036" y="528320"/>
                  </a:lnTo>
                  <a:lnTo>
                    <a:pt x="288798" y="528320"/>
                  </a:lnTo>
                  <a:lnTo>
                    <a:pt x="287274" y="524510"/>
                  </a:lnTo>
                  <a:lnTo>
                    <a:pt x="299656" y="524510"/>
                  </a:lnTo>
                  <a:lnTo>
                    <a:pt x="300228" y="525780"/>
                  </a:lnTo>
                  <a:lnTo>
                    <a:pt x="300990" y="530860"/>
                  </a:lnTo>
                  <a:lnTo>
                    <a:pt x="288798" y="530860"/>
                  </a:lnTo>
                  <a:lnTo>
                    <a:pt x="288671" y="531495"/>
                  </a:lnTo>
                  <a:lnTo>
                    <a:pt x="300894" y="531495"/>
                  </a:lnTo>
                  <a:lnTo>
                    <a:pt x="300228" y="535940"/>
                  </a:lnTo>
                  <a:lnTo>
                    <a:pt x="265176" y="554990"/>
                  </a:lnTo>
                  <a:lnTo>
                    <a:pt x="139446" y="554990"/>
                  </a:lnTo>
                  <a:lnTo>
                    <a:pt x="132588" y="556260"/>
                  </a:lnTo>
                  <a:lnTo>
                    <a:pt x="126492" y="556260"/>
                  </a:lnTo>
                  <a:lnTo>
                    <a:pt x="121158" y="557530"/>
                  </a:lnTo>
                  <a:lnTo>
                    <a:pt x="117348" y="557530"/>
                  </a:lnTo>
                  <a:lnTo>
                    <a:pt x="112776" y="558800"/>
                  </a:lnTo>
                  <a:lnTo>
                    <a:pt x="109728" y="558800"/>
                  </a:lnTo>
                  <a:lnTo>
                    <a:pt x="110032" y="559816"/>
                  </a:lnTo>
                  <a:lnTo>
                    <a:pt x="109918" y="560705"/>
                  </a:lnTo>
                  <a:lnTo>
                    <a:pt x="109728" y="561340"/>
                  </a:lnTo>
                  <a:lnTo>
                    <a:pt x="111252" y="561340"/>
                  </a:lnTo>
                  <a:lnTo>
                    <a:pt x="112014" y="562610"/>
                  </a:lnTo>
                  <a:lnTo>
                    <a:pt x="113030" y="562610"/>
                  </a:lnTo>
                  <a:lnTo>
                    <a:pt x="115062" y="565150"/>
                  </a:lnTo>
                  <a:lnTo>
                    <a:pt x="114300" y="565150"/>
                  </a:lnTo>
                  <a:lnTo>
                    <a:pt x="118872" y="567690"/>
                  </a:lnTo>
                  <a:lnTo>
                    <a:pt x="118110" y="567690"/>
                  </a:lnTo>
                  <a:lnTo>
                    <a:pt x="123444" y="571500"/>
                  </a:lnTo>
                  <a:lnTo>
                    <a:pt x="129540" y="574040"/>
                  </a:lnTo>
                  <a:lnTo>
                    <a:pt x="143256" y="581660"/>
                  </a:lnTo>
                  <a:lnTo>
                    <a:pt x="160020" y="589280"/>
                  </a:lnTo>
                  <a:lnTo>
                    <a:pt x="169164" y="593090"/>
                  </a:lnTo>
                  <a:lnTo>
                    <a:pt x="179070" y="596900"/>
                  </a:lnTo>
                  <a:lnTo>
                    <a:pt x="188214" y="601980"/>
                  </a:lnTo>
                  <a:lnTo>
                    <a:pt x="198120" y="607060"/>
                  </a:lnTo>
                  <a:lnTo>
                    <a:pt x="239268" y="624840"/>
                  </a:lnTo>
                  <a:lnTo>
                    <a:pt x="249174" y="629920"/>
                  </a:lnTo>
                  <a:lnTo>
                    <a:pt x="258318" y="633730"/>
                  </a:lnTo>
                  <a:lnTo>
                    <a:pt x="268224" y="640080"/>
                  </a:lnTo>
                  <a:lnTo>
                    <a:pt x="284988" y="648970"/>
                  </a:lnTo>
                  <a:lnTo>
                    <a:pt x="293370" y="654050"/>
                  </a:lnTo>
                  <a:lnTo>
                    <a:pt x="307086" y="664210"/>
                  </a:lnTo>
                  <a:lnTo>
                    <a:pt x="317754" y="674370"/>
                  </a:lnTo>
                  <a:lnTo>
                    <a:pt x="319659" y="676910"/>
                  </a:lnTo>
                  <a:lnTo>
                    <a:pt x="304038" y="676910"/>
                  </a:lnTo>
                  <a:lnTo>
                    <a:pt x="304800" y="678180"/>
                  </a:lnTo>
                  <a:close/>
                </a:path>
                <a:path w="371475" h="1245870">
                  <a:moveTo>
                    <a:pt x="288417" y="532765"/>
                  </a:moveTo>
                  <a:lnTo>
                    <a:pt x="288671" y="531495"/>
                  </a:lnTo>
                  <a:lnTo>
                    <a:pt x="288798" y="532130"/>
                  </a:lnTo>
                  <a:lnTo>
                    <a:pt x="288417" y="532765"/>
                  </a:lnTo>
                  <a:close/>
                </a:path>
                <a:path w="371475" h="1245870">
                  <a:moveTo>
                    <a:pt x="288036" y="534670"/>
                  </a:moveTo>
                  <a:lnTo>
                    <a:pt x="288417" y="532765"/>
                  </a:lnTo>
                  <a:lnTo>
                    <a:pt x="288798" y="532130"/>
                  </a:lnTo>
                  <a:lnTo>
                    <a:pt x="288036" y="534670"/>
                  </a:lnTo>
                  <a:close/>
                </a:path>
                <a:path w="371475" h="1245870">
                  <a:moveTo>
                    <a:pt x="288036" y="534670"/>
                  </a:moveTo>
                  <a:lnTo>
                    <a:pt x="287274" y="534670"/>
                  </a:lnTo>
                  <a:lnTo>
                    <a:pt x="288417" y="532765"/>
                  </a:lnTo>
                  <a:lnTo>
                    <a:pt x="288036" y="534670"/>
                  </a:lnTo>
                  <a:close/>
                </a:path>
                <a:path w="371475" h="1245870">
                  <a:moveTo>
                    <a:pt x="241554" y="557530"/>
                  </a:moveTo>
                  <a:lnTo>
                    <a:pt x="198120" y="557530"/>
                  </a:lnTo>
                  <a:lnTo>
                    <a:pt x="179832" y="556260"/>
                  </a:lnTo>
                  <a:lnTo>
                    <a:pt x="170688" y="556260"/>
                  </a:lnTo>
                  <a:lnTo>
                    <a:pt x="162306" y="554990"/>
                  </a:lnTo>
                  <a:lnTo>
                    <a:pt x="265176" y="554990"/>
                  </a:lnTo>
                  <a:lnTo>
                    <a:pt x="249936" y="556260"/>
                  </a:lnTo>
                  <a:lnTo>
                    <a:pt x="241554" y="557530"/>
                  </a:lnTo>
                  <a:close/>
                </a:path>
                <a:path w="371475" h="1245870">
                  <a:moveTo>
                    <a:pt x="110109" y="560070"/>
                  </a:moveTo>
                  <a:lnTo>
                    <a:pt x="109728" y="558800"/>
                  </a:lnTo>
                  <a:lnTo>
                    <a:pt x="110490" y="558800"/>
                  </a:lnTo>
                  <a:lnTo>
                    <a:pt x="110109" y="560070"/>
                  </a:lnTo>
                  <a:close/>
                </a:path>
                <a:path w="371475" h="1245870">
                  <a:moveTo>
                    <a:pt x="110236" y="560493"/>
                  </a:moveTo>
                  <a:lnTo>
                    <a:pt x="110185" y="559816"/>
                  </a:lnTo>
                  <a:lnTo>
                    <a:pt x="110490" y="558800"/>
                  </a:lnTo>
                  <a:lnTo>
                    <a:pt x="110490" y="560070"/>
                  </a:lnTo>
                  <a:lnTo>
                    <a:pt x="110236" y="560493"/>
                  </a:lnTo>
                  <a:close/>
                </a:path>
                <a:path w="371475" h="1245870">
                  <a:moveTo>
                    <a:pt x="110490" y="560070"/>
                  </a:moveTo>
                  <a:lnTo>
                    <a:pt x="110490" y="558800"/>
                  </a:lnTo>
                  <a:lnTo>
                    <a:pt x="111252" y="558800"/>
                  </a:lnTo>
                  <a:lnTo>
                    <a:pt x="110490" y="560070"/>
                  </a:lnTo>
                  <a:close/>
                </a:path>
                <a:path w="371475" h="1245870">
                  <a:moveTo>
                    <a:pt x="110490" y="560070"/>
                  </a:moveTo>
                  <a:lnTo>
                    <a:pt x="111252" y="558800"/>
                  </a:lnTo>
                  <a:lnTo>
                    <a:pt x="112014" y="558800"/>
                  </a:lnTo>
                  <a:lnTo>
                    <a:pt x="110490" y="560070"/>
                  </a:lnTo>
                  <a:close/>
                </a:path>
                <a:path w="371475" h="1245870">
                  <a:moveTo>
                    <a:pt x="110490" y="560070"/>
                  </a:moveTo>
                  <a:lnTo>
                    <a:pt x="112014" y="558800"/>
                  </a:lnTo>
                  <a:lnTo>
                    <a:pt x="111099" y="559816"/>
                  </a:lnTo>
                  <a:lnTo>
                    <a:pt x="110490" y="560070"/>
                  </a:lnTo>
                  <a:close/>
                </a:path>
                <a:path w="371475" h="1245870">
                  <a:moveTo>
                    <a:pt x="111099" y="559816"/>
                  </a:moveTo>
                  <a:lnTo>
                    <a:pt x="112014" y="558800"/>
                  </a:lnTo>
                  <a:lnTo>
                    <a:pt x="113538" y="558800"/>
                  </a:lnTo>
                  <a:lnTo>
                    <a:pt x="111099" y="559816"/>
                  </a:lnTo>
                  <a:close/>
                </a:path>
                <a:path w="371475" h="1245870">
                  <a:moveTo>
                    <a:pt x="110642" y="560324"/>
                  </a:moveTo>
                  <a:lnTo>
                    <a:pt x="110490" y="560070"/>
                  </a:lnTo>
                  <a:lnTo>
                    <a:pt x="111099" y="559816"/>
                  </a:lnTo>
                  <a:lnTo>
                    <a:pt x="110642" y="560324"/>
                  </a:lnTo>
                  <a:close/>
                </a:path>
                <a:path w="371475" h="1245870">
                  <a:moveTo>
                    <a:pt x="109728" y="561340"/>
                  </a:moveTo>
                  <a:lnTo>
                    <a:pt x="110109" y="560070"/>
                  </a:lnTo>
                  <a:lnTo>
                    <a:pt x="110109" y="560705"/>
                  </a:lnTo>
                  <a:lnTo>
                    <a:pt x="109728" y="561340"/>
                  </a:lnTo>
                  <a:close/>
                </a:path>
                <a:path w="371475" h="1245870">
                  <a:moveTo>
                    <a:pt x="110299" y="560705"/>
                  </a:moveTo>
                  <a:lnTo>
                    <a:pt x="110337" y="560324"/>
                  </a:lnTo>
                  <a:lnTo>
                    <a:pt x="110490" y="560070"/>
                  </a:lnTo>
                  <a:lnTo>
                    <a:pt x="110490" y="560493"/>
                  </a:lnTo>
                  <a:lnTo>
                    <a:pt x="110299" y="560705"/>
                  </a:lnTo>
                  <a:close/>
                </a:path>
                <a:path w="371475" h="1245870">
                  <a:moveTo>
                    <a:pt x="110490" y="560493"/>
                  </a:moveTo>
                  <a:lnTo>
                    <a:pt x="110490" y="560070"/>
                  </a:lnTo>
                  <a:lnTo>
                    <a:pt x="110642" y="560324"/>
                  </a:lnTo>
                  <a:lnTo>
                    <a:pt x="110490" y="560493"/>
                  </a:lnTo>
                  <a:close/>
                </a:path>
                <a:path w="371475" h="1245870">
                  <a:moveTo>
                    <a:pt x="111252" y="561340"/>
                  </a:moveTo>
                  <a:lnTo>
                    <a:pt x="110490" y="561340"/>
                  </a:lnTo>
                  <a:lnTo>
                    <a:pt x="110490" y="560493"/>
                  </a:lnTo>
                  <a:lnTo>
                    <a:pt x="110642" y="560324"/>
                  </a:lnTo>
                  <a:lnTo>
                    <a:pt x="111252" y="561340"/>
                  </a:lnTo>
                  <a:close/>
                </a:path>
                <a:path w="371475" h="1245870">
                  <a:moveTo>
                    <a:pt x="109728" y="561340"/>
                  </a:moveTo>
                  <a:lnTo>
                    <a:pt x="110236" y="560493"/>
                  </a:lnTo>
                  <a:lnTo>
                    <a:pt x="110299" y="560705"/>
                  </a:lnTo>
                  <a:lnTo>
                    <a:pt x="109728" y="561340"/>
                  </a:lnTo>
                  <a:close/>
                </a:path>
                <a:path w="371475" h="1245870">
                  <a:moveTo>
                    <a:pt x="110490" y="561340"/>
                  </a:moveTo>
                  <a:lnTo>
                    <a:pt x="110299" y="560705"/>
                  </a:lnTo>
                  <a:lnTo>
                    <a:pt x="110490" y="560493"/>
                  </a:lnTo>
                  <a:lnTo>
                    <a:pt x="110490" y="561340"/>
                  </a:lnTo>
                  <a:close/>
                </a:path>
                <a:path w="371475" h="1245870">
                  <a:moveTo>
                    <a:pt x="110490" y="561340"/>
                  </a:moveTo>
                  <a:lnTo>
                    <a:pt x="109728" y="561340"/>
                  </a:lnTo>
                  <a:lnTo>
                    <a:pt x="110299" y="560705"/>
                  </a:lnTo>
                  <a:lnTo>
                    <a:pt x="110490" y="561340"/>
                  </a:lnTo>
                  <a:close/>
                </a:path>
                <a:path w="371475" h="1245870">
                  <a:moveTo>
                    <a:pt x="113030" y="562610"/>
                  </a:moveTo>
                  <a:lnTo>
                    <a:pt x="112014" y="562610"/>
                  </a:lnTo>
                  <a:lnTo>
                    <a:pt x="112014" y="561340"/>
                  </a:lnTo>
                  <a:lnTo>
                    <a:pt x="113030" y="562610"/>
                  </a:lnTo>
                  <a:close/>
                </a:path>
                <a:path w="371475" h="1245870">
                  <a:moveTo>
                    <a:pt x="308610" y="681990"/>
                  </a:moveTo>
                  <a:lnTo>
                    <a:pt x="304038" y="676910"/>
                  </a:lnTo>
                  <a:lnTo>
                    <a:pt x="319659" y="676910"/>
                  </a:lnTo>
                  <a:lnTo>
                    <a:pt x="321564" y="679450"/>
                  </a:lnTo>
                  <a:lnTo>
                    <a:pt x="322326" y="680720"/>
                  </a:lnTo>
                  <a:lnTo>
                    <a:pt x="308610" y="680720"/>
                  </a:lnTo>
                  <a:lnTo>
                    <a:pt x="308610" y="681990"/>
                  </a:lnTo>
                  <a:close/>
                </a:path>
                <a:path w="371475" h="1245870">
                  <a:moveTo>
                    <a:pt x="313944" y="689610"/>
                  </a:moveTo>
                  <a:lnTo>
                    <a:pt x="312420" y="687070"/>
                  </a:lnTo>
                  <a:lnTo>
                    <a:pt x="313182" y="687070"/>
                  </a:lnTo>
                  <a:lnTo>
                    <a:pt x="311658" y="685800"/>
                  </a:lnTo>
                  <a:lnTo>
                    <a:pt x="308610" y="680720"/>
                  </a:lnTo>
                  <a:lnTo>
                    <a:pt x="322326" y="680720"/>
                  </a:lnTo>
                  <a:lnTo>
                    <a:pt x="324612" y="684530"/>
                  </a:lnTo>
                  <a:lnTo>
                    <a:pt x="325526" y="688340"/>
                  </a:lnTo>
                  <a:lnTo>
                    <a:pt x="313944" y="688340"/>
                  </a:lnTo>
                  <a:lnTo>
                    <a:pt x="313944" y="689610"/>
                  </a:lnTo>
                  <a:close/>
                </a:path>
                <a:path w="371475" h="1245870">
                  <a:moveTo>
                    <a:pt x="314706" y="693420"/>
                  </a:moveTo>
                  <a:lnTo>
                    <a:pt x="313944" y="690880"/>
                  </a:lnTo>
                  <a:lnTo>
                    <a:pt x="314706" y="690880"/>
                  </a:lnTo>
                  <a:lnTo>
                    <a:pt x="313944" y="688340"/>
                  </a:lnTo>
                  <a:lnTo>
                    <a:pt x="325526" y="688340"/>
                  </a:lnTo>
                  <a:lnTo>
                    <a:pt x="326136" y="690880"/>
                  </a:lnTo>
                  <a:lnTo>
                    <a:pt x="326136" y="692150"/>
                  </a:lnTo>
                  <a:lnTo>
                    <a:pt x="314706" y="692150"/>
                  </a:lnTo>
                  <a:lnTo>
                    <a:pt x="314706" y="693420"/>
                  </a:lnTo>
                  <a:close/>
                </a:path>
                <a:path w="371475" h="1245870">
                  <a:moveTo>
                    <a:pt x="326136" y="695960"/>
                  </a:moveTo>
                  <a:lnTo>
                    <a:pt x="314706" y="695960"/>
                  </a:lnTo>
                  <a:lnTo>
                    <a:pt x="314706" y="692150"/>
                  </a:lnTo>
                  <a:lnTo>
                    <a:pt x="326136" y="692150"/>
                  </a:lnTo>
                  <a:lnTo>
                    <a:pt x="326136" y="695960"/>
                  </a:lnTo>
                  <a:close/>
                </a:path>
                <a:path w="371475" h="1245870">
                  <a:moveTo>
                    <a:pt x="324829" y="702310"/>
                  </a:moveTo>
                  <a:lnTo>
                    <a:pt x="311658" y="702310"/>
                  </a:lnTo>
                  <a:lnTo>
                    <a:pt x="314706" y="697230"/>
                  </a:lnTo>
                  <a:lnTo>
                    <a:pt x="313944" y="697230"/>
                  </a:lnTo>
                  <a:lnTo>
                    <a:pt x="314706" y="694690"/>
                  </a:lnTo>
                  <a:lnTo>
                    <a:pt x="314706" y="695960"/>
                  </a:lnTo>
                  <a:lnTo>
                    <a:pt x="326136" y="695960"/>
                  </a:lnTo>
                  <a:lnTo>
                    <a:pt x="326136" y="699770"/>
                  </a:lnTo>
                  <a:lnTo>
                    <a:pt x="324829" y="702310"/>
                  </a:lnTo>
                  <a:close/>
                </a:path>
                <a:path w="371475" h="1245870">
                  <a:moveTo>
                    <a:pt x="322870" y="706120"/>
                  </a:moveTo>
                  <a:lnTo>
                    <a:pt x="308610" y="706120"/>
                  </a:lnTo>
                  <a:lnTo>
                    <a:pt x="310896" y="703580"/>
                  </a:lnTo>
                  <a:lnTo>
                    <a:pt x="310134" y="703580"/>
                  </a:lnTo>
                  <a:lnTo>
                    <a:pt x="312420" y="701040"/>
                  </a:lnTo>
                  <a:lnTo>
                    <a:pt x="311658" y="702310"/>
                  </a:lnTo>
                  <a:lnTo>
                    <a:pt x="324829" y="702310"/>
                  </a:lnTo>
                  <a:lnTo>
                    <a:pt x="322870" y="706120"/>
                  </a:lnTo>
                  <a:close/>
                </a:path>
                <a:path w="371475" h="1245870">
                  <a:moveTo>
                    <a:pt x="303276" y="1012190"/>
                  </a:moveTo>
                  <a:lnTo>
                    <a:pt x="297942" y="1007110"/>
                  </a:lnTo>
                  <a:lnTo>
                    <a:pt x="291846" y="1002030"/>
                  </a:lnTo>
                  <a:lnTo>
                    <a:pt x="284988" y="996950"/>
                  </a:lnTo>
                  <a:lnTo>
                    <a:pt x="277368" y="991870"/>
                  </a:lnTo>
                  <a:lnTo>
                    <a:pt x="268986" y="985520"/>
                  </a:lnTo>
                  <a:lnTo>
                    <a:pt x="259842" y="980440"/>
                  </a:lnTo>
                  <a:lnTo>
                    <a:pt x="249936" y="975360"/>
                  </a:lnTo>
                  <a:lnTo>
                    <a:pt x="239268" y="969010"/>
                  </a:lnTo>
                  <a:lnTo>
                    <a:pt x="217932" y="958850"/>
                  </a:lnTo>
                  <a:lnTo>
                    <a:pt x="206502" y="952500"/>
                  </a:lnTo>
                  <a:lnTo>
                    <a:pt x="184404" y="941070"/>
                  </a:lnTo>
                  <a:lnTo>
                    <a:pt x="161544" y="929640"/>
                  </a:lnTo>
                  <a:lnTo>
                    <a:pt x="150876" y="923290"/>
                  </a:lnTo>
                  <a:lnTo>
                    <a:pt x="139446" y="916940"/>
                  </a:lnTo>
                  <a:lnTo>
                    <a:pt x="129540" y="911860"/>
                  </a:lnTo>
                  <a:lnTo>
                    <a:pt x="109728" y="900430"/>
                  </a:lnTo>
                  <a:lnTo>
                    <a:pt x="101346" y="895350"/>
                  </a:lnTo>
                  <a:lnTo>
                    <a:pt x="92964" y="889000"/>
                  </a:lnTo>
                  <a:lnTo>
                    <a:pt x="85344" y="883920"/>
                  </a:lnTo>
                  <a:lnTo>
                    <a:pt x="73152" y="871220"/>
                  </a:lnTo>
                  <a:lnTo>
                    <a:pt x="68580" y="866140"/>
                  </a:lnTo>
                  <a:lnTo>
                    <a:pt x="67056" y="862330"/>
                  </a:lnTo>
                  <a:lnTo>
                    <a:pt x="64770" y="859790"/>
                  </a:lnTo>
                  <a:lnTo>
                    <a:pt x="64008" y="855980"/>
                  </a:lnTo>
                  <a:lnTo>
                    <a:pt x="62484" y="852170"/>
                  </a:lnTo>
                  <a:lnTo>
                    <a:pt x="62484" y="849630"/>
                  </a:lnTo>
                  <a:lnTo>
                    <a:pt x="61849" y="846455"/>
                  </a:lnTo>
                  <a:lnTo>
                    <a:pt x="61722" y="843280"/>
                  </a:lnTo>
                  <a:lnTo>
                    <a:pt x="62484" y="839470"/>
                  </a:lnTo>
                  <a:lnTo>
                    <a:pt x="67056" y="830580"/>
                  </a:lnTo>
                  <a:lnTo>
                    <a:pt x="69342" y="828040"/>
                  </a:lnTo>
                  <a:lnTo>
                    <a:pt x="71628" y="824230"/>
                  </a:lnTo>
                  <a:lnTo>
                    <a:pt x="103632" y="801370"/>
                  </a:lnTo>
                  <a:lnTo>
                    <a:pt x="122682" y="792480"/>
                  </a:lnTo>
                  <a:lnTo>
                    <a:pt x="133350" y="786130"/>
                  </a:lnTo>
                  <a:lnTo>
                    <a:pt x="144018" y="782320"/>
                  </a:lnTo>
                  <a:lnTo>
                    <a:pt x="166878" y="773430"/>
                  </a:lnTo>
                  <a:lnTo>
                    <a:pt x="189738" y="763270"/>
                  </a:lnTo>
                  <a:lnTo>
                    <a:pt x="213360" y="754380"/>
                  </a:lnTo>
                  <a:lnTo>
                    <a:pt x="236220" y="744220"/>
                  </a:lnTo>
                  <a:lnTo>
                    <a:pt x="235458" y="744220"/>
                  </a:lnTo>
                  <a:lnTo>
                    <a:pt x="246888" y="740410"/>
                  </a:lnTo>
                  <a:lnTo>
                    <a:pt x="256794" y="735330"/>
                  </a:lnTo>
                  <a:lnTo>
                    <a:pt x="266700" y="731520"/>
                  </a:lnTo>
                  <a:lnTo>
                    <a:pt x="275844" y="726440"/>
                  </a:lnTo>
                  <a:lnTo>
                    <a:pt x="284226" y="722630"/>
                  </a:lnTo>
                  <a:lnTo>
                    <a:pt x="291846" y="717550"/>
                  </a:lnTo>
                  <a:lnTo>
                    <a:pt x="298704" y="713740"/>
                  </a:lnTo>
                  <a:lnTo>
                    <a:pt x="304038" y="709930"/>
                  </a:lnTo>
                  <a:lnTo>
                    <a:pt x="308610" y="704850"/>
                  </a:lnTo>
                  <a:lnTo>
                    <a:pt x="308610" y="706120"/>
                  </a:lnTo>
                  <a:lnTo>
                    <a:pt x="322870" y="706120"/>
                  </a:lnTo>
                  <a:lnTo>
                    <a:pt x="321564" y="708660"/>
                  </a:lnTo>
                  <a:lnTo>
                    <a:pt x="290322" y="732790"/>
                  </a:lnTo>
                  <a:lnTo>
                    <a:pt x="262128" y="746760"/>
                  </a:lnTo>
                  <a:lnTo>
                    <a:pt x="251460" y="751840"/>
                  </a:lnTo>
                  <a:lnTo>
                    <a:pt x="240030" y="755650"/>
                  </a:lnTo>
                  <a:lnTo>
                    <a:pt x="229362" y="760730"/>
                  </a:lnTo>
                  <a:lnTo>
                    <a:pt x="217932" y="764540"/>
                  </a:lnTo>
                  <a:lnTo>
                    <a:pt x="170688" y="783590"/>
                  </a:lnTo>
                  <a:lnTo>
                    <a:pt x="171450" y="783590"/>
                  </a:lnTo>
                  <a:lnTo>
                    <a:pt x="148590" y="792480"/>
                  </a:lnTo>
                  <a:lnTo>
                    <a:pt x="137922" y="797560"/>
                  </a:lnTo>
                  <a:lnTo>
                    <a:pt x="118110" y="807720"/>
                  </a:lnTo>
                  <a:lnTo>
                    <a:pt x="101346" y="816610"/>
                  </a:lnTo>
                  <a:lnTo>
                    <a:pt x="95631" y="820420"/>
                  </a:lnTo>
                  <a:lnTo>
                    <a:pt x="94488" y="820420"/>
                  </a:lnTo>
                  <a:lnTo>
                    <a:pt x="89001" y="825500"/>
                  </a:lnTo>
                  <a:lnTo>
                    <a:pt x="88392" y="825500"/>
                  </a:lnTo>
                  <a:lnTo>
                    <a:pt x="82296" y="830580"/>
                  </a:lnTo>
                  <a:lnTo>
                    <a:pt x="83058" y="830580"/>
                  </a:lnTo>
                  <a:lnTo>
                    <a:pt x="81534" y="831850"/>
                  </a:lnTo>
                  <a:lnTo>
                    <a:pt x="80772" y="831850"/>
                  </a:lnTo>
                  <a:lnTo>
                    <a:pt x="78486" y="834390"/>
                  </a:lnTo>
                  <a:lnTo>
                    <a:pt x="74676" y="840740"/>
                  </a:lnTo>
                  <a:lnTo>
                    <a:pt x="74295" y="842010"/>
                  </a:lnTo>
                  <a:lnTo>
                    <a:pt x="73914" y="842010"/>
                  </a:lnTo>
                  <a:lnTo>
                    <a:pt x="73914" y="844550"/>
                  </a:lnTo>
                  <a:lnTo>
                    <a:pt x="73533" y="845820"/>
                  </a:lnTo>
                  <a:lnTo>
                    <a:pt x="73152" y="845820"/>
                  </a:lnTo>
                  <a:lnTo>
                    <a:pt x="73152" y="847090"/>
                  </a:lnTo>
                  <a:lnTo>
                    <a:pt x="73533" y="847090"/>
                  </a:lnTo>
                  <a:lnTo>
                    <a:pt x="73914" y="848360"/>
                  </a:lnTo>
                  <a:lnTo>
                    <a:pt x="73914" y="850900"/>
                  </a:lnTo>
                  <a:lnTo>
                    <a:pt x="74295" y="850900"/>
                  </a:lnTo>
                  <a:lnTo>
                    <a:pt x="75438" y="854710"/>
                  </a:lnTo>
                  <a:lnTo>
                    <a:pt x="75946" y="854710"/>
                  </a:lnTo>
                  <a:lnTo>
                    <a:pt x="76962" y="857250"/>
                  </a:lnTo>
                  <a:lnTo>
                    <a:pt x="77724" y="857250"/>
                  </a:lnTo>
                  <a:lnTo>
                    <a:pt x="78486" y="858520"/>
                  </a:lnTo>
                  <a:lnTo>
                    <a:pt x="82296" y="863600"/>
                  </a:lnTo>
                  <a:lnTo>
                    <a:pt x="87630" y="868680"/>
                  </a:lnTo>
                  <a:lnTo>
                    <a:pt x="86868" y="868680"/>
                  </a:lnTo>
                  <a:lnTo>
                    <a:pt x="92964" y="873760"/>
                  </a:lnTo>
                  <a:lnTo>
                    <a:pt x="99822" y="878840"/>
                  </a:lnTo>
                  <a:lnTo>
                    <a:pt x="108204" y="885190"/>
                  </a:lnTo>
                  <a:lnTo>
                    <a:pt x="107442" y="885190"/>
                  </a:lnTo>
                  <a:lnTo>
                    <a:pt x="116586" y="890270"/>
                  </a:lnTo>
                  <a:lnTo>
                    <a:pt x="125730" y="896620"/>
                  </a:lnTo>
                  <a:lnTo>
                    <a:pt x="135636" y="901700"/>
                  </a:lnTo>
                  <a:lnTo>
                    <a:pt x="134874" y="901700"/>
                  </a:lnTo>
                  <a:lnTo>
                    <a:pt x="145542" y="908050"/>
                  </a:lnTo>
                  <a:lnTo>
                    <a:pt x="156210" y="913130"/>
                  </a:lnTo>
                  <a:lnTo>
                    <a:pt x="166878" y="919480"/>
                  </a:lnTo>
                  <a:lnTo>
                    <a:pt x="212598" y="942340"/>
                  </a:lnTo>
                  <a:lnTo>
                    <a:pt x="223266" y="947420"/>
                  </a:lnTo>
                  <a:lnTo>
                    <a:pt x="234696" y="953770"/>
                  </a:lnTo>
                  <a:lnTo>
                    <a:pt x="245364" y="960120"/>
                  </a:lnTo>
                  <a:lnTo>
                    <a:pt x="255270" y="965200"/>
                  </a:lnTo>
                  <a:lnTo>
                    <a:pt x="265176" y="971550"/>
                  </a:lnTo>
                  <a:lnTo>
                    <a:pt x="275082" y="976630"/>
                  </a:lnTo>
                  <a:lnTo>
                    <a:pt x="291846" y="986790"/>
                  </a:lnTo>
                  <a:lnTo>
                    <a:pt x="299466" y="991870"/>
                  </a:lnTo>
                  <a:lnTo>
                    <a:pt x="305562" y="998220"/>
                  </a:lnTo>
                  <a:lnTo>
                    <a:pt x="311658" y="1003300"/>
                  </a:lnTo>
                  <a:lnTo>
                    <a:pt x="316230" y="1009650"/>
                  </a:lnTo>
                  <a:lnTo>
                    <a:pt x="317373" y="1010920"/>
                  </a:lnTo>
                  <a:lnTo>
                    <a:pt x="302514" y="1010920"/>
                  </a:lnTo>
                  <a:lnTo>
                    <a:pt x="303276" y="1012190"/>
                  </a:lnTo>
                  <a:close/>
                </a:path>
                <a:path w="371475" h="1245870">
                  <a:moveTo>
                    <a:pt x="93726" y="821690"/>
                  </a:moveTo>
                  <a:lnTo>
                    <a:pt x="94488" y="820420"/>
                  </a:lnTo>
                  <a:lnTo>
                    <a:pt x="95631" y="820420"/>
                  </a:lnTo>
                  <a:lnTo>
                    <a:pt x="93726" y="821690"/>
                  </a:lnTo>
                  <a:close/>
                </a:path>
                <a:path w="371475" h="1245870">
                  <a:moveTo>
                    <a:pt x="87630" y="826770"/>
                  </a:moveTo>
                  <a:lnTo>
                    <a:pt x="88392" y="825500"/>
                  </a:lnTo>
                  <a:lnTo>
                    <a:pt x="89001" y="825500"/>
                  </a:lnTo>
                  <a:lnTo>
                    <a:pt x="87630" y="826770"/>
                  </a:lnTo>
                  <a:close/>
                </a:path>
                <a:path w="371475" h="1245870">
                  <a:moveTo>
                    <a:pt x="80010" y="833120"/>
                  </a:moveTo>
                  <a:lnTo>
                    <a:pt x="80772" y="831850"/>
                  </a:lnTo>
                  <a:lnTo>
                    <a:pt x="81534" y="831850"/>
                  </a:lnTo>
                  <a:lnTo>
                    <a:pt x="80010" y="833120"/>
                  </a:lnTo>
                  <a:close/>
                </a:path>
                <a:path w="371475" h="1245870">
                  <a:moveTo>
                    <a:pt x="73914" y="843280"/>
                  </a:moveTo>
                  <a:lnTo>
                    <a:pt x="73914" y="842010"/>
                  </a:lnTo>
                  <a:lnTo>
                    <a:pt x="74295" y="842010"/>
                  </a:lnTo>
                  <a:lnTo>
                    <a:pt x="73914" y="843280"/>
                  </a:lnTo>
                  <a:close/>
                </a:path>
                <a:path w="371475" h="1245870">
                  <a:moveTo>
                    <a:pt x="73152" y="847090"/>
                  </a:moveTo>
                  <a:lnTo>
                    <a:pt x="73152" y="845820"/>
                  </a:lnTo>
                  <a:lnTo>
                    <a:pt x="73342" y="846455"/>
                  </a:lnTo>
                  <a:lnTo>
                    <a:pt x="73152" y="847090"/>
                  </a:lnTo>
                  <a:close/>
                </a:path>
                <a:path w="371475" h="1245870">
                  <a:moveTo>
                    <a:pt x="73342" y="846455"/>
                  </a:moveTo>
                  <a:lnTo>
                    <a:pt x="73152" y="845820"/>
                  </a:lnTo>
                  <a:lnTo>
                    <a:pt x="73533" y="845820"/>
                  </a:lnTo>
                  <a:lnTo>
                    <a:pt x="73342" y="846455"/>
                  </a:lnTo>
                  <a:close/>
                </a:path>
                <a:path w="371475" h="1245870">
                  <a:moveTo>
                    <a:pt x="73533" y="847090"/>
                  </a:moveTo>
                  <a:lnTo>
                    <a:pt x="73152" y="847090"/>
                  </a:lnTo>
                  <a:lnTo>
                    <a:pt x="73342" y="846455"/>
                  </a:lnTo>
                  <a:lnTo>
                    <a:pt x="73533" y="847090"/>
                  </a:lnTo>
                  <a:close/>
                </a:path>
                <a:path w="371475" h="1245870">
                  <a:moveTo>
                    <a:pt x="74295" y="850900"/>
                  </a:moveTo>
                  <a:lnTo>
                    <a:pt x="73914" y="850900"/>
                  </a:lnTo>
                  <a:lnTo>
                    <a:pt x="73914" y="849630"/>
                  </a:lnTo>
                  <a:lnTo>
                    <a:pt x="74295" y="850900"/>
                  </a:lnTo>
                  <a:close/>
                </a:path>
                <a:path w="371475" h="1245870">
                  <a:moveTo>
                    <a:pt x="75946" y="854710"/>
                  </a:moveTo>
                  <a:lnTo>
                    <a:pt x="75438" y="854710"/>
                  </a:lnTo>
                  <a:lnTo>
                    <a:pt x="75438" y="853440"/>
                  </a:lnTo>
                  <a:lnTo>
                    <a:pt x="75946" y="854710"/>
                  </a:lnTo>
                  <a:close/>
                </a:path>
                <a:path w="371475" h="1245870">
                  <a:moveTo>
                    <a:pt x="77724" y="857250"/>
                  </a:moveTo>
                  <a:lnTo>
                    <a:pt x="76962" y="857250"/>
                  </a:lnTo>
                  <a:lnTo>
                    <a:pt x="76962" y="855980"/>
                  </a:lnTo>
                  <a:lnTo>
                    <a:pt x="77724" y="857250"/>
                  </a:lnTo>
                  <a:close/>
                </a:path>
                <a:path w="371475" h="1245870">
                  <a:moveTo>
                    <a:pt x="307086" y="1017270"/>
                  </a:moveTo>
                  <a:lnTo>
                    <a:pt x="302514" y="1010920"/>
                  </a:lnTo>
                  <a:lnTo>
                    <a:pt x="317373" y="1010920"/>
                  </a:lnTo>
                  <a:lnTo>
                    <a:pt x="318516" y="1012190"/>
                  </a:lnTo>
                  <a:lnTo>
                    <a:pt x="320802" y="1016000"/>
                  </a:lnTo>
                  <a:lnTo>
                    <a:pt x="307086" y="1016000"/>
                  </a:lnTo>
                  <a:lnTo>
                    <a:pt x="307086" y="1017270"/>
                  </a:lnTo>
                  <a:close/>
                </a:path>
                <a:path w="371475" h="1245870">
                  <a:moveTo>
                    <a:pt x="309372" y="1021080"/>
                  </a:moveTo>
                  <a:lnTo>
                    <a:pt x="308610" y="1018540"/>
                  </a:lnTo>
                  <a:lnTo>
                    <a:pt x="307086" y="1016000"/>
                  </a:lnTo>
                  <a:lnTo>
                    <a:pt x="320802" y="1016000"/>
                  </a:lnTo>
                  <a:lnTo>
                    <a:pt x="321564" y="1017270"/>
                  </a:lnTo>
                  <a:lnTo>
                    <a:pt x="322217" y="1019810"/>
                  </a:lnTo>
                  <a:lnTo>
                    <a:pt x="309372" y="1019810"/>
                  </a:lnTo>
                  <a:lnTo>
                    <a:pt x="309372" y="1021080"/>
                  </a:lnTo>
                  <a:close/>
                </a:path>
                <a:path w="371475" h="1245870">
                  <a:moveTo>
                    <a:pt x="311658" y="1026160"/>
                  </a:moveTo>
                  <a:lnTo>
                    <a:pt x="310896" y="1023620"/>
                  </a:lnTo>
                  <a:lnTo>
                    <a:pt x="310134" y="1022350"/>
                  </a:lnTo>
                  <a:lnTo>
                    <a:pt x="310896" y="1022350"/>
                  </a:lnTo>
                  <a:lnTo>
                    <a:pt x="309372" y="1019810"/>
                  </a:lnTo>
                  <a:lnTo>
                    <a:pt x="322217" y="1019810"/>
                  </a:lnTo>
                  <a:lnTo>
                    <a:pt x="323523" y="1024890"/>
                  </a:lnTo>
                  <a:lnTo>
                    <a:pt x="311658" y="1024890"/>
                  </a:lnTo>
                  <a:lnTo>
                    <a:pt x="311658" y="1026160"/>
                  </a:lnTo>
                  <a:close/>
                </a:path>
                <a:path w="371475" h="1245870">
                  <a:moveTo>
                    <a:pt x="323240" y="1031240"/>
                  </a:moveTo>
                  <a:lnTo>
                    <a:pt x="311658" y="1031240"/>
                  </a:lnTo>
                  <a:lnTo>
                    <a:pt x="311658" y="1024890"/>
                  </a:lnTo>
                  <a:lnTo>
                    <a:pt x="323523" y="1024890"/>
                  </a:lnTo>
                  <a:lnTo>
                    <a:pt x="323850" y="1026160"/>
                  </a:lnTo>
                  <a:lnTo>
                    <a:pt x="323240" y="1031240"/>
                  </a:lnTo>
                  <a:close/>
                </a:path>
                <a:path w="371475" h="1245870">
                  <a:moveTo>
                    <a:pt x="295111" y="1065530"/>
                  </a:moveTo>
                  <a:lnTo>
                    <a:pt x="273558" y="1065530"/>
                  </a:lnTo>
                  <a:lnTo>
                    <a:pt x="280416" y="1060450"/>
                  </a:lnTo>
                  <a:lnTo>
                    <a:pt x="287274" y="1056640"/>
                  </a:lnTo>
                  <a:lnTo>
                    <a:pt x="286512" y="1056640"/>
                  </a:lnTo>
                  <a:lnTo>
                    <a:pt x="292608" y="1052830"/>
                  </a:lnTo>
                  <a:lnTo>
                    <a:pt x="297942" y="1049020"/>
                  </a:lnTo>
                  <a:lnTo>
                    <a:pt x="302514" y="1045210"/>
                  </a:lnTo>
                  <a:lnTo>
                    <a:pt x="301752" y="1045210"/>
                  </a:lnTo>
                  <a:lnTo>
                    <a:pt x="306324" y="1041400"/>
                  </a:lnTo>
                  <a:lnTo>
                    <a:pt x="305562" y="1041400"/>
                  </a:lnTo>
                  <a:lnTo>
                    <a:pt x="308610" y="1037590"/>
                  </a:lnTo>
                  <a:lnTo>
                    <a:pt x="310896" y="1033780"/>
                  </a:lnTo>
                  <a:lnTo>
                    <a:pt x="310134" y="1033780"/>
                  </a:lnTo>
                  <a:lnTo>
                    <a:pt x="311658" y="1029970"/>
                  </a:lnTo>
                  <a:lnTo>
                    <a:pt x="311658" y="1031240"/>
                  </a:lnTo>
                  <a:lnTo>
                    <a:pt x="323240" y="1031240"/>
                  </a:lnTo>
                  <a:lnTo>
                    <a:pt x="305562" y="1057910"/>
                  </a:lnTo>
                  <a:lnTo>
                    <a:pt x="295111" y="1065530"/>
                  </a:lnTo>
                  <a:close/>
                </a:path>
                <a:path w="371475" h="1245870">
                  <a:moveTo>
                    <a:pt x="364236" y="1245870"/>
                  </a:moveTo>
                  <a:lnTo>
                    <a:pt x="361188" y="1244600"/>
                  </a:lnTo>
                  <a:lnTo>
                    <a:pt x="358902" y="1244600"/>
                  </a:lnTo>
                  <a:lnTo>
                    <a:pt x="352806" y="1242060"/>
                  </a:lnTo>
                  <a:lnTo>
                    <a:pt x="350520" y="1240790"/>
                  </a:lnTo>
                  <a:lnTo>
                    <a:pt x="344424" y="1238250"/>
                  </a:lnTo>
                  <a:lnTo>
                    <a:pt x="340614" y="1238250"/>
                  </a:lnTo>
                  <a:lnTo>
                    <a:pt x="329946" y="1233170"/>
                  </a:lnTo>
                  <a:lnTo>
                    <a:pt x="324612" y="1231900"/>
                  </a:lnTo>
                  <a:lnTo>
                    <a:pt x="304038" y="1225550"/>
                  </a:lnTo>
                  <a:lnTo>
                    <a:pt x="288798" y="1220470"/>
                  </a:lnTo>
                  <a:lnTo>
                    <a:pt x="255270" y="1210310"/>
                  </a:lnTo>
                  <a:lnTo>
                    <a:pt x="221742" y="1197610"/>
                  </a:lnTo>
                  <a:lnTo>
                    <a:pt x="198882" y="1188720"/>
                  </a:lnTo>
                  <a:lnTo>
                    <a:pt x="191262" y="1184910"/>
                  </a:lnTo>
                  <a:lnTo>
                    <a:pt x="177546" y="1178560"/>
                  </a:lnTo>
                  <a:lnTo>
                    <a:pt x="171450" y="1174750"/>
                  </a:lnTo>
                  <a:lnTo>
                    <a:pt x="166116" y="1170940"/>
                  </a:lnTo>
                  <a:lnTo>
                    <a:pt x="161544" y="1168400"/>
                  </a:lnTo>
                  <a:lnTo>
                    <a:pt x="146304" y="1146810"/>
                  </a:lnTo>
                  <a:lnTo>
                    <a:pt x="146304" y="1143000"/>
                  </a:lnTo>
                  <a:lnTo>
                    <a:pt x="174498" y="1113790"/>
                  </a:lnTo>
                  <a:lnTo>
                    <a:pt x="195072" y="1103630"/>
                  </a:lnTo>
                  <a:lnTo>
                    <a:pt x="202692" y="1099820"/>
                  </a:lnTo>
                  <a:lnTo>
                    <a:pt x="218694" y="1092200"/>
                  </a:lnTo>
                  <a:lnTo>
                    <a:pt x="235458" y="1084580"/>
                  </a:lnTo>
                  <a:lnTo>
                    <a:pt x="251460" y="1076960"/>
                  </a:lnTo>
                  <a:lnTo>
                    <a:pt x="266700" y="1069340"/>
                  </a:lnTo>
                  <a:lnTo>
                    <a:pt x="273558" y="1064260"/>
                  </a:lnTo>
                  <a:lnTo>
                    <a:pt x="273558" y="1065530"/>
                  </a:lnTo>
                  <a:lnTo>
                    <a:pt x="295111" y="1065530"/>
                  </a:lnTo>
                  <a:lnTo>
                    <a:pt x="293370" y="1066800"/>
                  </a:lnTo>
                  <a:lnTo>
                    <a:pt x="286512" y="1070610"/>
                  </a:lnTo>
                  <a:lnTo>
                    <a:pt x="279654" y="1075690"/>
                  </a:lnTo>
                  <a:lnTo>
                    <a:pt x="256794" y="1087120"/>
                  </a:lnTo>
                  <a:lnTo>
                    <a:pt x="240030" y="1094740"/>
                  </a:lnTo>
                  <a:lnTo>
                    <a:pt x="208026" y="1109980"/>
                  </a:lnTo>
                  <a:lnTo>
                    <a:pt x="200406" y="1113790"/>
                  </a:lnTo>
                  <a:lnTo>
                    <a:pt x="186690" y="1121410"/>
                  </a:lnTo>
                  <a:lnTo>
                    <a:pt x="180594" y="1123950"/>
                  </a:lnTo>
                  <a:lnTo>
                    <a:pt x="174498" y="1127760"/>
                  </a:lnTo>
                  <a:lnTo>
                    <a:pt x="175260" y="1127760"/>
                  </a:lnTo>
                  <a:lnTo>
                    <a:pt x="169926" y="1131570"/>
                  </a:lnTo>
                  <a:lnTo>
                    <a:pt x="165354" y="1134110"/>
                  </a:lnTo>
                  <a:lnTo>
                    <a:pt x="166116" y="1134110"/>
                  </a:lnTo>
                  <a:lnTo>
                    <a:pt x="162306" y="1136650"/>
                  </a:lnTo>
                  <a:lnTo>
                    <a:pt x="160274" y="1139190"/>
                  </a:lnTo>
                  <a:lnTo>
                    <a:pt x="160020" y="1139190"/>
                  </a:lnTo>
                  <a:lnTo>
                    <a:pt x="159258" y="1140460"/>
                  </a:lnTo>
                  <a:lnTo>
                    <a:pt x="159512" y="1140460"/>
                  </a:lnTo>
                  <a:lnTo>
                    <a:pt x="159004" y="1141730"/>
                  </a:lnTo>
                  <a:lnTo>
                    <a:pt x="158496" y="1141730"/>
                  </a:lnTo>
                  <a:lnTo>
                    <a:pt x="158115" y="1143000"/>
                  </a:lnTo>
                  <a:lnTo>
                    <a:pt x="157734" y="1143000"/>
                  </a:lnTo>
                  <a:lnTo>
                    <a:pt x="157734" y="1145540"/>
                  </a:lnTo>
                  <a:lnTo>
                    <a:pt x="157988" y="1145540"/>
                  </a:lnTo>
                  <a:lnTo>
                    <a:pt x="158496" y="1148080"/>
                  </a:lnTo>
                  <a:lnTo>
                    <a:pt x="159004" y="1148080"/>
                  </a:lnTo>
                  <a:lnTo>
                    <a:pt x="160020" y="1150620"/>
                  </a:lnTo>
                  <a:lnTo>
                    <a:pt x="159258" y="1150620"/>
                  </a:lnTo>
                  <a:lnTo>
                    <a:pt x="162306" y="1153160"/>
                  </a:lnTo>
                  <a:lnTo>
                    <a:pt x="162814" y="1153160"/>
                  </a:lnTo>
                  <a:lnTo>
                    <a:pt x="165354" y="1155700"/>
                  </a:lnTo>
                  <a:lnTo>
                    <a:pt x="164592" y="1155700"/>
                  </a:lnTo>
                  <a:lnTo>
                    <a:pt x="168402" y="1159510"/>
                  </a:lnTo>
                  <a:lnTo>
                    <a:pt x="169926" y="1159510"/>
                  </a:lnTo>
                  <a:lnTo>
                    <a:pt x="172974" y="1162050"/>
                  </a:lnTo>
                  <a:lnTo>
                    <a:pt x="178308" y="1164590"/>
                  </a:lnTo>
                  <a:lnTo>
                    <a:pt x="177546" y="1164590"/>
                  </a:lnTo>
                  <a:lnTo>
                    <a:pt x="189738" y="1170940"/>
                  </a:lnTo>
                  <a:lnTo>
                    <a:pt x="196596" y="1174750"/>
                  </a:lnTo>
                  <a:lnTo>
                    <a:pt x="195834" y="1174750"/>
                  </a:lnTo>
                  <a:lnTo>
                    <a:pt x="203454" y="1178560"/>
                  </a:lnTo>
                  <a:lnTo>
                    <a:pt x="211074" y="1181100"/>
                  </a:lnTo>
                  <a:lnTo>
                    <a:pt x="210312" y="1181100"/>
                  </a:lnTo>
                  <a:lnTo>
                    <a:pt x="226314" y="1187450"/>
                  </a:lnTo>
                  <a:lnTo>
                    <a:pt x="243078" y="1193800"/>
                  </a:lnTo>
                  <a:lnTo>
                    <a:pt x="242316" y="1193800"/>
                  </a:lnTo>
                  <a:lnTo>
                    <a:pt x="259080" y="1198880"/>
                  </a:lnTo>
                  <a:lnTo>
                    <a:pt x="275844" y="1205230"/>
                  </a:lnTo>
                  <a:lnTo>
                    <a:pt x="292608" y="1209040"/>
                  </a:lnTo>
                  <a:lnTo>
                    <a:pt x="300228" y="1212850"/>
                  </a:lnTo>
                  <a:lnTo>
                    <a:pt x="307848" y="1214120"/>
                  </a:lnTo>
                  <a:lnTo>
                    <a:pt x="321564" y="1219200"/>
                  </a:lnTo>
                  <a:lnTo>
                    <a:pt x="333756" y="1223010"/>
                  </a:lnTo>
                  <a:lnTo>
                    <a:pt x="344424" y="1226820"/>
                  </a:lnTo>
                  <a:lnTo>
                    <a:pt x="348645" y="1228227"/>
                  </a:lnTo>
                  <a:lnTo>
                    <a:pt x="345186" y="1230630"/>
                  </a:lnTo>
                  <a:lnTo>
                    <a:pt x="347472" y="1233170"/>
                  </a:lnTo>
                  <a:lnTo>
                    <a:pt x="348996" y="1233170"/>
                  </a:lnTo>
                  <a:lnTo>
                    <a:pt x="350520" y="1235710"/>
                  </a:lnTo>
                  <a:lnTo>
                    <a:pt x="355092" y="1238250"/>
                  </a:lnTo>
                  <a:lnTo>
                    <a:pt x="344424" y="1238250"/>
                  </a:lnTo>
                  <a:lnTo>
                    <a:pt x="344424" y="1239520"/>
                  </a:lnTo>
                  <a:lnTo>
                    <a:pt x="356616" y="1239520"/>
                  </a:lnTo>
                  <a:lnTo>
                    <a:pt x="358140" y="1240790"/>
                  </a:lnTo>
                  <a:lnTo>
                    <a:pt x="358902" y="1240790"/>
                  </a:lnTo>
                  <a:lnTo>
                    <a:pt x="359664" y="1242060"/>
                  </a:lnTo>
                  <a:lnTo>
                    <a:pt x="370840" y="1242060"/>
                  </a:lnTo>
                  <a:lnTo>
                    <a:pt x="371094" y="1243330"/>
                  </a:lnTo>
                  <a:lnTo>
                    <a:pt x="364236" y="1245870"/>
                  </a:lnTo>
                  <a:close/>
                </a:path>
                <a:path w="371475" h="1245870">
                  <a:moveTo>
                    <a:pt x="159258" y="1140460"/>
                  </a:moveTo>
                  <a:lnTo>
                    <a:pt x="160020" y="1139190"/>
                  </a:lnTo>
                  <a:lnTo>
                    <a:pt x="159766" y="1139825"/>
                  </a:lnTo>
                  <a:lnTo>
                    <a:pt x="159258" y="1140460"/>
                  </a:lnTo>
                  <a:close/>
                </a:path>
                <a:path w="371475" h="1245870">
                  <a:moveTo>
                    <a:pt x="159766" y="1139825"/>
                  </a:moveTo>
                  <a:lnTo>
                    <a:pt x="160020" y="1139190"/>
                  </a:lnTo>
                  <a:lnTo>
                    <a:pt x="160274" y="1139190"/>
                  </a:lnTo>
                  <a:lnTo>
                    <a:pt x="159766" y="1139825"/>
                  </a:lnTo>
                  <a:close/>
                </a:path>
                <a:path w="371475" h="1245870">
                  <a:moveTo>
                    <a:pt x="159512" y="1140460"/>
                  </a:moveTo>
                  <a:lnTo>
                    <a:pt x="159258" y="1140460"/>
                  </a:lnTo>
                  <a:lnTo>
                    <a:pt x="159766" y="1139825"/>
                  </a:lnTo>
                  <a:lnTo>
                    <a:pt x="159512" y="1140460"/>
                  </a:lnTo>
                  <a:close/>
                </a:path>
                <a:path w="371475" h="1245870">
                  <a:moveTo>
                    <a:pt x="158496" y="1143000"/>
                  </a:moveTo>
                  <a:lnTo>
                    <a:pt x="158496" y="1141730"/>
                  </a:lnTo>
                  <a:lnTo>
                    <a:pt x="159004" y="1141730"/>
                  </a:lnTo>
                  <a:lnTo>
                    <a:pt x="158496" y="1143000"/>
                  </a:lnTo>
                  <a:close/>
                </a:path>
                <a:path w="371475" h="1245870">
                  <a:moveTo>
                    <a:pt x="157734" y="1144270"/>
                  </a:moveTo>
                  <a:lnTo>
                    <a:pt x="157734" y="1143000"/>
                  </a:lnTo>
                  <a:lnTo>
                    <a:pt x="158115" y="1143000"/>
                  </a:lnTo>
                  <a:lnTo>
                    <a:pt x="157734" y="1144270"/>
                  </a:lnTo>
                  <a:close/>
                </a:path>
                <a:path w="371475" h="1245870">
                  <a:moveTo>
                    <a:pt x="157988" y="1145540"/>
                  </a:moveTo>
                  <a:lnTo>
                    <a:pt x="157734" y="1145540"/>
                  </a:lnTo>
                  <a:lnTo>
                    <a:pt x="157734" y="1144270"/>
                  </a:lnTo>
                  <a:lnTo>
                    <a:pt x="157988" y="1145540"/>
                  </a:lnTo>
                  <a:close/>
                </a:path>
                <a:path w="371475" h="1245870">
                  <a:moveTo>
                    <a:pt x="159004" y="1148080"/>
                  </a:moveTo>
                  <a:lnTo>
                    <a:pt x="158496" y="1148080"/>
                  </a:lnTo>
                  <a:lnTo>
                    <a:pt x="158496" y="1146810"/>
                  </a:lnTo>
                  <a:lnTo>
                    <a:pt x="159004" y="1148080"/>
                  </a:lnTo>
                  <a:close/>
                </a:path>
                <a:path w="371475" h="1245870">
                  <a:moveTo>
                    <a:pt x="162814" y="1153160"/>
                  </a:moveTo>
                  <a:lnTo>
                    <a:pt x="162306" y="1153160"/>
                  </a:lnTo>
                  <a:lnTo>
                    <a:pt x="161544" y="1151890"/>
                  </a:lnTo>
                  <a:lnTo>
                    <a:pt x="162814" y="1153160"/>
                  </a:lnTo>
                  <a:close/>
                </a:path>
                <a:path w="371475" h="1245870">
                  <a:moveTo>
                    <a:pt x="169926" y="1159510"/>
                  </a:moveTo>
                  <a:lnTo>
                    <a:pt x="168402" y="1159510"/>
                  </a:lnTo>
                  <a:lnTo>
                    <a:pt x="168402" y="1158240"/>
                  </a:lnTo>
                  <a:lnTo>
                    <a:pt x="169926" y="1159510"/>
                  </a:lnTo>
                  <a:close/>
                </a:path>
                <a:path w="371475" h="1245870">
                  <a:moveTo>
                    <a:pt x="354330" y="1224280"/>
                  </a:moveTo>
                  <a:lnTo>
                    <a:pt x="353568" y="1223010"/>
                  </a:lnTo>
                  <a:lnTo>
                    <a:pt x="354330" y="1223645"/>
                  </a:lnTo>
                  <a:lnTo>
                    <a:pt x="354330" y="1224280"/>
                  </a:lnTo>
                  <a:close/>
                </a:path>
                <a:path w="371475" h="1245870">
                  <a:moveTo>
                    <a:pt x="370840" y="1242060"/>
                  </a:moveTo>
                  <a:lnTo>
                    <a:pt x="359664" y="1242060"/>
                  </a:lnTo>
                  <a:lnTo>
                    <a:pt x="358140" y="1239520"/>
                  </a:lnTo>
                  <a:lnTo>
                    <a:pt x="358902" y="1239520"/>
                  </a:lnTo>
                  <a:lnTo>
                    <a:pt x="362712" y="1233170"/>
                  </a:lnTo>
                  <a:lnTo>
                    <a:pt x="361188" y="1231900"/>
                  </a:lnTo>
                  <a:lnTo>
                    <a:pt x="357378" y="1231900"/>
                  </a:lnTo>
                  <a:lnTo>
                    <a:pt x="355092" y="1230630"/>
                  </a:lnTo>
                  <a:lnTo>
                    <a:pt x="352044" y="1229360"/>
                  </a:lnTo>
                  <a:lnTo>
                    <a:pt x="348645" y="1228227"/>
                  </a:lnTo>
                  <a:lnTo>
                    <a:pt x="354330" y="1224280"/>
                  </a:lnTo>
                  <a:lnTo>
                    <a:pt x="355092" y="1224280"/>
                  </a:lnTo>
                  <a:lnTo>
                    <a:pt x="354330" y="1223645"/>
                  </a:lnTo>
                  <a:lnTo>
                    <a:pt x="354330" y="1223010"/>
                  </a:lnTo>
                  <a:lnTo>
                    <a:pt x="357378" y="1225550"/>
                  </a:lnTo>
                  <a:lnTo>
                    <a:pt x="361950" y="1228090"/>
                  </a:lnTo>
                  <a:lnTo>
                    <a:pt x="363474" y="1230630"/>
                  </a:lnTo>
                  <a:lnTo>
                    <a:pt x="365760" y="1231900"/>
                  </a:lnTo>
                  <a:lnTo>
                    <a:pt x="369570" y="1235710"/>
                  </a:lnTo>
                  <a:lnTo>
                    <a:pt x="370840" y="1242060"/>
                  </a:lnTo>
                  <a:close/>
                </a:path>
                <a:path w="371475" h="1245870">
                  <a:moveTo>
                    <a:pt x="358902" y="1240790"/>
                  </a:moveTo>
                  <a:lnTo>
                    <a:pt x="358140" y="1240790"/>
                  </a:lnTo>
                  <a:lnTo>
                    <a:pt x="355092" y="1238250"/>
                  </a:lnTo>
                  <a:lnTo>
                    <a:pt x="350520" y="1235710"/>
                  </a:lnTo>
                  <a:lnTo>
                    <a:pt x="348996" y="1233170"/>
                  </a:lnTo>
                  <a:lnTo>
                    <a:pt x="347472" y="1233170"/>
                  </a:lnTo>
                  <a:lnTo>
                    <a:pt x="345186" y="1230630"/>
                  </a:lnTo>
                  <a:lnTo>
                    <a:pt x="348645" y="1228227"/>
                  </a:lnTo>
                  <a:lnTo>
                    <a:pt x="352044" y="1229360"/>
                  </a:lnTo>
                  <a:lnTo>
                    <a:pt x="355092" y="1230630"/>
                  </a:lnTo>
                  <a:lnTo>
                    <a:pt x="357378" y="1231900"/>
                  </a:lnTo>
                  <a:lnTo>
                    <a:pt x="361188" y="1231900"/>
                  </a:lnTo>
                  <a:lnTo>
                    <a:pt x="362712" y="1233170"/>
                  </a:lnTo>
                  <a:lnTo>
                    <a:pt x="358902" y="1239520"/>
                  </a:lnTo>
                  <a:lnTo>
                    <a:pt x="358140" y="1239520"/>
                  </a:lnTo>
                  <a:lnTo>
                    <a:pt x="358902" y="1240790"/>
                  </a:lnTo>
                  <a:close/>
                </a:path>
              </a:pathLst>
            </a:custGeom>
            <a:solidFill>
              <a:srgbClr val="001F6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3" name="object 23" descr=""/>
          <p:cNvSpPr txBox="1"/>
          <p:nvPr/>
        </p:nvSpPr>
        <p:spPr>
          <a:xfrm>
            <a:off x="736663" y="2583489"/>
            <a:ext cx="3663950" cy="53276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 marR="5080">
              <a:lnSpc>
                <a:spcPct val="97200"/>
              </a:lnSpc>
              <a:spcBef>
                <a:spcPts val="130"/>
              </a:spcBef>
            </a:pPr>
            <a:r>
              <a:rPr dirty="0" sz="1000">
                <a:solidFill>
                  <a:srgbClr val="3333B2"/>
                </a:solidFill>
                <a:latin typeface="Times New Roman"/>
                <a:cs typeface="Times New Roman"/>
              </a:rPr>
              <a:t>Figure:</a:t>
            </a:r>
            <a:r>
              <a:rPr dirty="0" sz="1000" spc="-10">
                <a:solidFill>
                  <a:srgbClr val="3333B2"/>
                </a:solidFill>
                <a:latin typeface="Times New Roman"/>
                <a:cs typeface="Times New Roman"/>
              </a:rPr>
              <a:t> </a:t>
            </a:r>
            <a:r>
              <a:rPr dirty="0" sz="800">
                <a:latin typeface="Times New Roman"/>
                <a:cs typeface="Times New Roman"/>
              </a:rPr>
              <a:t>A</a:t>
            </a:r>
            <a:r>
              <a:rPr dirty="0" sz="800" spc="-10">
                <a:latin typeface="Times New Roman"/>
                <a:cs typeface="Times New Roman"/>
              </a:rPr>
              <a:t> </a:t>
            </a:r>
            <a:r>
              <a:rPr dirty="0" sz="800">
                <a:latin typeface="Times New Roman"/>
                <a:cs typeface="Times New Roman"/>
              </a:rPr>
              <a:t>pulse</a:t>
            </a:r>
            <a:r>
              <a:rPr dirty="0" sz="800" spc="-5">
                <a:latin typeface="Times New Roman"/>
                <a:cs typeface="Times New Roman"/>
              </a:rPr>
              <a:t> </a:t>
            </a:r>
            <a:r>
              <a:rPr dirty="0" sz="800">
                <a:latin typeface="Times New Roman"/>
                <a:cs typeface="Times New Roman"/>
              </a:rPr>
              <a:t>can</a:t>
            </a:r>
            <a:r>
              <a:rPr dirty="0" sz="800" spc="-10">
                <a:latin typeface="Times New Roman"/>
                <a:cs typeface="Times New Roman"/>
              </a:rPr>
              <a:t> </a:t>
            </a:r>
            <a:r>
              <a:rPr dirty="0" sz="800">
                <a:latin typeface="Times New Roman"/>
                <a:cs typeface="Times New Roman"/>
              </a:rPr>
              <a:t>be</a:t>
            </a:r>
            <a:r>
              <a:rPr dirty="0" sz="800" spc="-10">
                <a:latin typeface="Times New Roman"/>
                <a:cs typeface="Times New Roman"/>
              </a:rPr>
              <a:t> reflected</a:t>
            </a:r>
            <a:r>
              <a:rPr dirty="0" sz="800" spc="-5">
                <a:latin typeface="Times New Roman"/>
                <a:cs typeface="Times New Roman"/>
              </a:rPr>
              <a:t> </a:t>
            </a:r>
            <a:r>
              <a:rPr dirty="0" sz="800">
                <a:latin typeface="Times New Roman"/>
                <a:cs typeface="Times New Roman"/>
              </a:rPr>
              <a:t>off</a:t>
            </a:r>
            <a:r>
              <a:rPr dirty="0" sz="800" spc="-10">
                <a:latin typeface="Times New Roman"/>
                <a:cs typeface="Times New Roman"/>
              </a:rPr>
              <a:t> </a:t>
            </a:r>
            <a:r>
              <a:rPr dirty="0" sz="800">
                <a:latin typeface="Times New Roman"/>
                <a:cs typeface="Times New Roman"/>
              </a:rPr>
              <a:t>a</a:t>
            </a:r>
            <a:r>
              <a:rPr dirty="0" sz="800" spc="-5">
                <a:latin typeface="Times New Roman"/>
                <a:cs typeface="Times New Roman"/>
              </a:rPr>
              <a:t> </a:t>
            </a:r>
            <a:r>
              <a:rPr dirty="0" sz="800" spc="-10">
                <a:latin typeface="Times New Roman"/>
                <a:cs typeface="Times New Roman"/>
              </a:rPr>
              <a:t>tree’s </a:t>
            </a:r>
            <a:r>
              <a:rPr dirty="0" sz="800">
                <a:latin typeface="Times New Roman"/>
                <a:cs typeface="Times New Roman"/>
              </a:rPr>
              <a:t>trunk,</a:t>
            </a:r>
            <a:r>
              <a:rPr dirty="0" sz="800" spc="-10">
                <a:latin typeface="Times New Roman"/>
                <a:cs typeface="Times New Roman"/>
              </a:rPr>
              <a:t> </a:t>
            </a:r>
            <a:r>
              <a:rPr dirty="0" sz="800">
                <a:latin typeface="Times New Roman"/>
                <a:cs typeface="Times New Roman"/>
              </a:rPr>
              <a:t>branches,</a:t>
            </a:r>
            <a:r>
              <a:rPr dirty="0" sz="800" spc="-5">
                <a:latin typeface="Times New Roman"/>
                <a:cs typeface="Times New Roman"/>
              </a:rPr>
              <a:t> </a:t>
            </a:r>
            <a:r>
              <a:rPr dirty="0" sz="800">
                <a:latin typeface="Times New Roman"/>
                <a:cs typeface="Times New Roman"/>
              </a:rPr>
              <a:t>and</a:t>
            </a:r>
            <a:r>
              <a:rPr dirty="0" sz="800" spc="-10">
                <a:latin typeface="Times New Roman"/>
                <a:cs typeface="Times New Roman"/>
              </a:rPr>
              <a:t> </a:t>
            </a:r>
            <a:r>
              <a:rPr dirty="0" sz="800">
                <a:latin typeface="Times New Roman"/>
                <a:cs typeface="Times New Roman"/>
              </a:rPr>
              <a:t>foliage</a:t>
            </a:r>
            <a:r>
              <a:rPr dirty="0" sz="800" spc="-5">
                <a:latin typeface="Times New Roman"/>
                <a:cs typeface="Times New Roman"/>
              </a:rPr>
              <a:t> </a:t>
            </a:r>
            <a:r>
              <a:rPr dirty="0" sz="800">
                <a:latin typeface="Times New Roman"/>
                <a:cs typeface="Times New Roman"/>
              </a:rPr>
              <a:t>as</a:t>
            </a:r>
            <a:r>
              <a:rPr dirty="0" sz="800" spc="-10">
                <a:latin typeface="Times New Roman"/>
                <a:cs typeface="Times New Roman"/>
              </a:rPr>
              <a:t> </a:t>
            </a:r>
            <a:r>
              <a:rPr dirty="0" sz="800">
                <a:latin typeface="Times New Roman"/>
                <a:cs typeface="Times New Roman"/>
              </a:rPr>
              <a:t>well</a:t>
            </a:r>
            <a:r>
              <a:rPr dirty="0" sz="800" spc="-10">
                <a:latin typeface="Times New Roman"/>
                <a:cs typeface="Times New Roman"/>
              </a:rPr>
              <a:t> </a:t>
            </a:r>
            <a:r>
              <a:rPr dirty="0" sz="800" spc="-25">
                <a:latin typeface="Times New Roman"/>
                <a:cs typeface="Times New Roman"/>
              </a:rPr>
              <a:t>as</a:t>
            </a:r>
            <a:r>
              <a:rPr dirty="0" sz="800" spc="500">
                <a:latin typeface="Times New Roman"/>
                <a:cs typeface="Times New Roman"/>
              </a:rPr>
              <a:t> </a:t>
            </a:r>
            <a:r>
              <a:rPr dirty="0" sz="800" spc="-10">
                <a:latin typeface="Times New Roman"/>
                <a:cs typeface="Times New Roman"/>
              </a:rPr>
              <a:t>reflected</a:t>
            </a:r>
            <a:r>
              <a:rPr dirty="0" sz="800" spc="-20">
                <a:latin typeface="Times New Roman"/>
                <a:cs typeface="Times New Roman"/>
              </a:rPr>
              <a:t> </a:t>
            </a:r>
            <a:r>
              <a:rPr dirty="0" sz="800">
                <a:latin typeface="Times New Roman"/>
                <a:cs typeface="Times New Roman"/>
              </a:rPr>
              <a:t>off</a:t>
            </a:r>
            <a:r>
              <a:rPr dirty="0" sz="800" spc="-15">
                <a:latin typeface="Times New Roman"/>
                <a:cs typeface="Times New Roman"/>
              </a:rPr>
              <a:t> </a:t>
            </a:r>
            <a:r>
              <a:rPr dirty="0" sz="800">
                <a:latin typeface="Times New Roman"/>
                <a:cs typeface="Times New Roman"/>
              </a:rPr>
              <a:t>the</a:t>
            </a:r>
            <a:r>
              <a:rPr dirty="0" sz="800" spc="-15">
                <a:latin typeface="Times New Roman"/>
                <a:cs typeface="Times New Roman"/>
              </a:rPr>
              <a:t> </a:t>
            </a:r>
            <a:r>
              <a:rPr dirty="0" sz="800">
                <a:latin typeface="Times New Roman"/>
                <a:cs typeface="Times New Roman"/>
              </a:rPr>
              <a:t>ground.</a:t>
            </a:r>
            <a:r>
              <a:rPr dirty="0" sz="800" spc="30">
                <a:latin typeface="Times New Roman"/>
                <a:cs typeface="Times New Roman"/>
              </a:rPr>
              <a:t> </a:t>
            </a:r>
            <a:r>
              <a:rPr dirty="0" sz="800">
                <a:latin typeface="Times New Roman"/>
                <a:cs typeface="Times New Roman"/>
              </a:rPr>
              <a:t>Karamatou</a:t>
            </a:r>
            <a:r>
              <a:rPr dirty="0" sz="800" spc="-15">
                <a:latin typeface="Times New Roman"/>
                <a:cs typeface="Times New Roman"/>
              </a:rPr>
              <a:t> </a:t>
            </a:r>
            <a:r>
              <a:rPr dirty="0" sz="800" spc="-10">
                <a:latin typeface="Times New Roman"/>
                <a:cs typeface="Times New Roman"/>
              </a:rPr>
              <a:t>Yacoubou</a:t>
            </a:r>
            <a:r>
              <a:rPr dirty="0" sz="800" spc="-15">
                <a:latin typeface="Times New Roman"/>
                <a:cs typeface="Times New Roman"/>
              </a:rPr>
              <a:t> </a:t>
            </a:r>
            <a:r>
              <a:rPr dirty="0" sz="800">
                <a:latin typeface="Times New Roman"/>
                <a:cs typeface="Times New Roman"/>
              </a:rPr>
              <a:t>Djima,</a:t>
            </a:r>
            <a:r>
              <a:rPr dirty="0" sz="800" spc="-15">
                <a:latin typeface="Times New Roman"/>
                <a:cs typeface="Times New Roman"/>
              </a:rPr>
              <a:t> </a:t>
            </a:r>
            <a:r>
              <a:rPr dirty="0" u="sng" sz="800" spc="-35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F.</a:t>
            </a:r>
            <a:r>
              <a:rPr dirty="0" u="sng" sz="800" spc="-15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sz="80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Patricia</a:t>
            </a:r>
            <a:r>
              <a:rPr dirty="0" u="sng" sz="800" spc="-15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sz="80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Medina</a:t>
            </a:r>
            <a:r>
              <a:rPr dirty="0" u="none" sz="800">
                <a:latin typeface="Times New Roman"/>
                <a:cs typeface="Times New Roman"/>
              </a:rPr>
              <a:t>,</a:t>
            </a:r>
            <a:r>
              <a:rPr dirty="0" u="none" sz="800" spc="-15">
                <a:latin typeface="Times New Roman"/>
                <a:cs typeface="Times New Roman"/>
              </a:rPr>
              <a:t> </a:t>
            </a:r>
            <a:r>
              <a:rPr dirty="0" u="none" sz="800">
                <a:latin typeface="Times New Roman"/>
                <a:cs typeface="Times New Roman"/>
              </a:rPr>
              <a:t>Linda</a:t>
            </a:r>
            <a:r>
              <a:rPr dirty="0" u="none" sz="800" spc="-20">
                <a:latin typeface="Times New Roman"/>
                <a:cs typeface="Times New Roman"/>
              </a:rPr>
              <a:t> </a:t>
            </a:r>
            <a:r>
              <a:rPr dirty="0" u="none" sz="800">
                <a:latin typeface="Times New Roman"/>
                <a:cs typeface="Times New Roman"/>
              </a:rPr>
              <a:t>Ness</a:t>
            </a:r>
            <a:r>
              <a:rPr dirty="0" u="none" sz="800" spc="-15">
                <a:latin typeface="Times New Roman"/>
                <a:cs typeface="Times New Roman"/>
              </a:rPr>
              <a:t> </a:t>
            </a:r>
            <a:r>
              <a:rPr dirty="0" u="none" sz="800" spc="-25">
                <a:latin typeface="Times New Roman"/>
                <a:cs typeface="Times New Roman"/>
              </a:rPr>
              <a:t>and</a:t>
            </a:r>
            <a:r>
              <a:rPr dirty="0" u="none" sz="800" spc="500">
                <a:latin typeface="Times New Roman"/>
                <a:cs typeface="Times New Roman"/>
              </a:rPr>
              <a:t> </a:t>
            </a:r>
            <a:r>
              <a:rPr dirty="0" u="none" sz="800">
                <a:latin typeface="Times New Roman"/>
                <a:cs typeface="Times New Roman"/>
              </a:rPr>
              <a:t>Melanie</a:t>
            </a:r>
            <a:r>
              <a:rPr dirty="0" u="none" sz="800" spc="-10">
                <a:latin typeface="Times New Roman"/>
                <a:cs typeface="Times New Roman"/>
              </a:rPr>
              <a:t> </a:t>
            </a:r>
            <a:r>
              <a:rPr dirty="0" u="none" sz="800" spc="-20">
                <a:latin typeface="Times New Roman"/>
                <a:cs typeface="Times New Roman"/>
              </a:rPr>
              <a:t>Weber,</a:t>
            </a:r>
            <a:r>
              <a:rPr dirty="0" u="none" sz="800" spc="-10">
                <a:latin typeface="Times New Roman"/>
                <a:cs typeface="Times New Roman"/>
              </a:rPr>
              <a:t> </a:t>
            </a:r>
            <a:r>
              <a:rPr dirty="0" u="none" sz="800" i="1">
                <a:latin typeface="Times New Roman"/>
                <a:cs typeface="Times New Roman"/>
              </a:rPr>
              <a:t>Heuristic</a:t>
            </a:r>
            <a:r>
              <a:rPr dirty="0" u="none" sz="800" spc="-10" i="1">
                <a:latin typeface="Times New Roman"/>
                <a:cs typeface="Times New Roman"/>
              </a:rPr>
              <a:t> Framework </a:t>
            </a:r>
            <a:r>
              <a:rPr dirty="0" u="none" sz="800" i="1">
                <a:latin typeface="Times New Roman"/>
                <a:cs typeface="Times New Roman"/>
              </a:rPr>
              <a:t>for</a:t>
            </a:r>
            <a:r>
              <a:rPr dirty="0" u="none" sz="800" spc="-10" i="1">
                <a:latin typeface="Times New Roman"/>
                <a:cs typeface="Times New Roman"/>
              </a:rPr>
              <a:t> Multi-</a:t>
            </a:r>
            <a:r>
              <a:rPr dirty="0" u="none" sz="800" i="1">
                <a:latin typeface="Times New Roman"/>
                <a:cs typeface="Times New Roman"/>
              </a:rPr>
              <a:t>Scale</a:t>
            </a:r>
            <a:r>
              <a:rPr dirty="0" u="none" sz="800" spc="-10" i="1">
                <a:latin typeface="Times New Roman"/>
                <a:cs typeface="Times New Roman"/>
              </a:rPr>
              <a:t> Testing </a:t>
            </a:r>
            <a:r>
              <a:rPr dirty="0" u="none" sz="800" i="1">
                <a:latin typeface="Times New Roman"/>
                <a:cs typeface="Times New Roman"/>
              </a:rPr>
              <a:t>of</a:t>
            </a:r>
            <a:r>
              <a:rPr dirty="0" u="none" sz="800" spc="-10" i="1">
                <a:latin typeface="Times New Roman"/>
                <a:cs typeface="Times New Roman"/>
              </a:rPr>
              <a:t> </a:t>
            </a:r>
            <a:r>
              <a:rPr dirty="0" u="none" sz="800" i="1">
                <a:latin typeface="Times New Roman"/>
                <a:cs typeface="Times New Roman"/>
              </a:rPr>
              <a:t>the</a:t>
            </a:r>
            <a:r>
              <a:rPr dirty="0" u="none" sz="800" spc="-10" i="1">
                <a:latin typeface="Times New Roman"/>
                <a:cs typeface="Times New Roman"/>
              </a:rPr>
              <a:t> Multi-Manifold</a:t>
            </a:r>
            <a:r>
              <a:rPr dirty="0" u="none" sz="800" spc="500" i="1">
                <a:latin typeface="Times New Roman"/>
                <a:cs typeface="Times New Roman"/>
              </a:rPr>
              <a:t> </a:t>
            </a:r>
            <a:r>
              <a:rPr dirty="0" u="none" sz="800" i="1">
                <a:latin typeface="Times New Roman"/>
                <a:cs typeface="Times New Roman"/>
              </a:rPr>
              <a:t>Hypothesis</a:t>
            </a:r>
            <a:r>
              <a:rPr dirty="0" u="none" sz="800" spc="-20" i="1">
                <a:latin typeface="Times New Roman"/>
                <a:cs typeface="Times New Roman"/>
              </a:rPr>
              <a:t> </a:t>
            </a:r>
            <a:r>
              <a:rPr dirty="0" u="none" sz="800">
                <a:latin typeface="Times New Roman"/>
                <a:cs typeface="Times New Roman"/>
              </a:rPr>
              <a:t>,</a:t>
            </a:r>
            <a:r>
              <a:rPr dirty="0" u="none" sz="800" spc="-20">
                <a:latin typeface="Times New Roman"/>
                <a:cs typeface="Times New Roman"/>
              </a:rPr>
              <a:t> </a:t>
            </a:r>
            <a:r>
              <a:rPr dirty="0" u="none" sz="800">
                <a:latin typeface="Times New Roman"/>
                <a:cs typeface="Times New Roman"/>
              </a:rPr>
              <a:t>Accepted,</a:t>
            </a:r>
            <a:r>
              <a:rPr dirty="0" u="none" sz="800" spc="-15">
                <a:latin typeface="Times New Roman"/>
                <a:cs typeface="Times New Roman"/>
              </a:rPr>
              <a:t> </a:t>
            </a:r>
            <a:r>
              <a:rPr dirty="0" u="none" sz="800" spc="-30">
                <a:latin typeface="Times New Roman"/>
                <a:cs typeface="Times New Roman"/>
              </a:rPr>
              <a:t>AWM</a:t>
            </a:r>
            <a:r>
              <a:rPr dirty="0" u="none" sz="800" spc="-20">
                <a:latin typeface="Times New Roman"/>
                <a:cs typeface="Times New Roman"/>
              </a:rPr>
              <a:t> </a:t>
            </a:r>
            <a:r>
              <a:rPr dirty="0" u="none" sz="800">
                <a:latin typeface="Times New Roman"/>
                <a:cs typeface="Times New Roman"/>
              </a:rPr>
              <a:t>Springer</a:t>
            </a:r>
            <a:r>
              <a:rPr dirty="0" u="none" sz="800" spc="-15">
                <a:latin typeface="Times New Roman"/>
                <a:cs typeface="Times New Roman"/>
              </a:rPr>
              <a:t> </a:t>
            </a:r>
            <a:r>
              <a:rPr dirty="0" u="none" sz="800" spc="-10">
                <a:latin typeface="Times New Roman"/>
                <a:cs typeface="Times New Roman"/>
              </a:rPr>
              <a:t>Series.</a:t>
            </a:r>
            <a:endParaRPr sz="800">
              <a:latin typeface="Times New Roman"/>
              <a:cs typeface="Times New Roman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51676" y="646396"/>
            <a:ext cx="466090" cy="100266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algn="ctr" marL="12065" marR="5080" indent="-635">
              <a:lnSpc>
                <a:spcPts val="700"/>
              </a:lnSpc>
              <a:spcBef>
                <a:spcPts val="135"/>
              </a:spcBef>
            </a:pPr>
            <a:r>
              <a:rPr dirty="0" sz="60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Enhancing</a:t>
            </a:r>
            <a:r>
              <a:rPr dirty="0" sz="600" spc="-5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 </a:t>
            </a:r>
            <a:r>
              <a:rPr dirty="0" sz="600" spc="-25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3D</a:t>
            </a:r>
            <a:r>
              <a:rPr dirty="0" sz="600" spc="50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 </a:t>
            </a:r>
            <a:r>
              <a:rPr dirty="0" sz="60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Point</a:t>
            </a:r>
            <a:r>
              <a:rPr dirty="0" sz="600" spc="-2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 </a:t>
            </a:r>
            <a:r>
              <a:rPr dirty="0" sz="600" spc="-1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Cloud</a:t>
            </a:r>
            <a:r>
              <a:rPr dirty="0" sz="600" spc="50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 </a:t>
            </a:r>
            <a:r>
              <a:rPr dirty="0" sz="600" spc="-1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Classification</a:t>
            </a:r>
            <a:r>
              <a:rPr dirty="0" sz="600" spc="50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 </a:t>
            </a:r>
            <a:r>
              <a:rPr dirty="0" sz="60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with</a:t>
            </a:r>
            <a:r>
              <a:rPr dirty="0" sz="600" spc="-5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 </a:t>
            </a:r>
            <a:r>
              <a:rPr dirty="0" sz="600" spc="-1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Measure-</a:t>
            </a:r>
            <a:r>
              <a:rPr dirty="0" sz="600" spc="50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 </a:t>
            </a:r>
            <a:r>
              <a:rPr dirty="0" sz="600" spc="-1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Theoretic</a:t>
            </a:r>
            <a:r>
              <a:rPr dirty="0" sz="600" spc="50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 </a:t>
            </a:r>
            <a:r>
              <a:rPr dirty="0" sz="600" spc="-1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Features:</a:t>
            </a:r>
            <a:r>
              <a:rPr dirty="0" sz="600" spc="50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 </a:t>
            </a:r>
            <a:r>
              <a:rPr dirty="0" sz="600" spc="-1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Integrating</a:t>
            </a:r>
            <a:r>
              <a:rPr dirty="0" sz="600" spc="50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 </a:t>
            </a:r>
            <a:r>
              <a:rPr dirty="0" sz="600" spc="-1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Product</a:t>
            </a:r>
            <a:r>
              <a:rPr dirty="0" sz="600" spc="50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 </a:t>
            </a:r>
            <a:r>
              <a:rPr dirty="0" sz="600" spc="-1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Coefficients</a:t>
            </a:r>
            <a:r>
              <a:rPr dirty="0" sz="600" spc="50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 </a:t>
            </a:r>
            <a:r>
              <a:rPr dirty="0" sz="60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into</a:t>
            </a:r>
            <a:r>
              <a:rPr dirty="0" sz="600" spc="-5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 </a:t>
            </a:r>
            <a:r>
              <a:rPr dirty="0" sz="600" spc="-1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LiDAR</a:t>
            </a:r>
            <a:r>
              <a:rPr dirty="0" sz="600" spc="50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 </a:t>
            </a:r>
            <a:r>
              <a:rPr dirty="0" sz="600" spc="-10">
                <a:solidFill>
                  <a:srgbClr val="403F3B"/>
                </a:solidFill>
                <a:latin typeface="Times New Roman"/>
                <a:cs typeface="Times New Roman"/>
                <a:hlinkClick r:id="rId2" action="ppaction://hlinksldjump"/>
              </a:rPr>
              <a:t>Analysis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3" name="object 3" descr=""/>
          <p:cNvSpPr/>
          <p:nvPr/>
        </p:nvSpPr>
        <p:spPr>
          <a:xfrm>
            <a:off x="0" y="0"/>
            <a:ext cx="4608195" cy="569595"/>
          </a:xfrm>
          <a:custGeom>
            <a:avLst/>
            <a:gdLst/>
            <a:ahLst/>
            <a:cxnLst/>
            <a:rect l="l" t="t" r="r" b="b"/>
            <a:pathLst>
              <a:path w="4608195" h="569595">
                <a:moveTo>
                  <a:pt x="4608004" y="0"/>
                </a:moveTo>
                <a:lnTo>
                  <a:pt x="0" y="0"/>
                </a:lnTo>
                <a:lnTo>
                  <a:pt x="0" y="569366"/>
                </a:lnTo>
                <a:lnTo>
                  <a:pt x="4608004" y="569366"/>
                </a:lnTo>
                <a:lnTo>
                  <a:pt x="460800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1013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Classification</a:t>
            </a:r>
            <a:r>
              <a:rPr dirty="0" spc="75"/>
              <a:t> </a:t>
            </a:r>
            <a:r>
              <a:rPr dirty="0"/>
              <a:t>meaning</a:t>
            </a:r>
            <a:r>
              <a:rPr dirty="0" spc="75"/>
              <a:t> </a:t>
            </a:r>
            <a:r>
              <a:rPr dirty="0"/>
              <a:t>and</a:t>
            </a:r>
            <a:r>
              <a:rPr dirty="0" spc="75"/>
              <a:t> </a:t>
            </a:r>
            <a:r>
              <a:rPr dirty="0" spc="-10"/>
              <a:t>value</a:t>
            </a:r>
          </a:p>
        </p:txBody>
      </p:sp>
      <p:graphicFrame>
        <p:nvGraphicFramePr>
          <p:cNvPr id="5" name="object 5" descr=""/>
          <p:cNvGraphicFramePr>
            <a:graphicFrameLocks noGrp="1"/>
          </p:cNvGraphicFramePr>
          <p:nvPr/>
        </p:nvGraphicFramePr>
        <p:xfrm>
          <a:off x="1339138" y="950734"/>
          <a:ext cx="2575560" cy="19418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42695"/>
                <a:gridCol w="1251584"/>
              </a:tblGrid>
              <a:tr h="176530">
                <a:tc>
                  <a:txBody>
                    <a:bodyPr/>
                    <a:lstStyle/>
                    <a:p>
                      <a:pPr algn="ctr">
                        <a:lnSpc>
                          <a:spcPts val="1190"/>
                        </a:lnSpc>
                      </a:pPr>
                      <a:r>
                        <a:rPr dirty="0" sz="1100" spc="-10">
                          <a:latin typeface="Times New Roman"/>
                          <a:cs typeface="Times New Roman"/>
                        </a:rPr>
                        <a:t>Classification</a:t>
                      </a:r>
                      <a:r>
                        <a:rPr dirty="0" sz="1100" spc="1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100" spc="-10">
                          <a:latin typeface="Times New Roman"/>
                          <a:cs typeface="Times New Roman"/>
                        </a:rPr>
                        <a:t>value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90"/>
                        </a:lnSpc>
                      </a:pPr>
                      <a:r>
                        <a:rPr dirty="0" sz="1100" spc="-10">
                          <a:latin typeface="Times New Roman"/>
                          <a:cs typeface="Times New Roman"/>
                        </a:rPr>
                        <a:t>Meaning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76530">
                <a:tc>
                  <a:txBody>
                    <a:bodyPr/>
                    <a:lstStyle/>
                    <a:p>
                      <a:pPr algn="ctr">
                        <a:lnSpc>
                          <a:spcPts val="1190"/>
                        </a:lnSpc>
                      </a:pPr>
                      <a:r>
                        <a:rPr dirty="0" sz="1100" spc="-50">
                          <a:latin typeface="Times New Roman"/>
                          <a:cs typeface="Times New Roman"/>
                        </a:rPr>
                        <a:t>0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90"/>
                        </a:lnSpc>
                      </a:pPr>
                      <a:r>
                        <a:rPr dirty="0" sz="1100" spc="-10">
                          <a:latin typeface="Times New Roman"/>
                          <a:cs typeface="Times New Roman"/>
                        </a:rPr>
                        <a:t>Never</a:t>
                      </a:r>
                      <a:r>
                        <a:rPr dirty="0" sz="1100" spc="-4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100" spc="-10">
                          <a:latin typeface="Times New Roman"/>
                          <a:cs typeface="Times New Roman"/>
                        </a:rPr>
                        <a:t>classified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76530">
                <a:tc>
                  <a:txBody>
                    <a:bodyPr/>
                    <a:lstStyle/>
                    <a:p>
                      <a:pPr algn="ctr">
                        <a:lnSpc>
                          <a:spcPts val="1190"/>
                        </a:lnSpc>
                      </a:pPr>
                      <a:r>
                        <a:rPr dirty="0" sz="1100" spc="-50">
                          <a:latin typeface="Times New Roman"/>
                          <a:cs typeface="Times New Roman"/>
                        </a:rPr>
                        <a:t>1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90"/>
                        </a:lnSpc>
                      </a:pPr>
                      <a:r>
                        <a:rPr dirty="0" sz="1100" spc="-10">
                          <a:latin typeface="Times New Roman"/>
                          <a:cs typeface="Times New Roman"/>
                        </a:rPr>
                        <a:t>Unassigned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76530">
                <a:tc>
                  <a:txBody>
                    <a:bodyPr/>
                    <a:lstStyle/>
                    <a:p>
                      <a:pPr algn="ctr">
                        <a:lnSpc>
                          <a:spcPts val="1190"/>
                        </a:lnSpc>
                      </a:pPr>
                      <a:r>
                        <a:rPr dirty="0" sz="1100" spc="-50">
                          <a:latin typeface="Times New Roman"/>
                          <a:cs typeface="Times New Roman"/>
                        </a:rPr>
                        <a:t>2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90"/>
                        </a:lnSpc>
                      </a:pPr>
                      <a:r>
                        <a:rPr dirty="0" sz="1100" spc="-10">
                          <a:latin typeface="Times New Roman"/>
                          <a:cs typeface="Times New Roman"/>
                        </a:rPr>
                        <a:t>Ground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76530">
                <a:tc>
                  <a:txBody>
                    <a:bodyPr/>
                    <a:lstStyle/>
                    <a:p>
                      <a:pPr algn="ctr">
                        <a:lnSpc>
                          <a:spcPts val="1190"/>
                        </a:lnSpc>
                      </a:pPr>
                      <a:r>
                        <a:rPr dirty="0" sz="1100" spc="-50">
                          <a:latin typeface="Times New Roman"/>
                          <a:cs typeface="Times New Roman"/>
                        </a:rPr>
                        <a:t>3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90"/>
                        </a:lnSpc>
                      </a:pPr>
                      <a:r>
                        <a:rPr dirty="0" sz="1100" spc="-10">
                          <a:latin typeface="Times New Roman"/>
                          <a:cs typeface="Times New Roman"/>
                        </a:rPr>
                        <a:t>Low</a:t>
                      </a:r>
                      <a:r>
                        <a:rPr dirty="0" sz="1100" spc="-5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100" spc="-10">
                          <a:latin typeface="Times New Roman"/>
                          <a:cs typeface="Times New Roman"/>
                        </a:rPr>
                        <a:t>Vegetation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76530">
                <a:tc>
                  <a:txBody>
                    <a:bodyPr/>
                    <a:lstStyle/>
                    <a:p>
                      <a:pPr algn="ctr">
                        <a:lnSpc>
                          <a:spcPts val="1190"/>
                        </a:lnSpc>
                      </a:pPr>
                      <a:r>
                        <a:rPr dirty="0" sz="1100" spc="-50">
                          <a:latin typeface="Times New Roman"/>
                          <a:cs typeface="Times New Roman"/>
                        </a:rPr>
                        <a:t>4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90"/>
                        </a:lnSpc>
                      </a:pPr>
                      <a:r>
                        <a:rPr dirty="0" sz="1100">
                          <a:latin typeface="Times New Roman"/>
                          <a:cs typeface="Times New Roman"/>
                        </a:rPr>
                        <a:t>Medium</a:t>
                      </a:r>
                      <a:r>
                        <a:rPr dirty="0" sz="1100" spc="-4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100" spc="-10">
                          <a:latin typeface="Times New Roman"/>
                          <a:cs typeface="Times New Roman"/>
                        </a:rPr>
                        <a:t>Vegetation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76530">
                <a:tc>
                  <a:txBody>
                    <a:bodyPr/>
                    <a:lstStyle/>
                    <a:p>
                      <a:pPr algn="ctr">
                        <a:lnSpc>
                          <a:spcPts val="1190"/>
                        </a:lnSpc>
                      </a:pPr>
                      <a:r>
                        <a:rPr dirty="0" sz="1100" spc="-50">
                          <a:latin typeface="Times New Roman"/>
                          <a:cs typeface="Times New Roman"/>
                        </a:rPr>
                        <a:t>5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90"/>
                        </a:lnSpc>
                      </a:pPr>
                      <a:r>
                        <a:rPr dirty="0" sz="1100">
                          <a:latin typeface="Times New Roman"/>
                          <a:cs typeface="Times New Roman"/>
                        </a:rPr>
                        <a:t>High</a:t>
                      </a:r>
                      <a:r>
                        <a:rPr dirty="0" sz="1100" spc="-3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100" spc="-10">
                          <a:latin typeface="Times New Roman"/>
                          <a:cs typeface="Times New Roman"/>
                        </a:rPr>
                        <a:t>Vegetation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76530">
                <a:tc>
                  <a:txBody>
                    <a:bodyPr/>
                    <a:lstStyle/>
                    <a:p>
                      <a:pPr algn="ctr">
                        <a:lnSpc>
                          <a:spcPts val="1190"/>
                        </a:lnSpc>
                      </a:pPr>
                      <a:r>
                        <a:rPr dirty="0" sz="1100" spc="-50">
                          <a:latin typeface="Times New Roman"/>
                          <a:cs typeface="Times New Roman"/>
                        </a:rPr>
                        <a:t>6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90"/>
                        </a:lnSpc>
                      </a:pPr>
                      <a:r>
                        <a:rPr dirty="0" sz="1100" spc="-10">
                          <a:latin typeface="Times New Roman"/>
                          <a:cs typeface="Times New Roman"/>
                        </a:rPr>
                        <a:t>Building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76530">
                <a:tc>
                  <a:txBody>
                    <a:bodyPr/>
                    <a:lstStyle/>
                    <a:p>
                      <a:pPr algn="ctr">
                        <a:lnSpc>
                          <a:spcPts val="1190"/>
                        </a:lnSpc>
                      </a:pPr>
                      <a:r>
                        <a:rPr dirty="0" sz="1100" spc="-50">
                          <a:latin typeface="Times New Roman"/>
                          <a:cs typeface="Times New Roman"/>
                        </a:rPr>
                        <a:t>7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90"/>
                        </a:lnSpc>
                      </a:pPr>
                      <a:r>
                        <a:rPr dirty="0" sz="1100" spc="-10">
                          <a:latin typeface="Times New Roman"/>
                          <a:cs typeface="Times New Roman"/>
                        </a:rPr>
                        <a:t>Low</a:t>
                      </a:r>
                      <a:r>
                        <a:rPr dirty="0" sz="1100" spc="-5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100" spc="-10">
                          <a:latin typeface="Times New Roman"/>
                          <a:cs typeface="Times New Roman"/>
                        </a:rPr>
                        <a:t>Point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76530">
                <a:tc>
                  <a:txBody>
                    <a:bodyPr/>
                    <a:lstStyle/>
                    <a:p>
                      <a:pPr algn="ctr">
                        <a:lnSpc>
                          <a:spcPts val="1190"/>
                        </a:lnSpc>
                      </a:pPr>
                      <a:r>
                        <a:rPr dirty="0" sz="1100" spc="-50">
                          <a:latin typeface="Times New Roman"/>
                          <a:cs typeface="Times New Roman"/>
                        </a:rPr>
                        <a:t>8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90"/>
                        </a:lnSpc>
                      </a:pPr>
                      <a:r>
                        <a:rPr dirty="0" sz="1100" spc="-10">
                          <a:latin typeface="Times New Roman"/>
                          <a:cs typeface="Times New Roman"/>
                        </a:rPr>
                        <a:t>Reserved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76530">
                <a:tc>
                  <a:txBody>
                    <a:bodyPr/>
                    <a:lstStyle/>
                    <a:p>
                      <a:pPr algn="ctr">
                        <a:lnSpc>
                          <a:spcPts val="1190"/>
                        </a:lnSpc>
                      </a:pPr>
                      <a:r>
                        <a:rPr dirty="0" sz="1100" spc="-50">
                          <a:latin typeface="Times New Roman"/>
                          <a:cs typeface="Times New Roman"/>
                        </a:rPr>
                        <a:t>9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90"/>
                        </a:lnSpc>
                      </a:pPr>
                      <a:r>
                        <a:rPr dirty="0" sz="1100" spc="-10">
                          <a:latin typeface="Times New Roman"/>
                          <a:cs typeface="Times New Roman"/>
                        </a:rPr>
                        <a:t>Water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 spd="fast">
    <p:cut thruBlk="0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Enhancing 3D Point Cloud Classification with Measure-Theoretic Features: Integrating Product Coefficients into LiDAR Analysis</dc:title>
  <dcterms:created xsi:type="dcterms:W3CDTF">2025-01-17T17:08:23Z</dcterms:created>
  <dcterms:modified xsi:type="dcterms:W3CDTF">2025-01-17T17:08:23Z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2025-01-14T00:00:00Z</vt:filetime>
  </property>
  <property fmtid="{D5CDD505-2E9C-101B-9397-08002B2CF9AE}" pid="3" name="Creator">
    <vt:lpwstr>LaTeX with Beamer class</vt:lpwstr>
  </property>
  <property fmtid="{D5CDD505-2E9C-101B-9397-08002B2CF9AE}" pid="4" name="LastSaved">
    <vt:filetime>2025-01-17T00:00:00Z</vt:filetime>
  </property>
  <property fmtid="{D5CDD505-2E9C-101B-9397-08002B2CF9AE}" pid="5" name="PTEX.Fullbanner">
    <vt:lpwstr>This is MiKTeX-pdfTeX 4.19.0 (1.40.26)</vt:lpwstr>
  </property>
  <property fmtid="{D5CDD505-2E9C-101B-9397-08002B2CF9AE}" pid="6" name="Producer">
    <vt:lpwstr>3-Heights(TM) PDF Security Shell 4.8.25.2 (http://www.pdf-tools.com)</vt:lpwstr>
  </property>
</Properties>
</file>